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4" r:id="rId1"/>
  </p:sldMasterIdLst>
  <p:notesMasterIdLst>
    <p:notesMasterId r:id="rId30"/>
  </p:notesMasterIdLst>
  <p:sldIdLst>
    <p:sldId id="256" r:id="rId2"/>
    <p:sldId id="257" r:id="rId3"/>
    <p:sldId id="259" r:id="rId4"/>
    <p:sldId id="291" r:id="rId5"/>
    <p:sldId id="288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90" r:id="rId19"/>
    <p:sldId id="302" r:id="rId20"/>
    <p:sldId id="275" r:id="rId21"/>
    <p:sldId id="292" r:id="rId22"/>
    <p:sldId id="293" r:id="rId23"/>
    <p:sldId id="294" r:id="rId24"/>
    <p:sldId id="295" r:id="rId25"/>
    <p:sldId id="296" r:id="rId26"/>
    <p:sldId id="285" r:id="rId27"/>
    <p:sldId id="297" r:id="rId28"/>
    <p:sldId id="286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Titolo" id="{C2BEA1E5-5F64-4E1B-A36E-5C6E7EA82D06}">
          <p14:sldIdLst>
            <p14:sldId id="256"/>
          </p14:sldIdLst>
        </p14:section>
        <p14:section name="Sezione Presentazione" id="{F25CC1F9-F834-4A7F-975C-20E0F8779211}">
          <p14:sldIdLst>
            <p14:sldId id="257"/>
            <p14:sldId id="259"/>
            <p14:sldId id="291"/>
            <p14:sldId id="288"/>
            <p14:sldId id="260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90"/>
            <p14:sldId id="302"/>
            <p14:sldId id="275"/>
            <p14:sldId id="292"/>
            <p14:sldId id="293"/>
            <p14:sldId id="294"/>
            <p14:sldId id="295"/>
            <p14:sldId id="296"/>
            <p14:sldId id="285"/>
            <p14:sldId id="297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C04AA-55DE-4C6C-898E-CD79E4396F69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8E76F-D180-4A8A-B59D-55E71171B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609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342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8E76F-D180-4A8A-B59D-55E71171B9F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25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C442-7D1D-40E5-B142-C126D1E3BDA5}" type="datetime1">
              <a:rPr lang="it-IT" smtClean="0"/>
              <a:t>04/10/2011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E22F-DA1B-454B-8437-59F173484708}" type="datetime1">
              <a:rPr lang="it-IT" smtClean="0"/>
              <a:t>04/10/2011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C0C-1902-4B6B-A16B-6C93CF036F56}" type="datetime1">
              <a:rPr lang="it-IT" smtClean="0"/>
              <a:t>04/10/2011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A40B-BFA3-4E95-8118-85CBBB23D8F5}" type="datetime1">
              <a:rPr lang="it-IT" smtClean="0"/>
              <a:t>04/10/2011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C890-A5C9-4EE0-A52C-B33804213367}" type="datetime1">
              <a:rPr lang="it-IT" smtClean="0"/>
              <a:t>04/10/2011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C9B9-81CA-4676-B229-BE4E589AA3C0}" type="datetime1">
              <a:rPr lang="it-IT" smtClean="0"/>
              <a:t>04/10/2011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2C77C-47F3-4E99-88EA-E15DFDA19A01}" type="datetime1">
              <a:rPr lang="it-IT" smtClean="0"/>
              <a:t>04/10/2011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6E9D-873B-41AC-AE05-773398607E3D}" type="datetime1">
              <a:rPr lang="it-IT" smtClean="0"/>
              <a:t>04/10/2011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81A1-CC3A-4364-AE99-289E56698F32}" type="datetime1">
              <a:rPr lang="it-IT" smtClean="0"/>
              <a:t>04/10/2011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5636-BAD9-47C6-9643-F5C7B573B2B9}" type="datetime1">
              <a:rPr lang="it-IT" smtClean="0"/>
              <a:t>04/10/2011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1417-AF2C-478F-AB8D-27F7A75F27C6}" type="datetime1">
              <a:rPr lang="it-IT" smtClean="0"/>
              <a:t>04/10/2011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CEE2AD-5BC8-4A1D-8681-9D95C5247EAF}" type="datetime1">
              <a:rPr lang="it-IT" smtClean="0"/>
              <a:t>04/10/2011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it-IT" smtClean="0"/>
              <a:t>Introduzione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B3345E-4987-4673-8B64-95EDBCB2ED7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0" y="76470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Università degli studi di Modena e Reggio Emilia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131870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Facoltà di Scienze Matematiche Fisiche e Naturali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-30425" y="256490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Progetto e Sviluppo di un’Applicazione Mobile </a:t>
            </a:r>
          </a:p>
          <a:p>
            <a:pPr algn="ctr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 il Calcolo dell’H-Index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4006199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Daniele Cristofori</a:t>
            </a:r>
          </a:p>
          <a:p>
            <a:pPr algn="ctr"/>
            <a:endParaRPr lang="it-IT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Relatore: </a:t>
            </a:r>
            <a:r>
              <a:rPr lang="it-IT" b="1" i="1" dirty="0" smtClean="0">
                <a:latin typeface="Times New Roman" pitchFamily="18" charset="0"/>
                <a:cs typeface="Times New Roman" pitchFamily="18" charset="0"/>
              </a:rPr>
              <a:t>Prof. Riccardo Martoglia</a:t>
            </a:r>
          </a:p>
          <a:p>
            <a:pPr algn="ctr"/>
            <a:endParaRPr lang="it-IT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Anno accademico 2010/2011</a:t>
            </a:r>
            <a:endParaRPr lang="it-IT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64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819807" y="3717032"/>
            <a:ext cx="6705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id=ID60&gt;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INFERENCE OF ABDUCTION THEORIES FOR HANDLING INCOMPLETENESS IN FIRST-ORDER LEARNING.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9809" y="1420327"/>
            <a:ext cx="5984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id=ID59&gt;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MULTISTRATEGY OPERATORS FOR RELATIONAL LEARNING AND THEIR COOPERATION.</a:t>
            </a:r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ESTRAPOLAZIONE PUBBLICAZIONI DA 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Estrazione pubblicazioni da homepage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9</a:t>
            </a:r>
          </a:p>
        </p:txBody>
      </p:sp>
      <p:sp>
        <p:nvSpPr>
          <p:cNvPr id="14" name="Freccia a destra con strisce 13"/>
          <p:cNvSpPr/>
          <p:nvPr/>
        </p:nvSpPr>
        <p:spPr>
          <a:xfrm rot="10800000">
            <a:off x="3593592" y="4648970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con strisce 14"/>
          <p:cNvSpPr/>
          <p:nvPr/>
        </p:nvSpPr>
        <p:spPr>
          <a:xfrm rot="10800000">
            <a:off x="3593592" y="2499115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sinistra 17"/>
          <p:cNvSpPr/>
          <p:nvPr/>
        </p:nvSpPr>
        <p:spPr>
          <a:xfrm>
            <a:off x="7388492" y="2790788"/>
            <a:ext cx="1466599" cy="4571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sinistra 18"/>
          <p:cNvSpPr/>
          <p:nvPr/>
        </p:nvSpPr>
        <p:spPr>
          <a:xfrm>
            <a:off x="7409995" y="4975246"/>
            <a:ext cx="1445097" cy="4983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14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819807" y="3717032"/>
            <a:ext cx="6705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id=ID60&gt;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INFERENCE OF ABDUCTION THEORIES FOR HANDLING INCOMPLETENESS IN FIRST-ORDER LEARNING.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9809" y="1420327"/>
            <a:ext cx="5984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id=ID59&gt;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MULTISTRATEGY OPERATORS FOR RELATIONAL LEARNING AND THEIR COOPERATION.</a:t>
            </a:r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ESTRAPOLAZIONE PUBBLICAZIONI DA 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Estrazione pubblicazioni da homepage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14" name="Freccia a destra con strisce 13"/>
          <p:cNvSpPr/>
          <p:nvPr/>
        </p:nvSpPr>
        <p:spPr>
          <a:xfrm rot="10800000">
            <a:off x="2965522" y="4445430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con strisce 14"/>
          <p:cNvSpPr/>
          <p:nvPr/>
        </p:nvSpPr>
        <p:spPr>
          <a:xfrm rot="10800000">
            <a:off x="2965523" y="2336453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sinistra 17"/>
          <p:cNvSpPr/>
          <p:nvPr/>
        </p:nvSpPr>
        <p:spPr>
          <a:xfrm>
            <a:off x="7388492" y="2790788"/>
            <a:ext cx="1466599" cy="4571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sinistra 18"/>
          <p:cNvSpPr/>
          <p:nvPr/>
        </p:nvSpPr>
        <p:spPr>
          <a:xfrm>
            <a:off x="7409995" y="4975246"/>
            <a:ext cx="1445097" cy="4983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75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819807" y="3717032"/>
            <a:ext cx="6705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id=ID60&gt;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INFERENCE OF ABDUCTION THEORIES FOR HANDLING INCOMPLETENESS IN FIRST-ORDER LEARNING.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9809" y="1420327"/>
            <a:ext cx="5984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id=ID59&gt;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MULTISTRATEGY OPERATORS FOR RELATIONAL LEARNING AND THEIR COOPERATION.</a:t>
            </a:r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ESTRAPOLAZIONE PUBBLICAZIONI DA 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Estrazione pubblicazioni da homepage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11</a:t>
            </a:r>
            <a:endParaRPr lang="it-IT" dirty="0"/>
          </a:p>
        </p:txBody>
      </p:sp>
      <p:sp>
        <p:nvSpPr>
          <p:cNvPr id="14" name="Freccia a destra con strisce 13"/>
          <p:cNvSpPr/>
          <p:nvPr/>
        </p:nvSpPr>
        <p:spPr>
          <a:xfrm rot="10800000">
            <a:off x="1983178" y="4303372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con strisce 14"/>
          <p:cNvSpPr/>
          <p:nvPr/>
        </p:nvSpPr>
        <p:spPr>
          <a:xfrm rot="10800000">
            <a:off x="1983179" y="2193617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sinistra 17"/>
          <p:cNvSpPr/>
          <p:nvPr/>
        </p:nvSpPr>
        <p:spPr>
          <a:xfrm>
            <a:off x="7388492" y="2790788"/>
            <a:ext cx="1466599" cy="4571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sinistra 19"/>
          <p:cNvSpPr/>
          <p:nvPr/>
        </p:nvSpPr>
        <p:spPr>
          <a:xfrm>
            <a:off x="7409995" y="4975246"/>
            <a:ext cx="1445097" cy="4983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56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819807" y="3717032"/>
            <a:ext cx="6705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id=ID60&gt;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INFERENCE OF ABDUCTION THEORIES FOR HANDLING INCOMPLETENESS IN FIRST-ORDER LEARNING.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9809" y="1420327"/>
            <a:ext cx="5984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id=ID59&gt;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MULTISTRATEGY OPERATORS FOR RELATIONAL LEARNING AND THEIR COOPERATION.</a:t>
            </a:r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ESTRAPOLAZIONE PUBBLICAZIONI DA 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Estrazione pubblicazioni da homepage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12</a:t>
            </a:r>
            <a:endParaRPr lang="it-IT" dirty="0"/>
          </a:p>
        </p:txBody>
      </p:sp>
      <p:sp>
        <p:nvSpPr>
          <p:cNvPr id="14" name="Freccia a destra con strisce 13"/>
          <p:cNvSpPr/>
          <p:nvPr/>
        </p:nvSpPr>
        <p:spPr>
          <a:xfrm rot="10800000">
            <a:off x="1765131" y="4198517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con strisce 14"/>
          <p:cNvSpPr/>
          <p:nvPr/>
        </p:nvSpPr>
        <p:spPr>
          <a:xfrm rot="10800000">
            <a:off x="1765132" y="2019369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sinistra 17"/>
          <p:cNvSpPr/>
          <p:nvPr/>
        </p:nvSpPr>
        <p:spPr>
          <a:xfrm>
            <a:off x="7388492" y="2790788"/>
            <a:ext cx="1466599" cy="4571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sinistra 19"/>
          <p:cNvSpPr/>
          <p:nvPr/>
        </p:nvSpPr>
        <p:spPr>
          <a:xfrm>
            <a:off x="7409995" y="4975246"/>
            <a:ext cx="1445097" cy="4983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90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819807" y="3717032"/>
            <a:ext cx="6705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id=ID60&gt;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INFERENCE OF ABDUCTION THEORIES FOR HANDLING INCOMPLETENESS IN FIRST-ORDER LEARNING.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9809" y="1420327"/>
            <a:ext cx="5984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id=ID59&gt;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MULTISTRATEGY OPERATORS FOR RELATIONAL LEARNING AND THEIR COOPERATION.</a:t>
            </a:r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ESTRAPOLAZIONE PUBBLICAZIONI DA 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Estrazione pubblicazioni da homepage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13</a:t>
            </a:r>
            <a:endParaRPr lang="it-IT" dirty="0"/>
          </a:p>
        </p:txBody>
      </p:sp>
      <p:sp>
        <p:nvSpPr>
          <p:cNvPr id="14" name="Freccia a destra con strisce 13"/>
          <p:cNvSpPr/>
          <p:nvPr/>
        </p:nvSpPr>
        <p:spPr>
          <a:xfrm rot="10800000">
            <a:off x="1999339" y="4025566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con strisce 14"/>
          <p:cNvSpPr/>
          <p:nvPr/>
        </p:nvSpPr>
        <p:spPr>
          <a:xfrm rot="10800000">
            <a:off x="1999340" y="1890988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sinistra 17"/>
          <p:cNvSpPr/>
          <p:nvPr/>
        </p:nvSpPr>
        <p:spPr>
          <a:xfrm>
            <a:off x="7388492" y="2790788"/>
            <a:ext cx="1466599" cy="4571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sinistra 19"/>
          <p:cNvSpPr/>
          <p:nvPr/>
        </p:nvSpPr>
        <p:spPr>
          <a:xfrm>
            <a:off x="7409995" y="4975246"/>
            <a:ext cx="1445097" cy="4983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63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819807" y="3717032"/>
            <a:ext cx="6705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id=ID60&gt;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INFERENCE OF ABDUCTION THEORIES FOR HANDLING INCOMPLETENESS IN FIRST-ORDER LEARNING.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9809" y="1420327"/>
            <a:ext cx="5984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id=ID59&gt;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MULTISTRATEGY OPERATORS FOR RELATIONAL LEARNING AND THEIR COOPERATION.</a:t>
            </a:r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ESTRAPOLAZIONE PUBBLICAZIONI DA 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Estrazione pubblicazioni da homepage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14</a:t>
            </a:r>
            <a:endParaRPr lang="it-IT" dirty="0"/>
          </a:p>
        </p:txBody>
      </p:sp>
      <p:sp>
        <p:nvSpPr>
          <p:cNvPr id="15" name="Freccia a destra con strisce 14"/>
          <p:cNvSpPr/>
          <p:nvPr/>
        </p:nvSpPr>
        <p:spPr>
          <a:xfrm rot="10800000">
            <a:off x="1269909" y="1744426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148064" y="530178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Fine della risalita!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ccia a sinistra 17"/>
          <p:cNvSpPr/>
          <p:nvPr/>
        </p:nvSpPr>
        <p:spPr>
          <a:xfrm>
            <a:off x="7388492" y="2790788"/>
            <a:ext cx="1466599" cy="4571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sinistra 18"/>
          <p:cNvSpPr/>
          <p:nvPr/>
        </p:nvSpPr>
        <p:spPr>
          <a:xfrm>
            <a:off x="7409995" y="4975246"/>
            <a:ext cx="1445097" cy="4983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34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L’APPROCCIO SEGUITO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135178"/>
            <a:ext cx="8064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500" dirty="0" smtClean="0">
                <a:latin typeface="Times New Roman" pitchFamily="18" charset="0"/>
                <a:cs typeface="Times New Roman" pitchFamily="18" charset="0"/>
              </a:rPr>
              <a:t>Algoritmo intelligente di estrapolazione pubblicazioni da homepage.</a:t>
            </a:r>
            <a:endParaRPr lang="it-IT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4327081"/>
            <a:ext cx="8064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500" b="1" dirty="0" smtClean="0">
                <a:latin typeface="Times New Roman" pitchFamily="18" charset="0"/>
                <a:cs typeface="Times New Roman" pitchFamily="18" charset="0"/>
              </a:rPr>
              <a:t>Confronto pubblicazioni da Google Scholar con pubblicazioni da homepage.</a:t>
            </a:r>
            <a:endParaRPr lang="it-IT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L’approccio seguito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CONFRONTO PUBBLICAZIONI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268760"/>
            <a:ext cx="8064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Obiettivo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Riconoscere lo stesso titolo estratto dall’homepage in Google Scholar e viceversa. 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204864"/>
            <a:ext cx="8064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In diversi casi una determinata pubblicazione estratta da Google Scholar è presentata con qualche piccola differenza di caratteri rispetto alla stessa pubblicazione all’interno dell’homepage.</a:t>
            </a:r>
          </a:p>
          <a:p>
            <a:r>
              <a:rPr lang="it-IT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   Non si può quindi usare un metodo di uguaglianza. </a:t>
            </a:r>
            <a:endParaRPr lang="it-IT" sz="19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3645024"/>
            <a:ext cx="806489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Soluzione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Definire un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grado di similarità 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sopra il quale le due pubblicazioni vengano considerate la stessa. </a:t>
            </a:r>
          </a:p>
          <a:p>
            <a:r>
              <a:rPr lang="it-IT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   Questo lo si può fare grazie all’algoritmo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Edit Distance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it-IT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    Edit Distance: date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str1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str2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due stringhe in input, ritorna il numero minimo  </a:t>
            </a:r>
          </a:p>
          <a:p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    di modifiche elementari che consentano di trasformare la stringa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str1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nella </a:t>
            </a:r>
          </a:p>
          <a:p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    stringa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str2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Confronto pubblicazioni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499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INTRODUZIONE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17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58662"/>
            <a:ext cx="4320480" cy="543275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42638"/>
            <a:ext cx="4571999" cy="5432758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-1" y="5445224"/>
            <a:ext cx="4081795" cy="94619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circolare in su 12"/>
          <p:cNvSpPr/>
          <p:nvPr/>
        </p:nvSpPr>
        <p:spPr>
          <a:xfrm rot="14994483" flipV="1">
            <a:off x="4142084" y="4723602"/>
            <a:ext cx="746602" cy="2516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203847" y="4167446"/>
            <a:ext cx="15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u="sng" dirty="0" smtClean="0">
                <a:latin typeface="Times New Roman" pitchFamily="18" charset="0"/>
                <a:cs typeface="Times New Roman" pitchFamily="18" charset="0"/>
              </a:rPr>
              <a:t>Verrebbe scartata</a:t>
            </a:r>
          </a:p>
        </p:txBody>
      </p:sp>
      <p:sp>
        <p:nvSpPr>
          <p:cNvPr id="4" name="Freccia bidirezionale orizzontale 3"/>
          <p:cNvSpPr/>
          <p:nvPr/>
        </p:nvSpPr>
        <p:spPr>
          <a:xfrm rot="19142350">
            <a:off x="3943416" y="5501997"/>
            <a:ext cx="1016511" cy="1923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595" y="4869160"/>
            <a:ext cx="3353806" cy="5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70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INTRODUZIONE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18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58662"/>
            <a:ext cx="4320480" cy="543275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8662"/>
            <a:ext cx="4571999" cy="5432758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-1" y="5445224"/>
            <a:ext cx="4081795" cy="946196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790272" y="3387037"/>
            <a:ext cx="132279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u="sng" dirty="0" smtClean="0">
                <a:latin typeface="Times New Roman" pitchFamily="18" charset="0"/>
                <a:cs typeface="Times New Roman" pitchFamily="18" charset="0"/>
              </a:rPr>
              <a:t>Grazie </a:t>
            </a:r>
          </a:p>
          <a:p>
            <a:r>
              <a:rPr lang="it-IT" sz="1400" b="1" u="sng" dirty="0" err="1" smtClean="0">
                <a:latin typeface="Times New Roman" pitchFamily="18" charset="0"/>
                <a:cs typeface="Times New Roman" pitchFamily="18" charset="0"/>
              </a:rPr>
              <a:t>all’Edit</a:t>
            </a:r>
            <a:r>
              <a:rPr lang="it-IT" sz="1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sz="1400" b="1" u="sng" dirty="0" smtClean="0">
                <a:latin typeface="Times New Roman" pitchFamily="18" charset="0"/>
                <a:cs typeface="Times New Roman" pitchFamily="18" charset="0"/>
              </a:rPr>
              <a:t>Distance</a:t>
            </a:r>
          </a:p>
          <a:p>
            <a:r>
              <a:rPr lang="it-IT" sz="1400" b="1" u="sng" dirty="0" smtClean="0">
                <a:latin typeface="Times New Roman" pitchFamily="18" charset="0"/>
                <a:cs typeface="Times New Roman" pitchFamily="18" charset="0"/>
              </a:rPr>
              <a:t>viene presa in </a:t>
            </a:r>
          </a:p>
          <a:p>
            <a:r>
              <a:rPr lang="it-IT" sz="1400" b="1" u="sng" dirty="0" smtClean="0">
                <a:latin typeface="Times New Roman" pitchFamily="18" charset="0"/>
                <a:cs typeface="Times New Roman" pitchFamily="18" charset="0"/>
              </a:rPr>
              <a:t>considerazione</a:t>
            </a:r>
          </a:p>
        </p:txBody>
      </p:sp>
      <p:sp>
        <p:nvSpPr>
          <p:cNvPr id="4" name="Freccia bidirezionale orizzontale 3"/>
          <p:cNvSpPr/>
          <p:nvPr/>
        </p:nvSpPr>
        <p:spPr>
          <a:xfrm rot="19142350">
            <a:off x="3943416" y="5501997"/>
            <a:ext cx="1016511" cy="1923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843" y="4869160"/>
            <a:ext cx="3436565" cy="56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reccia circolare in su 14"/>
          <p:cNvSpPr/>
          <p:nvPr/>
        </p:nvSpPr>
        <p:spPr>
          <a:xfrm rot="14994483" flipV="1">
            <a:off x="4142084" y="4723602"/>
            <a:ext cx="746602" cy="25161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9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INTRODUZIONE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340768"/>
            <a:ext cx="8064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Negli ultimi anni Google e Microsoft hanno cercato sempre di più di </a:t>
            </a: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democratizzare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i criteri di valutazione degli scienziati.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31540" y="2423864"/>
            <a:ext cx="813690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entativo a tale scopo     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 </a:t>
            </a: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H-Index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di Jorge E. Hirsch.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3284984"/>
            <a:ext cx="806489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Definizione di Hirsch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Uno scienziato possiede un indice h se h dei suoi Np lavori hanno almeno h citazioni ciascuno e i rimanenti (Np – h) lavori hanno ognuno al più h citazioni.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1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4581128"/>
            <a:ext cx="8064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Esistono in rete diverse applicazioni che calcolano l’H-Index appoggiandosi a Google Scholar ma presentano tutte dei problemi…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6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EDIT DISTANCE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Algoritmo Edit Distance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19</a:t>
            </a:r>
            <a:endParaRPr lang="it-IT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970622"/>
              </p:ext>
            </p:extLst>
          </p:nvPr>
        </p:nvGraphicFramePr>
        <p:xfrm>
          <a:off x="2411760" y="5144011"/>
          <a:ext cx="2376264" cy="114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zione" r:id="rId4" imgW="1473200" imgH="711200" progId="Equation.3">
                  <p:embed/>
                </p:oleObj>
              </mc:Choice>
              <mc:Fallback>
                <p:oleObj name="Equazione" r:id="rId4" imgW="14732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144011"/>
                        <a:ext cx="2376264" cy="1149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15616" y="5526554"/>
            <a:ext cx="13500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1900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64495" y="5526553"/>
            <a:ext cx="1043608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163216"/>
              </p:ext>
            </p:extLst>
          </p:nvPr>
        </p:nvGraphicFramePr>
        <p:xfrm>
          <a:off x="5724128" y="5375700"/>
          <a:ext cx="2521572" cy="68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zione" r:id="rId6" imgW="1676400" imgH="457200" progId="Equation.3">
                  <p:embed/>
                </p:oleObj>
              </mc:Choice>
              <mc:Fallback>
                <p:oleObj name="Equazione" r:id="rId6" imgW="1676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375700"/>
                        <a:ext cx="2521572" cy="686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67562"/>
              </p:ext>
            </p:extLst>
          </p:nvPr>
        </p:nvGraphicFramePr>
        <p:xfrm>
          <a:off x="248400" y="1052736"/>
          <a:ext cx="8647200" cy="39640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</a:tblGrid>
              <a:tr h="180180"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</a:tbl>
          </a:graphicData>
        </a:graphic>
      </p:graphicFrame>
      <p:sp>
        <p:nvSpPr>
          <p:cNvPr id="4" name="Freccia a destra 3"/>
          <p:cNvSpPr/>
          <p:nvPr/>
        </p:nvSpPr>
        <p:spPr>
          <a:xfrm rot="7635521" flipV="1">
            <a:off x="1036283" y="1154986"/>
            <a:ext cx="866442" cy="134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299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EDIT DISTANCE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Algoritmo Edit Distance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515826"/>
              </p:ext>
            </p:extLst>
          </p:nvPr>
        </p:nvGraphicFramePr>
        <p:xfrm>
          <a:off x="2411760" y="5144011"/>
          <a:ext cx="2376264" cy="114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zione" r:id="rId4" imgW="1473200" imgH="711200" progId="Equation.3">
                  <p:embed/>
                </p:oleObj>
              </mc:Choice>
              <mc:Fallback>
                <p:oleObj name="Equazione" r:id="rId4" imgW="1473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144011"/>
                        <a:ext cx="2376264" cy="1149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15616" y="5526554"/>
            <a:ext cx="13500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1900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64495" y="5526553"/>
            <a:ext cx="1043608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733895"/>
              </p:ext>
            </p:extLst>
          </p:nvPr>
        </p:nvGraphicFramePr>
        <p:xfrm>
          <a:off x="5724128" y="5375700"/>
          <a:ext cx="2521572" cy="68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zione" r:id="rId6" imgW="1676400" imgH="457200" progId="Equation.3">
                  <p:embed/>
                </p:oleObj>
              </mc:Choice>
              <mc:Fallback>
                <p:oleObj name="Equazione" r:id="rId6" imgW="167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375700"/>
                        <a:ext cx="2521572" cy="686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121062"/>
              </p:ext>
            </p:extLst>
          </p:nvPr>
        </p:nvGraphicFramePr>
        <p:xfrm>
          <a:off x="248400" y="1052736"/>
          <a:ext cx="8647200" cy="39640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</a:tblGrid>
              <a:tr h="180180"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</a:tbl>
          </a:graphicData>
        </a:graphic>
      </p:graphicFrame>
      <p:sp>
        <p:nvSpPr>
          <p:cNvPr id="13" name="Freccia a destra 12"/>
          <p:cNvSpPr/>
          <p:nvPr/>
        </p:nvSpPr>
        <p:spPr>
          <a:xfrm rot="7635521" flipV="1">
            <a:off x="998190" y="1371010"/>
            <a:ext cx="866442" cy="134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6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EDIT DISTANCE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Algoritmo Edit Distance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21</a:t>
            </a:r>
            <a:endParaRPr lang="it-IT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81354"/>
              </p:ext>
            </p:extLst>
          </p:nvPr>
        </p:nvGraphicFramePr>
        <p:xfrm>
          <a:off x="2411760" y="5144011"/>
          <a:ext cx="2376264" cy="114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zione" r:id="rId4" imgW="1473200" imgH="711200" progId="Equation.3">
                  <p:embed/>
                </p:oleObj>
              </mc:Choice>
              <mc:Fallback>
                <p:oleObj name="Equazione" r:id="rId4" imgW="1473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144011"/>
                        <a:ext cx="2376264" cy="1149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15616" y="5526554"/>
            <a:ext cx="13500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1900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64495" y="5526553"/>
            <a:ext cx="1043608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290730"/>
              </p:ext>
            </p:extLst>
          </p:nvPr>
        </p:nvGraphicFramePr>
        <p:xfrm>
          <a:off x="5724128" y="5375700"/>
          <a:ext cx="2521572" cy="68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zione" r:id="rId6" imgW="1676400" imgH="457200" progId="Equation.3">
                  <p:embed/>
                </p:oleObj>
              </mc:Choice>
              <mc:Fallback>
                <p:oleObj name="Equazione" r:id="rId6" imgW="167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375700"/>
                        <a:ext cx="2521572" cy="686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54321"/>
              </p:ext>
            </p:extLst>
          </p:nvPr>
        </p:nvGraphicFramePr>
        <p:xfrm>
          <a:off x="248400" y="1052736"/>
          <a:ext cx="8647200" cy="39640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</a:tblGrid>
              <a:tr h="180180"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</a:tbl>
          </a:graphicData>
        </a:graphic>
      </p:graphicFrame>
      <p:sp>
        <p:nvSpPr>
          <p:cNvPr id="13" name="Freccia a destra 12"/>
          <p:cNvSpPr/>
          <p:nvPr/>
        </p:nvSpPr>
        <p:spPr>
          <a:xfrm rot="7635521" flipV="1">
            <a:off x="998190" y="1515025"/>
            <a:ext cx="866442" cy="1344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68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EDIT DISTANCE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Algoritmo Edit Distance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22</a:t>
            </a:r>
            <a:endParaRPr lang="it-IT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147141"/>
              </p:ext>
            </p:extLst>
          </p:nvPr>
        </p:nvGraphicFramePr>
        <p:xfrm>
          <a:off x="2411760" y="5144011"/>
          <a:ext cx="2376264" cy="114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zione" r:id="rId4" imgW="1473200" imgH="711200" progId="Equation.3">
                  <p:embed/>
                </p:oleObj>
              </mc:Choice>
              <mc:Fallback>
                <p:oleObj name="Equazione" r:id="rId4" imgW="1473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144011"/>
                        <a:ext cx="2376264" cy="1149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15616" y="5526554"/>
            <a:ext cx="13500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1900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64495" y="5526553"/>
            <a:ext cx="1043608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131015"/>
              </p:ext>
            </p:extLst>
          </p:nvPr>
        </p:nvGraphicFramePr>
        <p:xfrm>
          <a:off x="5724128" y="5375700"/>
          <a:ext cx="2521572" cy="68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zione" r:id="rId6" imgW="1676400" imgH="457200" progId="Equation.3">
                  <p:embed/>
                </p:oleObj>
              </mc:Choice>
              <mc:Fallback>
                <p:oleObj name="Equazione" r:id="rId6" imgW="167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375700"/>
                        <a:ext cx="2521572" cy="686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29795"/>
              </p:ext>
            </p:extLst>
          </p:nvPr>
        </p:nvGraphicFramePr>
        <p:xfrm>
          <a:off x="248400" y="1052736"/>
          <a:ext cx="8647200" cy="39640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</a:tblGrid>
              <a:tr h="180180"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8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EDIT DISTANCE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Algoritmo Edit Distance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23</a:t>
            </a:r>
            <a:endParaRPr lang="it-IT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334984"/>
              </p:ext>
            </p:extLst>
          </p:nvPr>
        </p:nvGraphicFramePr>
        <p:xfrm>
          <a:off x="2411760" y="5144011"/>
          <a:ext cx="2376264" cy="114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zione" r:id="rId4" imgW="1473200" imgH="711200" progId="Equation.3">
                  <p:embed/>
                </p:oleObj>
              </mc:Choice>
              <mc:Fallback>
                <p:oleObj name="Equazione" r:id="rId4" imgW="1473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144011"/>
                        <a:ext cx="2376264" cy="1149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15616" y="5526554"/>
            <a:ext cx="13500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1900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64495" y="5526553"/>
            <a:ext cx="1043608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41206"/>
              </p:ext>
            </p:extLst>
          </p:nvPr>
        </p:nvGraphicFramePr>
        <p:xfrm>
          <a:off x="5724128" y="5375700"/>
          <a:ext cx="2521572" cy="68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zione" r:id="rId6" imgW="1676400" imgH="457200" progId="Equation.3">
                  <p:embed/>
                </p:oleObj>
              </mc:Choice>
              <mc:Fallback>
                <p:oleObj name="Equazione" r:id="rId6" imgW="167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375700"/>
                        <a:ext cx="2521572" cy="686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196037"/>
              </p:ext>
            </p:extLst>
          </p:nvPr>
        </p:nvGraphicFramePr>
        <p:xfrm>
          <a:off x="248400" y="1052736"/>
          <a:ext cx="8647200" cy="39640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</a:tblGrid>
              <a:tr h="180180"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</a:tbl>
          </a:graphicData>
        </a:graphic>
      </p:graphicFrame>
      <p:sp>
        <p:nvSpPr>
          <p:cNvPr id="13" name="Freccia a destra 12"/>
          <p:cNvSpPr/>
          <p:nvPr/>
        </p:nvSpPr>
        <p:spPr>
          <a:xfrm rot="7635521" flipV="1">
            <a:off x="8616333" y="4630390"/>
            <a:ext cx="480283" cy="87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06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EDIT DISTANCE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Algoritmo Edit Distance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24</a:t>
            </a:r>
            <a:endParaRPr lang="it-IT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14402"/>
              </p:ext>
            </p:extLst>
          </p:nvPr>
        </p:nvGraphicFramePr>
        <p:xfrm>
          <a:off x="248400" y="1052736"/>
          <a:ext cx="8647200" cy="39640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  <a:gridCol w="360300"/>
              </a:tblGrid>
              <a:tr h="180180">
                <a:tc>
                  <a:txBody>
                    <a:bodyPr/>
                    <a:lstStyle/>
                    <a:p>
                      <a:pPr algn="ctr"/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lang="it-IT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  <a:tr h="180180"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t-IT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t-IT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812" marR="45812" marT="22902" marB="22902"/>
                </a:tc>
              </a:tr>
            </a:tbl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1140259" y="5324816"/>
            <a:ext cx="3519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L’Edit Distance tra la stringa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‘ANALYSIS AND THE SODAS’ e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‘ANALYSIS AND SODAS’ è 4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9801"/>
              </p:ext>
            </p:extLst>
          </p:nvPr>
        </p:nvGraphicFramePr>
        <p:xfrm>
          <a:off x="2364395" y="5211578"/>
          <a:ext cx="2376264" cy="114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zione" r:id="rId4" imgW="1473200" imgH="711200" progId="Equation.3">
                  <p:embed/>
                </p:oleObj>
              </mc:Choice>
              <mc:Fallback>
                <p:oleObj name="Equazione" r:id="rId4" imgW="14732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395" y="5211578"/>
                        <a:ext cx="2376264" cy="1149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140259" y="5594121"/>
            <a:ext cx="135005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9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t-IT" sz="1900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812667" y="5594121"/>
            <a:ext cx="1043608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it-IT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it-IT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endParaRPr kumimoji="0" lang="it-IT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41557"/>
              </p:ext>
            </p:extLst>
          </p:nvPr>
        </p:nvGraphicFramePr>
        <p:xfrm>
          <a:off x="5748771" y="5443267"/>
          <a:ext cx="2521572" cy="686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zione" r:id="rId6" imgW="1676400" imgH="457200" progId="Equation.3">
                  <p:embed/>
                </p:oleObj>
              </mc:Choice>
              <mc:Fallback>
                <p:oleObj name="Equazione" r:id="rId6" imgW="167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771" y="5443267"/>
                        <a:ext cx="2521572" cy="686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659749" y="5370982"/>
            <a:ext cx="3903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Con un grado di similarità adeguato,</a:t>
            </a:r>
          </a:p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Le due pubblicazioni verrebbero considerate </a:t>
            </a:r>
          </a:p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uguali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3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TECNOLOGIE ADOTTATE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Tecnologie adottate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25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47564" y="1700808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L’applicazione è stata sviluppata sfruttando: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Il sistema operativo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Il linguaggio di programmazione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Objective-C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 componenti grafici della libreria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UIKit</a:t>
            </a: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Lo standard W3C del linguaggio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XPath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Il database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sqlite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 parser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JujuParser</a:t>
            </a:r>
            <a:r>
              <a:rPr lang="it-IT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2400" b="1" i="1" dirty="0" smtClean="0">
                <a:latin typeface="Times New Roman" pitchFamily="18" charset="0"/>
                <a:cs typeface="Times New Roman" pitchFamily="18" charset="0"/>
              </a:rPr>
              <a:t>HTMLParser</a:t>
            </a:r>
          </a:p>
        </p:txBody>
      </p:sp>
    </p:spTree>
    <p:extLst>
      <p:ext uri="{BB962C8B-B14F-4D97-AF65-F5344CB8AC3E}">
        <p14:creationId xmlns:p14="http://schemas.microsoft.com/office/powerpoint/2010/main" val="409559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CONCLUSIONE E SVILUPPI FUTURI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Conclusione e sviluppi futuri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27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412776"/>
            <a:ext cx="78488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Si è arrivati alla creazione di un’applicazione per iPhone che calcoli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in maniera ottimale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l’H-Index di un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qualsiasi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scienziato.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47564" y="2492896"/>
            <a:ext cx="78488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Punto di forza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prendere in considerazione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in modo automatico 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solo quelle pubblicazioni che appartengono allo scienziato in questione scartando quelle pubblicazioni </a:t>
            </a:r>
            <a:r>
              <a:rPr lang="it-IT" sz="19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sporche” comunque restituite da Google Scholar.</a:t>
            </a:r>
            <a:endParaRPr lang="it-IT" sz="19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3861048"/>
            <a:ext cx="7848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Sviluppi futuri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Aggiunta funzionalità di modifica delle pubblicazioni.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Miglioramento algoritmo estrazione pubblicazioni da homepage che presentano i titoli/autori in maniera non omogenea.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Modifica o creazione parser che possano parser qualunque tipo di pagina HTML/XML.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2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28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2708920"/>
            <a:ext cx="85689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GRAZIE PER L’ATTENZIONE!</a:t>
            </a:r>
            <a:endParaRPr lang="it-IT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8662"/>
            <a:ext cx="4571999" cy="5481545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INTRODUZIONE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58662"/>
            <a:ext cx="4320480" cy="5481545"/>
          </a:xfrm>
          <a:prstGeom prst="rect">
            <a:avLst/>
          </a:prstGeom>
        </p:spPr>
      </p:pic>
      <p:sp>
        <p:nvSpPr>
          <p:cNvPr id="14" name="Freccia circolare in su 13"/>
          <p:cNvSpPr/>
          <p:nvPr/>
        </p:nvSpPr>
        <p:spPr>
          <a:xfrm rot="15018716">
            <a:off x="3725013" y="2004609"/>
            <a:ext cx="1296144" cy="2733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422004" y="2780928"/>
            <a:ext cx="153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u="sng" dirty="0" smtClean="0">
                <a:latin typeface="Times New Roman" pitchFamily="18" charset="0"/>
                <a:cs typeface="Times New Roman" pitchFamily="18" charset="0"/>
              </a:rPr>
              <a:t>Non appartiene a</a:t>
            </a:r>
          </a:p>
          <a:p>
            <a:r>
              <a:rPr lang="it-IT" sz="1400" b="1" u="sng" dirty="0" smtClean="0">
                <a:latin typeface="Times New Roman" pitchFamily="18" charset="0"/>
                <a:cs typeface="Times New Roman" pitchFamily="18" charset="0"/>
              </a:rPr>
              <a:t>Floriana Esposito</a:t>
            </a:r>
          </a:p>
        </p:txBody>
      </p:sp>
      <p:sp>
        <p:nvSpPr>
          <p:cNvPr id="5" name="Rettangolo 4"/>
          <p:cNvSpPr/>
          <p:nvPr/>
        </p:nvSpPr>
        <p:spPr>
          <a:xfrm>
            <a:off x="1" y="1268760"/>
            <a:ext cx="3967511" cy="98169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48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INTRODUZIONE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1628800"/>
            <a:ext cx="8064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La precedente pubblicazione, pur non appartenendo a Floriana Esposito, partecipa al calcolo dell’H-Index 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Errore!!!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it-IT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3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4763308"/>
            <a:ext cx="8064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Soluzione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Estrarre tutte le pubblicazioni dall’homepage dello scienziato di riferimento e considerare solo quelle nel calcolo dell’H-Index.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3068960"/>
            <a:ext cx="8064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Alcune applicazioni hanno la funzionalità che permette di selezionare o deselezionare da parte dell’utente quelle pubblicazioni che si ritiene non appartengono allo scienziato considerato 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Troppo oneroso dal punto di vista utente!!!</a:t>
            </a:r>
            <a:endParaRPr lang="it-IT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0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INTRODUZIONE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528992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500" dirty="0" smtClean="0">
                <a:latin typeface="Times New Roman" pitchFamily="18" charset="0"/>
                <a:cs typeface="Times New Roman" pitchFamily="18" charset="0"/>
              </a:rPr>
              <a:t>E’ stata creata un’applicazione “</a:t>
            </a:r>
            <a:r>
              <a:rPr lang="it-IT" sz="2500" b="1" dirty="0" smtClean="0">
                <a:latin typeface="Times New Roman" pitchFamily="18" charset="0"/>
                <a:cs typeface="Times New Roman" pitchFamily="18" charset="0"/>
              </a:rPr>
              <a:t>H-Index </a:t>
            </a:r>
            <a:r>
              <a:rPr lang="it-IT" sz="2500" b="1" dirty="0" err="1" smtClean="0">
                <a:latin typeface="Times New Roman" pitchFamily="18" charset="0"/>
                <a:cs typeface="Times New Roman" pitchFamily="18" charset="0"/>
              </a:rPr>
              <a:t>Calculator</a:t>
            </a:r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it-IT" sz="2500" dirty="0" smtClean="0">
                <a:latin typeface="Times New Roman" pitchFamily="18" charset="0"/>
                <a:cs typeface="Times New Roman" pitchFamily="18" charset="0"/>
              </a:rPr>
              <a:t>per iPhone (adottando quindi il linguaggio di programmazione </a:t>
            </a:r>
            <a:r>
              <a:rPr lang="it-IT" sz="2500" b="1" dirty="0" smtClean="0">
                <a:latin typeface="Times New Roman" pitchFamily="18" charset="0"/>
                <a:cs typeface="Times New Roman" pitchFamily="18" charset="0"/>
              </a:rPr>
              <a:t>Objective-C</a:t>
            </a:r>
            <a:r>
              <a:rPr lang="it-IT" sz="2500" dirty="0" smtClean="0">
                <a:latin typeface="Times New Roman" pitchFamily="18" charset="0"/>
                <a:cs typeface="Times New Roman" pitchFamily="18" charset="0"/>
              </a:rPr>
              <a:t>) che calcoli l’H-Index di un </a:t>
            </a:r>
            <a:r>
              <a:rPr lang="it-IT" sz="2500" b="1" dirty="0" smtClean="0">
                <a:latin typeface="Times New Roman" pitchFamily="18" charset="0"/>
                <a:cs typeface="Times New Roman" pitchFamily="18" charset="0"/>
              </a:rPr>
              <a:t>qualsiasi</a:t>
            </a:r>
            <a:r>
              <a:rPr lang="it-IT" sz="2500" dirty="0" smtClean="0">
                <a:latin typeface="Times New Roman" pitchFamily="18" charset="0"/>
                <a:cs typeface="Times New Roman" pitchFamily="18" charset="0"/>
              </a:rPr>
              <a:t> scienziato in maniera ottimale.</a:t>
            </a:r>
            <a:endParaRPr lang="it-IT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0523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L’APPROCCIO SEGUITO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276872"/>
            <a:ext cx="80648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500" b="1" dirty="0" smtClean="0">
                <a:latin typeface="Times New Roman" pitchFamily="18" charset="0"/>
                <a:cs typeface="Times New Roman" pitchFamily="18" charset="0"/>
              </a:rPr>
              <a:t>Estrazione pubblicazioni da homepage.</a:t>
            </a:r>
            <a:endParaRPr lang="it-IT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4077072"/>
            <a:ext cx="8064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500" dirty="0" smtClean="0">
                <a:latin typeface="Times New Roman" pitchFamily="18" charset="0"/>
                <a:cs typeface="Times New Roman" pitchFamily="18" charset="0"/>
              </a:rPr>
              <a:t>Confronto pubblicazioni da Google Scholar con pubblicazioni da homepage.</a:t>
            </a:r>
            <a:endParaRPr lang="it-IT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L’approccio seguito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702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ESTRAZIONE PUBBLICAZIONI DA </a:t>
            </a:r>
          </a:p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916832"/>
            <a:ext cx="8064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Obiettivo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Estrapolazione di tutte le pubblicazioni (titoli ed eventualmente autori) da una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qualunque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homepage. </a:t>
            </a:r>
            <a:endParaRPr lang="it-IT" sz="19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Estrazione pubblicazioni da homepage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6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2970463"/>
            <a:ext cx="80648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Non si ha la conoscenza della struttura della pagina HTML che contiene tutte le pubblicazioni. </a:t>
            </a:r>
            <a:endParaRPr lang="it-IT" sz="19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4077072"/>
            <a:ext cx="8064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900" b="1" u="sng" dirty="0" smtClean="0">
                <a:latin typeface="Times New Roman" pitchFamily="18" charset="0"/>
                <a:cs typeface="Times New Roman" pitchFamily="18" charset="0"/>
              </a:rPr>
              <a:t>Soluzione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: Ideazione ed implementazione di un algoritmo che, in </a:t>
            </a:r>
            <a:r>
              <a:rPr lang="it-IT" sz="1900" b="1" dirty="0" smtClean="0">
                <a:latin typeface="Times New Roman" pitchFamily="18" charset="0"/>
                <a:cs typeface="Times New Roman" pitchFamily="18" charset="0"/>
              </a:rPr>
              <a:t>maniera automatica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, cerca di capire com’è strutturata l’homepage.</a:t>
            </a:r>
          </a:p>
          <a:p>
            <a:r>
              <a:rPr lang="it-IT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it-IT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900" dirty="0" smtClean="0">
                <a:latin typeface="Times New Roman" pitchFamily="18" charset="0"/>
                <a:cs typeface="Times New Roman" pitchFamily="18" charset="0"/>
              </a:rPr>
              <a:t>     Di seguito è mostrata una simulazione dell’algoritmo. </a:t>
            </a:r>
            <a:r>
              <a:rPr lang="it-IT" sz="19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19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1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ESTRAPOLAZIONE PUBBLICAZIONI DA 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Estrazione pubblicazioni da homepage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7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19809" y="1420327"/>
            <a:ext cx="5984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id=ID59&gt;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MULTISTRATEGY OPERATORS FOR RELATIONAL LEARNING AND THEIR COOPERATION.</a:t>
            </a:r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19807" y="3717032"/>
            <a:ext cx="6705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id=ID60&gt;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INFERENCE OF ABDUCTION THEORIES FOR HANDLING INCOMPLETENESS IN FIRST-ORDER LEARNING.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ccia a sinistra 7"/>
          <p:cNvSpPr/>
          <p:nvPr/>
        </p:nvSpPr>
        <p:spPr>
          <a:xfrm>
            <a:off x="7388492" y="2790788"/>
            <a:ext cx="1466599" cy="4571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sinistra 11"/>
          <p:cNvSpPr/>
          <p:nvPr/>
        </p:nvSpPr>
        <p:spPr>
          <a:xfrm>
            <a:off x="7409995" y="4975246"/>
            <a:ext cx="1445097" cy="4983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82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/>
          <p:cNvSpPr txBox="1"/>
          <p:nvPr/>
        </p:nvSpPr>
        <p:spPr>
          <a:xfrm>
            <a:off x="819807" y="3717032"/>
            <a:ext cx="67050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id=ID60&gt;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INFERENCE OF ABDUCTION THEORIES FOR HANDLING INCOMPLETENESS IN FIRST-ORDER LEARNING.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19809" y="1420327"/>
            <a:ext cx="59844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&lt;div id=ID59&gt;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bgcolor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=‘#e1e1e1’&gt;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class=‘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pubblfontbig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colspan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=4&gt;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&lt;b&gt;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MULTISTRATEGY OPERATORS FOR RELATIONAL LEARNING AND THEIR COOPERATION.</a:t>
            </a:r>
            <a:endParaRPr lang="it-IT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     &lt;/b&gt;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td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    &lt;/</a:t>
            </a:r>
            <a:r>
              <a:rPr lang="it-IT" sz="1000" dirty="0" err="1" smtClean="0">
                <a:latin typeface="Times New Roman" pitchFamily="18" charset="0"/>
                <a:cs typeface="Times New Roman" pitchFamily="18" charset="0"/>
              </a:rPr>
              <a:t>tbody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    &lt;/table&gt;</a:t>
            </a:r>
          </a:p>
          <a:p>
            <a:r>
              <a:rPr lang="it-IT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dirty="0" smtClean="0">
                <a:latin typeface="Times New Roman" pitchFamily="18" charset="0"/>
                <a:cs typeface="Times New Roman" pitchFamily="18" charset="0"/>
              </a:rPr>
              <a:t>   &lt;/div&gt;</a:t>
            </a:r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ALGORITMO ESTRAPOLAZIONE PUBBLICAZIONI DA HOMEPAGE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Estrazione pubblicazioni da homepage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/>
              <a:t>8</a:t>
            </a:r>
          </a:p>
        </p:txBody>
      </p:sp>
      <p:sp>
        <p:nvSpPr>
          <p:cNvPr id="14" name="Freccia a destra con strisce 13"/>
          <p:cNvSpPr/>
          <p:nvPr/>
        </p:nvSpPr>
        <p:spPr>
          <a:xfrm rot="10800000">
            <a:off x="3491880" y="4810918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con strisce 14"/>
          <p:cNvSpPr/>
          <p:nvPr/>
        </p:nvSpPr>
        <p:spPr>
          <a:xfrm rot="10800000">
            <a:off x="3491880" y="2661909"/>
            <a:ext cx="978408" cy="1211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sinistra 16"/>
          <p:cNvSpPr/>
          <p:nvPr/>
        </p:nvSpPr>
        <p:spPr>
          <a:xfrm>
            <a:off x="7388492" y="2790788"/>
            <a:ext cx="1466599" cy="4571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sinistra 17"/>
          <p:cNvSpPr/>
          <p:nvPr/>
        </p:nvSpPr>
        <p:spPr>
          <a:xfrm>
            <a:off x="7409995" y="4975246"/>
            <a:ext cx="1445097" cy="4983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26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1559</TotalTime>
  <Words>3320</Words>
  <Application>Microsoft Office PowerPoint</Application>
  <PresentationFormat>Presentazione su schermo (4:3)</PresentationFormat>
  <Paragraphs>1719</Paragraphs>
  <Slides>28</Slides>
  <Notes>28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0" baseType="lpstr">
      <vt:lpstr>Executive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</dc:creator>
  <cp:lastModifiedBy>Daniele</cp:lastModifiedBy>
  <cp:revision>98</cp:revision>
  <dcterms:created xsi:type="dcterms:W3CDTF">2011-09-29T07:43:10Z</dcterms:created>
  <dcterms:modified xsi:type="dcterms:W3CDTF">2011-10-04T20:49:28Z</dcterms:modified>
</cp:coreProperties>
</file>