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7" r:id="rId5"/>
    <p:sldId id="268" r:id="rId6"/>
    <p:sldId id="291" r:id="rId7"/>
    <p:sldId id="270" r:id="rId8"/>
    <p:sldId id="292" r:id="rId9"/>
    <p:sldId id="272" r:id="rId10"/>
    <p:sldId id="273" r:id="rId11"/>
    <p:sldId id="283" r:id="rId12"/>
    <p:sldId id="281" r:id="rId13"/>
    <p:sldId id="280" r:id="rId14"/>
    <p:sldId id="282" r:id="rId15"/>
    <p:sldId id="286" r:id="rId16"/>
    <p:sldId id="285" r:id="rId17"/>
    <p:sldId id="294" r:id="rId18"/>
    <p:sldId id="293" r:id="rId19"/>
    <p:sldId id="288" r:id="rId20"/>
    <p:sldId id="275" r:id="rId21"/>
    <p:sldId id="276" r:id="rId22"/>
    <p:sldId id="277" r:id="rId23"/>
    <p:sldId id="279" r:id="rId24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5C"/>
    <a:srgbClr val="008585"/>
    <a:srgbClr val="006868"/>
    <a:srgbClr val="006464"/>
    <a:srgbClr val="007D7D"/>
    <a:srgbClr val="008787"/>
    <a:srgbClr val="394404"/>
    <a:srgbClr val="5F6F0F"/>
    <a:srgbClr val="718412"/>
    <a:srgbClr val="657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58146" autoAdjust="0"/>
  </p:normalViewPr>
  <p:slideViewPr>
    <p:cSldViewPr>
      <p:cViewPr varScale="1">
        <p:scale>
          <a:sx n="85" d="100"/>
          <a:sy n="85" d="100"/>
        </p:scale>
        <p:origin x="598" y="31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47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8F1D84B-F747-4821-8617-FBD61E8F4308}" type="datetime1">
              <a:rPr lang="es-ES" smtClean="0"/>
              <a:t>07/04/2019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es-ES" smtClean="0"/>
              <a:pPr algn="r" rtl="0"/>
              <a:t>‹N›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A87C823-BB9F-45DA-99AB-416A32E1B948}" type="datetime1">
              <a:rPr lang="es-ES" noProof="0" smtClean="0"/>
              <a:pPr/>
              <a:t>07/04/2019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es-ES" noProof="0" smtClean="0"/>
              <a:pPr/>
              <a:t>‹N›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8672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94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077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01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29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676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11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833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518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491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3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451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126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22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9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865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239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81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A5BD7-F043-4D1B-AA17-CD412FC534D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4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e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ector rec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íneas inferior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orma libre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  <p:sp>
          <p:nvSpPr>
            <p:cNvPr id="10" name="Forma lib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  <p:sp>
          <p:nvSpPr>
            <p:cNvPr id="11" name="Forma libre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es-ES" noProof="0" dirty="0"/>
          </a:p>
        </p:txBody>
      </p:sp>
      <p:sp>
        <p:nvSpPr>
          <p:cNvPr id="22" name="Marcador de posición de fech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2E67D-14C0-4ED9-A218-9C14494A6A84}" type="datetime1">
              <a:rPr lang="es-ES" noProof="0" smtClean="0"/>
              <a:pPr/>
              <a:t>07/04/2019</a:t>
            </a:fld>
            <a:endParaRPr lang="es-ES" noProof="0" dirty="0"/>
          </a:p>
        </p:txBody>
      </p:sp>
      <p:sp>
        <p:nvSpPr>
          <p:cNvPr id="23" name="Marcador de posición de pie de página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4" name="Marcador de posición de número de diapositiv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0A1DB83-C382-4684-8887-65A03EA4FFF0}" type="datetime1">
              <a:rPr lang="es-ES" noProof="0" smtClean="0"/>
              <a:pPr/>
              <a:t>07/04/2019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E81D3-9B82-44CA-B1F9-FCEFDC87935B}" type="datetime1">
              <a:rPr lang="es-ES" noProof="0" smtClean="0"/>
              <a:pPr/>
              <a:t>07/04/2019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E48AAE-5AE8-418A-A225-B506C222F2F9}" type="datetime1">
              <a:rPr lang="es-ES" noProof="0" smtClean="0"/>
              <a:pPr/>
              <a:t>07/04/2019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e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ector rec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1D35CA-82F5-4AD4-B9EC-66E805B73542}" type="datetime1">
              <a:rPr lang="es-ES" noProof="0" smtClean="0"/>
              <a:pPr/>
              <a:t>07/04/2019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4CCE92-710B-4678-B1B1-EFCAA5CDF075}" type="datetime1">
              <a:rPr lang="es-ES" noProof="0" smtClean="0"/>
              <a:pPr/>
              <a:t>07/04/2019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3FB0F2C-25D9-4D7E-B43A-29A2E16C960D}" type="datetime1">
              <a:rPr lang="es-ES" noProof="0" smtClean="0"/>
              <a:pPr/>
              <a:t>07/04/2019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34687D-B11B-47A5-95F6-B79DA932A6DF}" type="datetime1">
              <a:rPr lang="es-ES" noProof="0" smtClean="0"/>
              <a:pPr/>
              <a:t>07/04/2019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C656DE-1E46-4450-9484-A739B4FADFBC}" type="datetime1">
              <a:rPr lang="es-ES" noProof="0" smtClean="0"/>
              <a:pPr/>
              <a:t>07/04/2019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EA77F8B-D469-4ECD-B91E-3B01AD692331}" type="datetime1">
              <a:rPr lang="es-ES" noProof="0" smtClean="0"/>
              <a:pPr/>
              <a:t>07/04/2019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BA7B1C-709E-4257-93A5-EC2F0807D42F}" type="datetime1">
              <a:rPr lang="es-ES" noProof="0" smtClean="0"/>
              <a:pPr/>
              <a:t>07/04/2019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s-ES" noProof="0" smtClean="0"/>
              <a:t>‹N›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íneas a la izquierd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a libre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83AD5-F5AF-4BDC-901E-85A05CCFFAAA}" type="datetime1">
              <a:rPr lang="es-ES" noProof="0" smtClean="0"/>
              <a:pPr/>
              <a:t>07/04/2019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s-ES" smtClean="0"/>
              <a:pPr/>
              <a:t>‹N›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B622987-4243-44CB-A5C8-8CEF31E03845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Title 23">
            <a:extLst>
              <a:ext uri="{FF2B5EF4-FFF2-40B4-BE49-F238E27FC236}">
                <a16:creationId xmlns:a16="http://schemas.microsoft.com/office/drawing/2014/main" id="{48D68BDB-A9EA-4564-A4B0-290BD7AF9D89}"/>
              </a:ext>
            </a:extLst>
          </p:cNvPr>
          <p:cNvSpPr txBox="1">
            <a:spLocks/>
          </p:cNvSpPr>
          <p:nvPr/>
        </p:nvSpPr>
        <p:spPr>
          <a:xfrm>
            <a:off x="5877465" y="879236"/>
            <a:ext cx="4464496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r" defTabSz="914400">
              <a:spcBef>
                <a:spcPct val="0"/>
              </a:spcBef>
              <a:defRPr/>
            </a:pPr>
            <a:r>
              <a:rPr lang="it-IT" sz="140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Dipartimento di Scienze Fisiche, Informatiche e Matematiche</a:t>
            </a:r>
            <a:br>
              <a:rPr lang="it-IT" sz="14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it-IT" sz="160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Corso di Laurea in Informatica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Content Placeholder 24">
            <a:extLst>
              <a:ext uri="{FF2B5EF4-FFF2-40B4-BE49-F238E27FC236}">
                <a16:creationId xmlns:a16="http://schemas.microsoft.com/office/drawing/2014/main" id="{09A27439-8ED7-48B3-BFDA-D117D14B11F0}"/>
              </a:ext>
            </a:extLst>
          </p:cNvPr>
          <p:cNvSpPr txBox="1">
            <a:spLocks/>
          </p:cNvSpPr>
          <p:nvPr/>
        </p:nvSpPr>
        <p:spPr>
          <a:xfrm>
            <a:off x="2779059" y="1788794"/>
            <a:ext cx="7528762" cy="23177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it-IT" sz="3200" b="1" spc="200" dirty="0">
                <a:solidFill>
                  <a:srgbClr val="007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Progettazione e implementazione di un</a:t>
            </a:r>
            <a:br>
              <a:rPr lang="it-IT" sz="3200" b="1" spc="200" dirty="0">
                <a:solidFill>
                  <a:srgbClr val="007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it-IT" sz="3200" b="1" spc="200" dirty="0">
                <a:solidFill>
                  <a:srgbClr val="007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applicativo di raccolta dati,</a:t>
            </a:r>
            <a:br>
              <a:rPr lang="it-IT" sz="3200" b="1" spc="200" dirty="0">
                <a:solidFill>
                  <a:srgbClr val="007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it-IT" sz="3200" b="1" spc="200" dirty="0">
                <a:solidFill>
                  <a:srgbClr val="007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ottimizzazione e monitoraggio </a:t>
            </a:r>
          </a:p>
          <a:p>
            <a:pPr algn="r"/>
            <a:r>
              <a:rPr lang="it-IT" sz="3200" b="1" spc="200" dirty="0">
                <a:solidFill>
                  <a:srgbClr val="007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per un cluster web</a:t>
            </a:r>
            <a:endParaRPr lang="en-US" sz="3200" b="1" spc="200" dirty="0">
              <a:solidFill>
                <a:srgbClr val="007D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id="{A64B8D45-4AB0-4BC5-AC85-543F81A1C5E2}"/>
              </a:ext>
            </a:extLst>
          </p:cNvPr>
          <p:cNvSpPr txBox="1"/>
          <p:nvPr/>
        </p:nvSpPr>
        <p:spPr>
          <a:xfrm>
            <a:off x="5446340" y="4149080"/>
            <a:ext cx="36406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150" dirty="0">
                <a:solidFill>
                  <a:srgbClr val="006464"/>
                </a:solidFill>
                <a:latin typeface="Arial Narrow" panose="020B0606020202030204" pitchFamily="34" charset="0"/>
                <a:cs typeface="Arial" pitchFamily="34" charset="0"/>
              </a:rPr>
              <a:t>Relatore:</a:t>
            </a:r>
          </a:p>
          <a:p>
            <a:r>
              <a:rPr lang="en-US" b="1" spc="150" dirty="0">
                <a:solidFill>
                  <a:srgbClr val="006464"/>
                </a:solidFill>
                <a:latin typeface="Arial Narrow" panose="020B0606020202030204" pitchFamily="34" charset="0"/>
                <a:cs typeface="Arial" pitchFamily="34" charset="0"/>
              </a:rPr>
              <a:t>Ing. Riccardo </a:t>
            </a:r>
            <a:r>
              <a:rPr lang="en-US" b="1" spc="150" dirty="0" err="1">
                <a:solidFill>
                  <a:srgbClr val="006464"/>
                </a:solidFill>
                <a:latin typeface="Arial Narrow" panose="020B0606020202030204" pitchFamily="34" charset="0"/>
                <a:cs typeface="Arial" pitchFamily="34" charset="0"/>
              </a:rPr>
              <a:t>Martoglia</a:t>
            </a:r>
            <a:endParaRPr lang="en-US" b="1" spc="150" dirty="0">
              <a:solidFill>
                <a:srgbClr val="006464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endParaRPr lang="en-US" b="1" spc="150" dirty="0">
              <a:solidFill>
                <a:srgbClr val="006464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en-US" spc="150" dirty="0" err="1">
                <a:solidFill>
                  <a:srgbClr val="006464"/>
                </a:solidFill>
                <a:latin typeface="Arial Narrow" panose="020B0606020202030204" pitchFamily="34" charset="0"/>
                <a:cs typeface="Arial" pitchFamily="34" charset="0"/>
              </a:rPr>
              <a:t>Laureanda</a:t>
            </a:r>
            <a:r>
              <a:rPr lang="en-US" spc="150" dirty="0">
                <a:solidFill>
                  <a:srgbClr val="006464"/>
                </a:solidFill>
                <a:latin typeface="Arial Narrow" panose="020B0606020202030204" pitchFamily="34" charset="0"/>
                <a:cs typeface="Arial" pitchFamily="34" charset="0"/>
              </a:rPr>
              <a:t>:</a:t>
            </a:r>
          </a:p>
          <a:p>
            <a:r>
              <a:rPr lang="en-US" b="1" spc="150" dirty="0">
                <a:solidFill>
                  <a:srgbClr val="006464"/>
                </a:solidFill>
                <a:latin typeface="Arial Narrow" panose="020B0606020202030204" pitchFamily="34" charset="0"/>
                <a:cs typeface="Arial" pitchFamily="34" charset="0"/>
              </a:rPr>
              <a:t>Anna </a:t>
            </a:r>
            <a:r>
              <a:rPr lang="en-US" b="1" spc="150" dirty="0" err="1">
                <a:solidFill>
                  <a:srgbClr val="006464"/>
                </a:solidFill>
                <a:latin typeface="Arial Narrow" panose="020B0606020202030204" pitchFamily="34" charset="0"/>
                <a:cs typeface="Arial" pitchFamily="34" charset="0"/>
              </a:rPr>
              <a:t>Fossali</a:t>
            </a:r>
            <a:endParaRPr lang="en-US" b="1" spc="150" dirty="0">
              <a:solidFill>
                <a:srgbClr val="006464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endParaRPr lang="en-US" b="1" spc="150" dirty="0">
              <a:solidFill>
                <a:srgbClr val="006464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rgbClr val="006464"/>
                </a:solidFill>
                <a:latin typeface="Arial Narrow" panose="020B0606020202030204" pitchFamily="34" charset="0"/>
                <a:cs typeface="Century Gothic"/>
              </a:rPr>
              <a:t>Anno </a:t>
            </a:r>
            <a:r>
              <a:rPr lang="en-US" sz="1600" dirty="0" err="1">
                <a:solidFill>
                  <a:srgbClr val="006464"/>
                </a:solidFill>
                <a:latin typeface="Arial Narrow" panose="020B0606020202030204" pitchFamily="34" charset="0"/>
                <a:cs typeface="Century Gothic"/>
              </a:rPr>
              <a:t>Accademico</a:t>
            </a:r>
            <a:r>
              <a:rPr lang="en-US" sz="1600" dirty="0">
                <a:solidFill>
                  <a:srgbClr val="006464"/>
                </a:solidFill>
                <a:latin typeface="Arial Narrow" panose="020B0606020202030204" pitchFamily="34" charset="0"/>
                <a:cs typeface="Century Gothic"/>
              </a:rPr>
              <a:t> 2017 / 2018   </a:t>
            </a:r>
          </a:p>
          <a:p>
            <a:endParaRPr lang="en-US" b="1" spc="15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2. Obiettivo   3. Strumenti   4. Applicazione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Web service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lang="it-IT" sz="2200" dirty="0" err="1">
                <a:solidFill>
                  <a:schemeClr val="tx1">
                    <a:lumMod val="65000"/>
                  </a:schemeClr>
                </a:solidFill>
              </a:rPr>
              <a:t>Sw</a:t>
            </a:r>
            <a:r>
              <a:rPr lang="it-IT" sz="2200" dirty="0">
                <a:solidFill>
                  <a:schemeClr val="tx1">
                    <a:lumMod val="65000"/>
                  </a:schemeClr>
                </a:solidFill>
              </a:rPr>
              <a:t> sostegno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Conclusione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1ADA903-5DE1-4C0A-8F6F-3B638721B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1916832"/>
            <a:ext cx="5238750" cy="467677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BF68F3E-6982-4BFE-A7B7-FEE3EE5AA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2204864"/>
            <a:ext cx="4938566" cy="3750069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D0BC82B-2039-4D6A-AB21-30899DAC6501}"/>
              </a:ext>
            </a:extLst>
          </p:cNvPr>
          <p:cNvSpPr txBox="1"/>
          <p:nvPr/>
        </p:nvSpPr>
        <p:spPr>
          <a:xfrm>
            <a:off x="0" y="754566"/>
            <a:ext cx="12359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WEB SERVICE: AGGIUNTA</a:t>
            </a:r>
          </a:p>
        </p:txBody>
      </p:sp>
    </p:spTree>
    <p:extLst>
      <p:ext uri="{BB962C8B-B14F-4D97-AF65-F5344CB8AC3E}">
        <p14:creationId xmlns:p14="http://schemas.microsoft.com/office/powerpoint/2010/main" val="41505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2. Obiettivo   3. Strumenti   4. Applicazione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Web service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lang="it-IT" sz="2200" dirty="0" err="1">
                <a:solidFill>
                  <a:schemeClr val="tx1">
                    <a:lumMod val="65000"/>
                  </a:schemeClr>
                </a:solidFill>
              </a:rPr>
              <a:t>Sw</a:t>
            </a:r>
            <a:r>
              <a:rPr lang="it-IT" sz="2200" dirty="0">
                <a:solidFill>
                  <a:schemeClr val="tx1">
                    <a:lumMod val="65000"/>
                  </a:schemeClr>
                </a:solidFill>
              </a:rPr>
              <a:t> sostegno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Conclusione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0" y="754566"/>
            <a:ext cx="8614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WEB SERVICE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2CFFF5-E4B0-4A1A-AA22-D84E840D2923}"/>
              </a:ext>
            </a:extLst>
          </p:cNvPr>
          <p:cNvSpPr txBox="1"/>
          <p:nvPr/>
        </p:nvSpPr>
        <p:spPr>
          <a:xfrm flipH="1">
            <a:off x="8334522" y="2005909"/>
            <a:ext cx="3880570" cy="28931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3.	Conteggi chiamate</a:t>
            </a:r>
          </a:p>
          <a:p>
            <a:pPr marL="8001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Visualizzazione</a:t>
            </a:r>
          </a:p>
          <a:p>
            <a:pPr marL="8001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Download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A56FE6-36DE-49D3-A872-23A8916FC016}"/>
              </a:ext>
            </a:extLst>
          </p:cNvPr>
          <p:cNvSpPr txBox="1"/>
          <p:nvPr/>
        </p:nvSpPr>
        <p:spPr>
          <a:xfrm>
            <a:off x="981844" y="1993603"/>
            <a:ext cx="30243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800" b="1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Autenticazione</a:t>
            </a:r>
          </a:p>
          <a:p>
            <a:pPr marL="8001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Login</a:t>
            </a:r>
          </a:p>
          <a:p>
            <a:pPr marL="8001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Registrazione</a:t>
            </a:r>
          </a:p>
          <a:p>
            <a:pPr marL="8001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Abilitazione</a:t>
            </a:r>
          </a:p>
          <a:p>
            <a:pPr marL="8001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Forgot</a:t>
            </a: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password</a:t>
            </a:r>
          </a:p>
          <a:p>
            <a:pPr marL="8001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Modifica dati personali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CC533A9-E04E-4360-B1BF-CBEF43FE0886}"/>
              </a:ext>
            </a:extLst>
          </p:cNvPr>
          <p:cNvSpPr txBox="1"/>
          <p:nvPr/>
        </p:nvSpPr>
        <p:spPr>
          <a:xfrm>
            <a:off x="4114192" y="1988840"/>
            <a:ext cx="42844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2.	</a:t>
            </a:r>
            <a:r>
              <a:rPr kumimoji="0" lang="it-IT" sz="2800" b="1" i="0" u="none" strike="noStrike" kern="0" cap="none" spc="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Admant</a:t>
            </a:r>
            <a:r>
              <a:rPr kumimoji="0" lang="it-IT" sz="2800" b="1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e profili clienti</a:t>
            </a:r>
          </a:p>
          <a:p>
            <a:pPr marL="8001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Visualizzazione</a:t>
            </a:r>
          </a:p>
          <a:p>
            <a:pPr marL="8001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Ricerca</a:t>
            </a:r>
          </a:p>
          <a:p>
            <a:pPr marL="8001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Aggiunta</a:t>
            </a:r>
          </a:p>
          <a:p>
            <a:pPr marL="8001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Modifica</a:t>
            </a:r>
          </a:p>
          <a:p>
            <a:pPr marL="8001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Rimozione</a:t>
            </a:r>
          </a:p>
          <a:p>
            <a:pPr marL="8001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Download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2. Obiettivo   3. Strumenti   4. Applicazione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Web service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lang="it-IT" sz="2200" dirty="0" err="1">
                <a:solidFill>
                  <a:schemeClr val="tx1">
                    <a:lumMod val="65000"/>
                  </a:schemeClr>
                </a:solidFill>
              </a:rPr>
              <a:t>Sw</a:t>
            </a:r>
            <a:r>
              <a:rPr lang="it-IT" sz="2200" dirty="0">
                <a:solidFill>
                  <a:schemeClr val="tx1">
                    <a:lumMod val="65000"/>
                  </a:schemeClr>
                </a:solidFill>
              </a:rPr>
              <a:t> sostegno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Conclusione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F9E56D6-BC15-45CF-83AC-F8D1BEAC4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700808"/>
            <a:ext cx="2369600" cy="494708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04454DA-7830-4744-8D75-ECB64666C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2132856"/>
            <a:ext cx="6899711" cy="393518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C45DBB6-B2CE-4F2F-851B-0C1D8CB9B248}"/>
              </a:ext>
            </a:extLst>
          </p:cNvPr>
          <p:cNvSpPr txBox="1"/>
          <p:nvPr/>
        </p:nvSpPr>
        <p:spPr>
          <a:xfrm>
            <a:off x="0" y="754566"/>
            <a:ext cx="12359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WEB SERVICE: </a:t>
            </a:r>
            <a:r>
              <a:rPr lang="it-IT" sz="6000" spc="150" dirty="0">
                <a:solidFill>
                  <a:prstClr val="black"/>
                </a:solidFill>
                <a:latin typeface="Calibri"/>
                <a:cs typeface="Arial" pitchFamily="34" charset="0"/>
              </a:rPr>
              <a:t>CHIAMATE</a:t>
            </a:r>
            <a:endParaRPr kumimoji="0" lang="it-IT" sz="6000" b="0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2. Obiettivo   3. Strumenti   4. Applicazione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Web service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lang="it-IT" sz="2200" dirty="0" err="1">
                <a:solidFill>
                  <a:schemeClr val="tx1">
                    <a:lumMod val="65000"/>
                  </a:schemeClr>
                </a:solidFill>
              </a:rPr>
              <a:t>Sw</a:t>
            </a:r>
            <a:r>
              <a:rPr lang="it-IT" sz="2200" dirty="0">
                <a:solidFill>
                  <a:schemeClr val="tx1">
                    <a:lumMod val="65000"/>
                  </a:schemeClr>
                </a:solidFill>
              </a:rPr>
              <a:t> sostegno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Conclusione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F9E56D6-BC15-45CF-83AC-F8D1BEAC4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700808"/>
            <a:ext cx="2369600" cy="494708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04454DA-7830-4744-8D75-ECB64666C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2132856"/>
            <a:ext cx="6899711" cy="393518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29ABB36-E76C-41B6-8B6E-89E3A8233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2852936"/>
            <a:ext cx="5666220" cy="277885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503892F-7F7E-4405-A246-8976E0DDF49E}"/>
              </a:ext>
            </a:extLst>
          </p:cNvPr>
          <p:cNvSpPr txBox="1"/>
          <p:nvPr/>
        </p:nvSpPr>
        <p:spPr>
          <a:xfrm>
            <a:off x="0" y="754566"/>
            <a:ext cx="12359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WEB SERVICE: </a:t>
            </a:r>
            <a:r>
              <a:rPr lang="it-IT" sz="6000" spc="150" dirty="0">
                <a:solidFill>
                  <a:prstClr val="black"/>
                </a:solidFill>
                <a:latin typeface="Calibri"/>
                <a:cs typeface="Arial" pitchFamily="34" charset="0"/>
              </a:rPr>
              <a:t>CHIAMATE</a:t>
            </a:r>
            <a:endParaRPr kumimoji="0" lang="it-IT" sz="6000" b="0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2. Obiettivo   3. Strumenti   4. Applicazione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Web service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sostegno   7. Conclusione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0" y="754566"/>
            <a:ext cx="12359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WEB SERVICE: STRUTTURE DATI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EF6C363-CFD9-4B2E-88AF-6B7E911D5E3B}"/>
              </a:ext>
            </a:extLst>
          </p:cNvPr>
          <p:cNvSpPr txBox="1"/>
          <p:nvPr/>
        </p:nvSpPr>
        <p:spPr>
          <a:xfrm>
            <a:off x="549796" y="5157192"/>
            <a:ext cx="2310713" cy="1015663"/>
          </a:xfrm>
          <a:prstGeom prst="rect">
            <a:avLst/>
          </a:prstGeom>
          <a:gradFill>
            <a:gsLst>
              <a:gs pos="100000">
                <a:srgbClr val="005C5C"/>
              </a:gs>
              <a:gs pos="0">
                <a:schemeClr val="tx1"/>
              </a:gs>
            </a:gsLst>
            <a:lin ang="5040000" scaled="0"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ADMANT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user$name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admant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espressione_admant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76C94A9-3F8F-4DE6-81EF-D5587F66F2D4}"/>
              </a:ext>
            </a:extLst>
          </p:cNvPr>
          <p:cNvSpPr txBox="1"/>
          <p:nvPr/>
        </p:nvSpPr>
        <p:spPr>
          <a:xfrm>
            <a:off x="981844" y="1988840"/>
            <a:ext cx="4355756" cy="273921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C5C"/>
              </a:gs>
            </a:gsLst>
            <a:lin ang="5040000" scaled="0"/>
          </a:gra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PROFILES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profilename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profile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userID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"id",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" name ",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email " : " email ",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types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URL/TXT/HTML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filters ": text / categories / feelings / entities /geo/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image / relation / domains /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lemmas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maxCount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maxcount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analytics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True /False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enabled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True / False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783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2. Obiettivo   3. Strumenti   4. Applicazione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Web service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sostegno   7. Conclusione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0" y="754566"/>
            <a:ext cx="12359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WEB SERVICE: STRUTTURE DATI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B8A92C2-64AA-48CC-AFE3-BB2AD2551F4C}"/>
              </a:ext>
            </a:extLst>
          </p:cNvPr>
          <p:cNvSpPr txBox="1"/>
          <p:nvPr/>
        </p:nvSpPr>
        <p:spPr>
          <a:xfrm>
            <a:off x="3358108" y="4941168"/>
            <a:ext cx="3526696" cy="169277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C5C"/>
              </a:gs>
            </a:gsLst>
            <a:lin ang="5040000" scaled="0"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USERS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"_id" :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ObjectId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'5 c87d6ce2452be07e0386a1a ')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name " : 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user_name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user_surname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True /False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email " : 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user_email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password " : 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cripted_password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EF6C363-CFD9-4B2E-88AF-6B7E911D5E3B}"/>
              </a:ext>
            </a:extLst>
          </p:cNvPr>
          <p:cNvSpPr txBox="1"/>
          <p:nvPr/>
        </p:nvSpPr>
        <p:spPr>
          <a:xfrm>
            <a:off x="549796" y="5157192"/>
            <a:ext cx="2310713" cy="1015663"/>
          </a:xfrm>
          <a:prstGeom prst="rect">
            <a:avLst/>
          </a:prstGeom>
          <a:gradFill>
            <a:gsLst>
              <a:gs pos="100000">
                <a:srgbClr val="005C5C"/>
              </a:gs>
              <a:gs pos="0">
                <a:schemeClr val="tx1"/>
              </a:gs>
            </a:gsLst>
            <a:lin ang="5040000" scaled="0"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ADMANT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user$name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admant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espressione_admant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76C94A9-3F8F-4DE6-81EF-D5587F66F2D4}"/>
              </a:ext>
            </a:extLst>
          </p:cNvPr>
          <p:cNvSpPr txBox="1"/>
          <p:nvPr/>
        </p:nvSpPr>
        <p:spPr>
          <a:xfrm>
            <a:off x="981844" y="1988840"/>
            <a:ext cx="4355756" cy="273921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C5C"/>
              </a:gs>
            </a:gsLst>
            <a:lin ang="5040000" scaled="0"/>
          </a:gra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PROFILES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profilename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profile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userID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"id",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" name ",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email " : " email ",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types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URL/TXT/HTML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filters ": text / categories / feelings / entities /geo/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image / relation / domains /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lemmas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maxCount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maxcount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analytics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True /False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enabled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True / False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6980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2. Obiettivo   3. Strumenti   4. Applicazione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Web service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lang="it-IT" sz="2200" dirty="0" err="1">
                <a:solidFill>
                  <a:schemeClr val="tx1">
                    <a:lumMod val="65000"/>
                  </a:schemeClr>
                </a:solidFill>
              </a:rPr>
              <a:t>Sw</a:t>
            </a:r>
            <a:r>
              <a:rPr lang="it-IT" sz="2200" dirty="0">
                <a:solidFill>
                  <a:schemeClr val="tx1">
                    <a:lumMod val="65000"/>
                  </a:schemeClr>
                </a:solidFill>
              </a:rPr>
              <a:t> sostegno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Conclusione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0" y="754566"/>
            <a:ext cx="12359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WEB </a:t>
            </a:r>
            <a:r>
              <a:rPr lang="it-IT" sz="6000" spc="150" dirty="0">
                <a:solidFill>
                  <a:prstClr val="black"/>
                </a:solidFill>
                <a:cs typeface="Arial" pitchFamily="34" charset="0"/>
              </a:rPr>
              <a:t>SERVICE: STRUTTURE DATI</a:t>
            </a:r>
            <a:endParaRPr kumimoji="0" lang="it-IT" sz="6000" b="0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E741A1B-0461-4B01-8B22-3128A15E8DE8}"/>
              </a:ext>
            </a:extLst>
          </p:cNvPr>
          <p:cNvSpPr txBox="1"/>
          <p:nvPr/>
        </p:nvSpPr>
        <p:spPr>
          <a:xfrm>
            <a:off x="6526460" y="1700808"/>
            <a:ext cx="5257801" cy="449103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C5C"/>
              </a:gs>
            </a:gsLst>
            <a:lin ang="5040000" scaled="0"/>
          </a:gradFill>
        </p:spPr>
        <p:txBody>
          <a:bodyPr wrap="square" numCol="2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COUNTERS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"day" :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yyyymmdd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"server" :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server_name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,    	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"client" :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client_key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,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"name" :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client_name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",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sync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"(a)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sync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",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count_ko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count_ko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partial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{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"time1": count1,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...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},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partial_ko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{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"time1": count1_ko, 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...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},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languages_ok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language_name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lang_count_ok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partial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{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"time1": count1_ok,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         ...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   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},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...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},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languages_ko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{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language_name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lang_count_ko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partial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"time1": count1_ko,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...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},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...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},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languages_unsupported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{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"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language_name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":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lang_count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...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B8A92C2-64AA-48CC-AFE3-BB2AD2551F4C}"/>
              </a:ext>
            </a:extLst>
          </p:cNvPr>
          <p:cNvSpPr txBox="1"/>
          <p:nvPr/>
        </p:nvSpPr>
        <p:spPr>
          <a:xfrm>
            <a:off x="3358108" y="4941168"/>
            <a:ext cx="3526696" cy="169277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C5C"/>
              </a:gs>
            </a:gsLst>
            <a:lin ang="5040000" scaled="0"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USERS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"_id" :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ObjectId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'5 c87d6ce2452be07e0386a1a ')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name " : 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user_name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user_surname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True /False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email " : 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user_email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password " : 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cripted_password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EF6C363-CFD9-4B2E-88AF-6B7E911D5E3B}"/>
              </a:ext>
            </a:extLst>
          </p:cNvPr>
          <p:cNvSpPr txBox="1"/>
          <p:nvPr/>
        </p:nvSpPr>
        <p:spPr>
          <a:xfrm>
            <a:off x="549796" y="5157192"/>
            <a:ext cx="2310713" cy="1015663"/>
          </a:xfrm>
          <a:prstGeom prst="rect">
            <a:avLst/>
          </a:prstGeom>
          <a:gradFill>
            <a:gsLst>
              <a:gs pos="100000">
                <a:srgbClr val="005C5C"/>
              </a:gs>
              <a:gs pos="0">
                <a:schemeClr val="tx1"/>
              </a:gs>
            </a:gsLst>
            <a:lin ang="5040000" scaled="0"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ADMANT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user$name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admant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espressione_admant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76C94A9-3F8F-4DE6-81EF-D5587F66F2D4}"/>
              </a:ext>
            </a:extLst>
          </p:cNvPr>
          <p:cNvSpPr txBox="1"/>
          <p:nvPr/>
        </p:nvSpPr>
        <p:spPr>
          <a:xfrm>
            <a:off x="981844" y="1988840"/>
            <a:ext cx="4355756" cy="273921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C5C"/>
              </a:gs>
            </a:gsLst>
            <a:lin ang="5040000" scaled="0"/>
          </a:gra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PROFILES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profilename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profile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userID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"id",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userName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" name ",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email " : " email ",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types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URL/TXT/HTML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filters ": text / categories / feelings / entities /geo/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image / relation / domains /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lemmas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maxCount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maxcount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analytics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True /False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enabled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True / False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E6E7DC2-A681-4F87-B748-BA3877F43346}"/>
              </a:ext>
            </a:extLst>
          </p:cNvPr>
          <p:cNvSpPr txBox="1"/>
          <p:nvPr/>
        </p:nvSpPr>
        <p:spPr>
          <a:xfrm>
            <a:off x="8758708" y="5013176"/>
            <a:ext cx="3107726" cy="135421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C5C"/>
              </a:gs>
            </a:gsLst>
            <a:lin ang="5040000" scaled="0"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LANGUAGES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client " : 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client_key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sync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"(a)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sync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ok_ko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[" lang1 ", " lang2 ", ...]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" </a:t>
            </a:r>
            <a:r>
              <a:rPr kumimoji="0" lang="it-IT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unsupported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 : [" lang1 ", " lang2 ", ...] 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000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Obiettivo   3. Strumenti   4. Applicazione   5. Web service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Sw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sostegno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Conclusione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0" y="754566"/>
            <a:ext cx="11206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SOFTWARE RACCOLTA DATI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44BCA608-A03E-4676-BAEA-05322282F44B}"/>
              </a:ext>
            </a:extLst>
          </p:cNvPr>
          <p:cNvSpPr txBox="1">
            <a:spLocks/>
          </p:cNvSpPr>
          <p:nvPr/>
        </p:nvSpPr>
        <p:spPr>
          <a:xfrm>
            <a:off x="1452762" y="1916832"/>
            <a:ext cx="5073698" cy="40764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220000"/>
              </a:lnSpc>
              <a:buFont typeface="Arial" panose="020B0604020202020204" pitchFamily="34" charset="0"/>
              <a:buNone/>
            </a:pPr>
            <a:r>
              <a:rPr lang="it-IT" b="1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Funzionalità principale</a:t>
            </a:r>
          </a:p>
          <a:p>
            <a:pPr marL="342900" indent="-342900" defTabSz="457200">
              <a:lnSpc>
                <a:spcPct val="150000"/>
              </a:lnSpc>
            </a:pPr>
            <a:r>
              <a:rPr lang="it-IT" sz="2400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Download conteggi da </a:t>
            </a:r>
            <a:r>
              <a:rPr lang="it-IT" sz="2400" spc="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Redis</a:t>
            </a:r>
            <a:endParaRPr lang="it-IT" sz="2400" spc="15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indent="-342900" defTabSz="457200">
              <a:lnSpc>
                <a:spcPct val="150000"/>
              </a:lnSpc>
            </a:pPr>
            <a:r>
              <a:rPr lang="it-IT" sz="2400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Elaborazione della struttura dati</a:t>
            </a:r>
          </a:p>
          <a:p>
            <a:pPr marL="342900" indent="-342900" defTabSz="457200">
              <a:lnSpc>
                <a:spcPct val="150000"/>
              </a:lnSpc>
            </a:pPr>
            <a:r>
              <a:rPr lang="it-IT" sz="2400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Upload documenti su </a:t>
            </a:r>
            <a:r>
              <a:rPr lang="it-IT" sz="2400" spc="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Mongo</a:t>
            </a:r>
            <a:endParaRPr lang="it-IT" sz="2400" spc="15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indent="0" defTabSz="457200">
              <a:lnSpc>
                <a:spcPct val="220000"/>
              </a:lnSpc>
              <a:buFont typeface="Arial" panose="020B0604020202020204" pitchFamily="34" charset="0"/>
              <a:buNone/>
            </a:pPr>
            <a:r>
              <a:rPr lang="it-IT" i="1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In esecuzione ogni 10 minuti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1C0C9E-DE50-4D98-BA19-B7352B5EF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1988840"/>
            <a:ext cx="4032448" cy="43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Obiettivo   3. Strumenti   4. Applicazione   5. Web service   </a:t>
            </a:r>
            <a:r>
              <a:rPr lang="it-IT" sz="2200" dirty="0"/>
              <a:t>6. </a:t>
            </a:r>
            <a:r>
              <a:rPr lang="it-IT" sz="2200" dirty="0" err="1"/>
              <a:t>Sw</a:t>
            </a:r>
            <a:r>
              <a:rPr lang="it-IT" sz="2200" dirty="0"/>
              <a:t> sostegno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Conclusione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0" y="754566"/>
            <a:ext cx="11206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SOFTWARE RACCOLTA DATI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EA11D6C-A18D-45EA-86A2-321538DA461A}"/>
              </a:ext>
            </a:extLst>
          </p:cNvPr>
          <p:cNvSpPr txBox="1">
            <a:spLocks/>
          </p:cNvSpPr>
          <p:nvPr/>
        </p:nvSpPr>
        <p:spPr>
          <a:xfrm>
            <a:off x="1341884" y="1772816"/>
            <a:ext cx="6638776" cy="41479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it-IT" b="1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Recovery mode</a:t>
            </a: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: esecuzione </a:t>
            </a:r>
            <a:r>
              <a:rPr lang="it-IT" spc="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main</a:t>
            </a: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</a:p>
          <a:p>
            <a:pPr defTabSz="457200">
              <a:lnSpc>
                <a:spcPct val="150000"/>
              </a:lnSpc>
              <a:spcBef>
                <a:spcPts val="0"/>
              </a:spcBef>
            </a:pP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da data inizio a data fine</a:t>
            </a:r>
          </a:p>
          <a:p>
            <a:pPr marL="0" indent="0" defTabSz="45720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it-IT" b="1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Setup inziale</a:t>
            </a: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:</a:t>
            </a:r>
          </a:p>
          <a:p>
            <a:pPr marL="342900" lvl="1" indent="-342900" defTabSz="457200">
              <a:lnSpc>
                <a:spcPct val="150000"/>
              </a:lnSpc>
            </a:pP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inizializzazione delle date dei server </a:t>
            </a:r>
            <a:r>
              <a:rPr lang="it-IT" spc="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Redis</a:t>
            </a:r>
            <a:endParaRPr lang="it-IT" spc="15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lvl="1" indent="-342900" defTabSz="457200">
              <a:lnSpc>
                <a:spcPct val="150000"/>
              </a:lnSpc>
            </a:pP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caricamento dei relativi documenti di </a:t>
            </a:r>
            <a:r>
              <a:rPr lang="it-IT" spc="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Mongo</a:t>
            </a:r>
            <a:endParaRPr lang="it-IT" spc="15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1" indent="0" defTabSz="45720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it-IT" sz="2800" i="1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All’avvio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D3A0983-5FA3-4023-B292-AAECC575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1844824"/>
            <a:ext cx="4032448" cy="43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2. Obiettivo   3. Strumenti   4. Applicazione   5. Web service   6. </a:t>
            </a:r>
            <a:r>
              <a:rPr lang="it-IT" sz="2200" dirty="0" err="1">
                <a:solidFill>
                  <a:schemeClr val="tx1">
                    <a:lumMod val="65000"/>
                  </a:schemeClr>
                </a:solidFill>
              </a:rPr>
              <a:t>Sw</a:t>
            </a:r>
            <a:r>
              <a:rPr lang="it-IT" sz="2200" dirty="0">
                <a:solidFill>
                  <a:schemeClr val="tx1">
                    <a:lumMod val="65000"/>
                  </a:schemeClr>
                </a:solidFill>
              </a:rPr>
              <a:t> sostegno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7. Conclusione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0" y="754566"/>
            <a:ext cx="11206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CONCLUSIONE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D82DF5-93C7-41F0-B9F4-D785BB797091}"/>
              </a:ext>
            </a:extLst>
          </p:cNvPr>
          <p:cNvSpPr txBox="1"/>
          <p:nvPr/>
        </p:nvSpPr>
        <p:spPr>
          <a:xfrm>
            <a:off x="3430116" y="1844824"/>
            <a:ext cx="5544616" cy="475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200000"/>
              </a:lnSpc>
            </a:pPr>
            <a:r>
              <a:rPr lang="it-IT" sz="2800" b="1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Obiettivi prefissati raggiunti</a:t>
            </a:r>
          </a:p>
          <a:p>
            <a:pPr marL="342900" indent="-3429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	Interfaccia user-</a:t>
            </a:r>
            <a:r>
              <a:rPr lang="it-IT" spc="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friendly</a:t>
            </a: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	</a:t>
            </a:r>
          </a:p>
          <a:p>
            <a:pPr marL="342900" indent="-3429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	Architettura multi-</a:t>
            </a:r>
            <a:r>
              <a:rPr lang="it-IT" spc="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platform</a:t>
            </a:r>
            <a:endParaRPr lang="it-IT" spc="15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defTabSz="457200">
              <a:lnSpc>
                <a:spcPct val="200000"/>
              </a:lnSpc>
            </a:pPr>
            <a:r>
              <a:rPr lang="it-IT" sz="2800" b="1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Test</a:t>
            </a:r>
          </a:p>
          <a:p>
            <a:pPr marL="342900" indent="-3429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	User test e stress test </a:t>
            </a: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  <a:sym typeface="Wingdings" panose="05000000000000000000" pitchFamily="2" charset="2"/>
              </a:rPr>
              <a:t>superati</a:t>
            </a:r>
          </a:p>
          <a:p>
            <a:pPr defTabSz="457200">
              <a:lnSpc>
                <a:spcPct val="200000"/>
              </a:lnSpc>
            </a:pPr>
            <a:r>
              <a:rPr lang="it-IT" sz="2800" i="1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  <a:sym typeface="Wingdings" panose="05000000000000000000" pitchFamily="2" charset="2"/>
              </a:rPr>
              <a:t>Attualmente in uso presso l’azienda</a:t>
            </a:r>
          </a:p>
        </p:txBody>
      </p:sp>
    </p:spTree>
    <p:extLst>
      <p:ext uri="{BB962C8B-B14F-4D97-AF65-F5344CB8AC3E}">
        <p14:creationId xmlns:p14="http://schemas.microsoft.com/office/powerpoint/2010/main" val="36416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1. Azienda   </a:t>
            </a:r>
            <a:r>
              <a:rPr lang="it-IT" sz="2200" dirty="0">
                <a:solidFill>
                  <a:schemeClr val="tx1">
                    <a:lumMod val="65000"/>
                  </a:schemeClr>
                </a:solidFill>
              </a:rPr>
              <a:t>2. Obiettivo   3. Strumenti   4. Applicazione   5. Web service   6. </a:t>
            </a:r>
            <a:r>
              <a:rPr lang="it-IT" sz="2200" dirty="0" err="1">
                <a:solidFill>
                  <a:schemeClr val="tx1">
                    <a:lumMod val="65000"/>
                  </a:schemeClr>
                </a:solidFill>
              </a:rPr>
              <a:t>Sw</a:t>
            </a:r>
            <a:r>
              <a:rPr lang="it-IT" sz="2200" dirty="0">
                <a:solidFill>
                  <a:schemeClr val="tx1">
                    <a:lumMod val="65000"/>
                  </a:schemeClr>
                </a:solidFill>
              </a:rPr>
              <a:t> sostegno   7. Conclusione</a:t>
            </a:r>
          </a:p>
        </p:txBody>
      </p:sp>
      <p:pic>
        <p:nvPicPr>
          <p:cNvPr id="10" name="Segnaposto contenuto 4">
            <a:extLst>
              <a:ext uri="{FF2B5EF4-FFF2-40B4-BE49-F238E27FC236}">
                <a16:creationId xmlns:a16="http://schemas.microsoft.com/office/drawing/2014/main" id="{1542BDF5-92B5-42E7-BCA2-87786ABED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888823"/>
            <a:ext cx="5687077" cy="172064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7FB09C-81E9-4B57-85A0-DED1987DC34E}"/>
              </a:ext>
            </a:extLst>
          </p:cNvPr>
          <p:cNvSpPr txBox="1"/>
          <p:nvPr/>
        </p:nvSpPr>
        <p:spPr>
          <a:xfrm>
            <a:off x="2005906" y="2949612"/>
            <a:ext cx="9448800" cy="293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400" b="1" spc="15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COS’È</a:t>
            </a:r>
            <a:r>
              <a:rPr lang="it-IT" sz="2400" spc="15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: Data provider intelligente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400" b="1" spc="15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COSA FA</a:t>
            </a:r>
            <a:r>
              <a:rPr lang="it-IT" sz="2400" spc="15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: pianificazione e targeting del brand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400" b="1" spc="15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COME LO FA</a:t>
            </a:r>
            <a:r>
              <a:rPr lang="it-IT" sz="2400" spc="15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: </a:t>
            </a:r>
            <a:r>
              <a:rPr lang="it-IT" sz="2400" spc="150" dirty="0" err="1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admant</a:t>
            </a:r>
            <a:endParaRPr lang="it-IT" sz="2400" spc="15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400" b="1" spc="15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TARGET</a:t>
            </a:r>
            <a:r>
              <a:rPr lang="it-IT" sz="2400" spc="15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: campagne pubblicitarie personalizzate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0" y="754566"/>
            <a:ext cx="5705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spc="150" dirty="0">
                <a:solidFill>
                  <a:schemeClr val="bg1"/>
                </a:solidFill>
                <a:latin typeface="+mj-lt"/>
                <a:cs typeface="Arial" pitchFamily="34" charset="0"/>
              </a:rPr>
              <a:t>	TIROCINIO</a:t>
            </a:r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B622987-4243-44CB-A5C8-8CEF31E03845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1" name="Content Placeholder 24">
            <a:extLst>
              <a:ext uri="{FF2B5EF4-FFF2-40B4-BE49-F238E27FC236}">
                <a16:creationId xmlns:a16="http://schemas.microsoft.com/office/drawing/2014/main" id="{09A27439-8ED7-48B3-BFDA-D117D14B11F0}"/>
              </a:ext>
            </a:extLst>
          </p:cNvPr>
          <p:cNvSpPr txBox="1">
            <a:spLocks/>
          </p:cNvSpPr>
          <p:nvPr/>
        </p:nvSpPr>
        <p:spPr>
          <a:xfrm>
            <a:off x="0" y="2767436"/>
            <a:ext cx="12188825" cy="23177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200" normalizeH="0" baseline="0" noProof="0" dirty="0">
                <a:ln>
                  <a:noFill/>
                </a:ln>
                <a:solidFill>
                  <a:srgbClr val="007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Grazie</a:t>
            </a:r>
            <a:endParaRPr kumimoji="0" lang="en-US" sz="5400" b="1" i="0" u="none" strike="noStrike" kern="1200" cap="none" spc="200" normalizeH="0" baseline="0" noProof="0" dirty="0">
              <a:ln>
                <a:noFill/>
              </a:ln>
              <a:solidFill>
                <a:srgbClr val="007D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Obiettivo   3. Strumenti   4. Applicazione   5. Web service   6. </a:t>
            </a:r>
            <a:r>
              <a:rPr lang="it-IT" sz="2200" dirty="0" err="1">
                <a:solidFill>
                  <a:schemeClr val="tx1">
                    <a:lumMod val="65000"/>
                  </a:schemeClr>
                </a:solidFill>
              </a:rPr>
              <a:t>Sw</a:t>
            </a:r>
            <a:r>
              <a:rPr lang="it-IT" sz="2200" dirty="0">
                <a:solidFill>
                  <a:schemeClr val="tx1">
                    <a:lumMod val="65000"/>
                  </a:schemeClr>
                </a:solidFill>
              </a:rPr>
              <a:t> sostegno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Conclusione</a:t>
            </a:r>
          </a:p>
        </p:txBody>
      </p:sp>
      <p:pic>
        <p:nvPicPr>
          <p:cNvPr id="10" name="Segnaposto contenuto 4">
            <a:extLst>
              <a:ext uri="{FF2B5EF4-FFF2-40B4-BE49-F238E27FC236}">
                <a16:creationId xmlns:a16="http://schemas.microsoft.com/office/drawing/2014/main" id="{1542BDF5-92B5-42E7-BCA2-87786ABED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888823"/>
            <a:ext cx="5687077" cy="172064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0" y="754566"/>
            <a:ext cx="5705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TIROCINIO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5AA3CAF-6A4A-422F-B1BE-4F2026768BEB}"/>
              </a:ext>
            </a:extLst>
          </p:cNvPr>
          <p:cNvSpPr txBox="1"/>
          <p:nvPr/>
        </p:nvSpPr>
        <p:spPr>
          <a:xfrm>
            <a:off x="1269876" y="4653136"/>
            <a:ext cx="4355756" cy="120032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C5C"/>
              </a:gs>
            </a:gsLst>
            <a:lin ang="5040000" scaled="0"/>
          </a:gra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ENTERTAINMENT</a:t>
            </a:r>
          </a:p>
          <a:p>
            <a:r>
              <a:rPr lang="it-IT" sz="1400" dirty="0">
                <a:solidFill>
                  <a:schemeClr val="bg1"/>
                </a:solidFill>
              </a:rPr>
              <a:t>(</a:t>
            </a:r>
            <a:r>
              <a:rPr lang="it-IT" sz="1400" dirty="0" err="1">
                <a:solidFill>
                  <a:schemeClr val="bg1"/>
                </a:solidFill>
              </a:rPr>
              <a:t>c:cinema</a:t>
            </a:r>
            <a:r>
              <a:rPr lang="it-IT" sz="1400" dirty="0">
                <a:solidFill>
                  <a:schemeClr val="bg1"/>
                </a:solidFill>
              </a:rPr>
              <a:t> | c:televisione | c:gossip | c:umorismo | c:radio | c:musica | c:spettacoli ed eventi | c:giochi | c:console | c:fumetti | c:fantascienza) ! (</a:t>
            </a:r>
            <a:r>
              <a:rPr lang="it-IT" sz="1400" dirty="0" err="1">
                <a:solidFill>
                  <a:schemeClr val="bg1"/>
                </a:solidFill>
              </a:rPr>
              <a:t>c:mostre</a:t>
            </a:r>
            <a:r>
              <a:rPr lang="it-IT" sz="1400" dirty="0">
                <a:solidFill>
                  <a:schemeClr val="bg1"/>
                </a:solidFill>
              </a:rPr>
              <a:t> | c:festività | c:eventi sportivi)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53F3062-3C8F-4CDA-8B1C-24E8647DFA4A}"/>
              </a:ext>
            </a:extLst>
          </p:cNvPr>
          <p:cNvSpPr txBox="1"/>
          <p:nvPr/>
        </p:nvSpPr>
        <p:spPr>
          <a:xfrm>
            <a:off x="7030516" y="3861048"/>
            <a:ext cx="4355756" cy="141577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C5C"/>
              </a:gs>
            </a:gsLst>
            <a:lin ang="5040000" scaled="0"/>
          </a:gra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 E CULTURA</a:t>
            </a:r>
          </a:p>
          <a:p>
            <a:r>
              <a:rPr lang="it-IT" sz="1400" dirty="0">
                <a:solidFill>
                  <a:schemeClr val="bg1"/>
                </a:solidFill>
              </a:rPr>
              <a:t>(</a:t>
            </a:r>
            <a:r>
              <a:rPr lang="it-IT" sz="1400" dirty="0" err="1">
                <a:solidFill>
                  <a:schemeClr val="bg1"/>
                </a:solidFill>
              </a:rPr>
              <a:t>c:libri</a:t>
            </a:r>
            <a:r>
              <a:rPr lang="it-IT" sz="1400" dirty="0">
                <a:solidFill>
                  <a:schemeClr val="bg1"/>
                </a:solidFill>
              </a:rPr>
              <a:t> e letteratura | c:danza | c:arte | c:teatro | c:mostre | c:disegno/pittura | c:scrittura | c:lettura | c:industria editoriale | c:industria discografica | c:scienze sociali) ! (</a:t>
            </a:r>
            <a:r>
              <a:rPr lang="it-IT" sz="1400" dirty="0" err="1">
                <a:solidFill>
                  <a:schemeClr val="bg1"/>
                </a:solidFill>
              </a:rPr>
              <a:t>c:fumetti</a:t>
            </a:r>
            <a:r>
              <a:rPr lang="it-IT" sz="1400" dirty="0">
                <a:solidFill>
                  <a:schemeClr val="bg1"/>
                </a:solidFill>
              </a:rPr>
              <a:t> | c:romanzi rosa | c:fantascienza | c:testi scolastici | c:libri per ragazzi)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8D8C1FB-23A1-405F-AF54-8BDBEB06A232}"/>
              </a:ext>
            </a:extLst>
          </p:cNvPr>
          <p:cNvSpPr txBox="1"/>
          <p:nvPr/>
        </p:nvSpPr>
        <p:spPr>
          <a:xfrm>
            <a:off x="1557908" y="2780928"/>
            <a:ext cx="4355756" cy="76944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C5C"/>
              </a:gs>
            </a:gsLst>
            <a:lin ang="5040000" scaled="0"/>
          </a:gradFill>
        </p:spPr>
        <p:txBody>
          <a:bodyPr wrap="square" rtlCol="0">
            <a:spAutoFit/>
          </a:bodyPr>
          <a:lstStyle/>
          <a:p>
            <a:pPr lvl="0" algn="r" defTabSz="457200">
              <a:defRPr/>
            </a:pPr>
            <a:r>
              <a:rPr lang="it-IT" sz="1600" b="1" kern="0" dirty="0">
                <a:solidFill>
                  <a:prstClr val="black"/>
                </a:solidFill>
                <a:latin typeface="Calibri"/>
              </a:rPr>
              <a:t>FOREIGN_SPORTS</a:t>
            </a:r>
          </a:p>
          <a:p>
            <a:pPr lvl="0" algn="r" defTabSz="457200">
              <a:defRPr/>
            </a:pPr>
            <a:r>
              <a:rPr lang="it-IT" sz="1400" dirty="0">
                <a:solidFill>
                  <a:schemeClr val="bg1"/>
                </a:solidFill>
              </a:rPr>
              <a:t>(</a:t>
            </a:r>
            <a:r>
              <a:rPr lang="it-IT" sz="1400" dirty="0" err="1">
                <a:solidFill>
                  <a:schemeClr val="bg1"/>
                </a:solidFill>
              </a:rPr>
              <a:t>c:baseball</a:t>
            </a:r>
            <a:r>
              <a:rPr lang="it-IT" sz="1400" dirty="0">
                <a:solidFill>
                  <a:schemeClr val="bg1"/>
                </a:solidFill>
              </a:rPr>
              <a:t> | c:cheerleading | c:hockey | c:football | c:softball | c:cricket | c:wrestling)</a:t>
            </a:r>
          </a:p>
        </p:txBody>
      </p:sp>
    </p:spTree>
    <p:extLst>
      <p:ext uri="{BB962C8B-B14F-4D97-AF65-F5344CB8AC3E}">
        <p14:creationId xmlns:p14="http://schemas.microsoft.com/office/powerpoint/2010/main" val="10073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2. Obiettivo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Strumenti   4. Applicazione   5. Web service   6. </a:t>
            </a:r>
            <a:r>
              <a:rPr lang="it-IT" sz="2200" dirty="0" err="1">
                <a:solidFill>
                  <a:schemeClr val="tx1">
                    <a:lumMod val="65000"/>
                  </a:schemeClr>
                </a:solidFill>
              </a:rPr>
              <a:t>Sw</a:t>
            </a:r>
            <a:r>
              <a:rPr lang="it-IT" sz="2200" dirty="0">
                <a:solidFill>
                  <a:schemeClr val="tx1">
                    <a:lumMod val="65000"/>
                  </a:schemeClr>
                </a:solidFill>
              </a:rPr>
              <a:t> sostegno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Conclusione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7FB09C-81E9-4B57-85A0-DED1987DC34E}"/>
              </a:ext>
            </a:extLst>
          </p:cNvPr>
          <p:cNvSpPr txBox="1"/>
          <p:nvPr/>
        </p:nvSpPr>
        <p:spPr>
          <a:xfrm>
            <a:off x="1557908" y="3212976"/>
            <a:ext cx="9721080" cy="252028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defTabSz="457200">
              <a:lnSpc>
                <a:spcPct val="200000"/>
              </a:lnSpc>
            </a:pPr>
            <a:r>
              <a:rPr lang="it-IT" sz="2800" b="1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Monitoraggio dei dati</a:t>
            </a:r>
          </a:p>
          <a:p>
            <a:pPr marL="1066694" lvl="2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it-IT" spc="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Admant</a:t>
            </a:r>
            <a:endParaRPr lang="it-IT" spc="15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066694" lvl="2" indent="-457200" defTabSz="457200">
              <a:lnSpc>
                <a:spcPct val="200000"/>
              </a:lnSpc>
              <a:buFont typeface="+mj-lt"/>
              <a:buAutoNum type="arabicPeriod"/>
            </a:pP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Customer </a:t>
            </a:r>
            <a:r>
              <a:rPr lang="it-IT" spc="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Profiles</a:t>
            </a:r>
            <a:endParaRPr lang="it-IT" sz="2000" spc="15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1" defTabSz="457200">
              <a:lnSpc>
                <a:spcPct val="200000"/>
              </a:lnSpc>
            </a:pPr>
            <a:r>
              <a:rPr lang="it-IT" sz="2800" b="1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Raccolta e monitoraggio </a:t>
            </a:r>
          </a:p>
          <a:p>
            <a:pPr marL="514350" lvl="1" indent="-514350" defTabSz="457200">
              <a:lnSpc>
                <a:spcPct val="200000"/>
              </a:lnSpc>
              <a:buFont typeface="+mj-lt"/>
              <a:buAutoNum type="arabicPeriod"/>
            </a:pP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Conteggi delle chiamate</a:t>
            </a:r>
            <a:r>
              <a:rPr lang="it-IT" b="1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0" y="754566"/>
            <a:ext cx="1135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OBIETTIVO DEL PROGETTO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0193F0-3492-44A8-ADD0-12182A2D5753}"/>
              </a:ext>
            </a:extLst>
          </p:cNvPr>
          <p:cNvSpPr txBox="1"/>
          <p:nvPr/>
        </p:nvSpPr>
        <p:spPr>
          <a:xfrm>
            <a:off x="1629916" y="2564904"/>
            <a:ext cx="4977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Interfaccia per 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296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lang="it-IT" sz="2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Azienda   2. Obiettivo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3. Strumenti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Applicazione   5. Web service   6.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sostegno   7. Conclusione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0" y="754566"/>
            <a:ext cx="1135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</a:t>
            </a:r>
            <a:r>
              <a:rPr lang="it-IT" sz="6000" spc="150" dirty="0">
                <a:solidFill>
                  <a:prstClr val="black"/>
                </a:solidFill>
                <a:latin typeface="Calibri"/>
                <a:cs typeface="Arial" pitchFamily="34" charset="0"/>
              </a:rPr>
              <a:t>STRUMENTI UTILIZZATI</a:t>
            </a:r>
            <a:endParaRPr kumimoji="0" lang="it-IT" sz="6000" b="0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9036454-3220-434B-AD6A-1CE106467E87}"/>
              </a:ext>
            </a:extLst>
          </p:cNvPr>
          <p:cNvSpPr txBox="1">
            <a:spLocks/>
          </p:cNvSpPr>
          <p:nvPr/>
        </p:nvSpPr>
        <p:spPr>
          <a:xfrm>
            <a:off x="1701924" y="2132856"/>
            <a:ext cx="10297144" cy="4104456"/>
          </a:xfrm>
          <a:prstGeom prst="rect">
            <a:avLst/>
          </a:prstGeom>
        </p:spPr>
        <p:txBody>
          <a:bodyPr numCol="2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40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Web server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400" b="0" i="0" u="none" strike="noStrike" kern="1200" cap="none" spc="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Nginx</a:t>
            </a:r>
            <a:endParaRPr kumimoji="0" lang="it-IT" sz="34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4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Tornado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400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Bootstrap e </a:t>
            </a:r>
            <a:r>
              <a:rPr lang="it-IT" sz="3400" spc="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jQuery</a:t>
            </a:r>
            <a:endParaRPr lang="it-IT" sz="3400" spc="15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0" indent="0" defTabSz="457200"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it-IT" sz="4000" kern="0" spc="15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0" indent="0" defTabSz="457200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it-IT" sz="4000" b="1" kern="0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Database</a:t>
            </a:r>
          </a:p>
          <a:p>
            <a:pPr marL="342900" lvl="0" indent="-342900" defTabSz="457200">
              <a:lnSpc>
                <a:spcPct val="200000"/>
              </a:lnSpc>
              <a:defRPr/>
            </a:pPr>
            <a:r>
              <a:rPr lang="it-IT" sz="3400" kern="0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MongoDB</a:t>
            </a:r>
          </a:p>
          <a:p>
            <a:pPr marL="342900" lvl="0" indent="-342900" defTabSz="457200">
              <a:lnSpc>
                <a:spcPct val="200000"/>
              </a:lnSpc>
              <a:defRPr/>
            </a:pPr>
            <a:r>
              <a:rPr lang="it-IT" sz="3400" kern="0" spc="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Redis</a:t>
            </a:r>
            <a:endParaRPr lang="it-IT" sz="3400" kern="0" spc="15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lvl="0" indent="-342900" defTabSz="457200">
              <a:lnSpc>
                <a:spcPct val="200000"/>
              </a:lnSpc>
              <a:defRPr/>
            </a:pPr>
            <a:r>
              <a:rPr lang="it-IT" sz="3400" kern="0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Amazon </a:t>
            </a:r>
            <a:r>
              <a:rPr lang="it-IT" sz="3400" kern="0" spc="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SimpleDB</a:t>
            </a:r>
            <a:endParaRPr lang="it-IT" sz="3400" kern="0" spc="15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Obiettivo   3. Strumenti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4. Applicazione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Web service   6. </a:t>
            </a:r>
            <a:r>
              <a:rPr lang="it-IT" sz="2200" dirty="0" err="1">
                <a:solidFill>
                  <a:schemeClr val="tx1">
                    <a:lumMod val="65000"/>
                  </a:schemeClr>
                </a:solidFill>
              </a:rPr>
              <a:t>Sw</a:t>
            </a:r>
            <a:r>
              <a:rPr lang="it-IT" sz="2200" dirty="0">
                <a:solidFill>
                  <a:schemeClr val="tx1">
                    <a:lumMod val="65000"/>
                  </a:schemeClr>
                </a:solidFill>
              </a:rPr>
              <a:t> sostegno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Conclusione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0" y="754566"/>
            <a:ext cx="11278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DESCRIZIONE APPLICAZIONE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549EE9B-EFE9-42A2-9E36-DA317D68DF01}"/>
              </a:ext>
            </a:extLst>
          </p:cNvPr>
          <p:cNvSpPr txBox="1"/>
          <p:nvPr/>
        </p:nvSpPr>
        <p:spPr>
          <a:xfrm>
            <a:off x="1413892" y="2348880"/>
            <a:ext cx="10729192" cy="351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200000"/>
              </a:lnSpc>
            </a:pPr>
            <a:r>
              <a:rPr lang="it-IT" sz="2800" b="1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Web service </a:t>
            </a:r>
            <a:r>
              <a:rPr lang="it-IT" sz="2800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  <a:sym typeface="Wingdings" panose="05000000000000000000" pitchFamily="2" charset="2"/>
              </a:rPr>
              <a:t> Monitor di gestione interna</a:t>
            </a:r>
          </a:p>
          <a:p>
            <a:pPr marL="952393" lvl="1" indent="-3429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  <a:sym typeface="Wingdings" panose="05000000000000000000" pitchFamily="2" charset="2"/>
              </a:rPr>
              <a:t>Gestione e visualizzazione dei dati</a:t>
            </a:r>
          </a:p>
          <a:p>
            <a:pPr defTabSz="457200">
              <a:lnSpc>
                <a:spcPct val="200000"/>
              </a:lnSpc>
            </a:pPr>
            <a:endParaRPr lang="it-IT" sz="1100" spc="15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defTabSz="457200">
              <a:lnSpc>
                <a:spcPct val="200000"/>
              </a:lnSpc>
            </a:pPr>
            <a:r>
              <a:rPr lang="it-IT" sz="2800" b="1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  <a:sym typeface="Wingdings" panose="05000000000000000000" pitchFamily="2" charset="2"/>
              </a:rPr>
              <a:t>Software di sostegno </a:t>
            </a:r>
            <a:r>
              <a:rPr lang="it-IT" sz="2800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  <a:sym typeface="Wingdings" panose="05000000000000000000" pitchFamily="2" charset="2"/>
              </a:rPr>
              <a:t> Raccolta e ottimizzazione dei dati</a:t>
            </a:r>
          </a:p>
          <a:p>
            <a:pPr marL="952393" lvl="1" indent="-34290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  <a:sym typeface="Wingdings" panose="05000000000000000000" pitchFamily="2" charset="2"/>
              </a:rPr>
              <a:t>da </a:t>
            </a:r>
            <a:r>
              <a:rPr lang="it-IT" spc="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  <a:sym typeface="Wingdings" panose="05000000000000000000" pitchFamily="2" charset="2"/>
              </a:rPr>
              <a:t>Redis</a:t>
            </a:r>
            <a:r>
              <a:rPr lang="it-IT" spc="1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  <a:sym typeface="Wingdings" panose="05000000000000000000" pitchFamily="2" charset="2"/>
              </a:rPr>
              <a:t> a </a:t>
            </a:r>
            <a:r>
              <a:rPr lang="it-IT" spc="1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  <a:sym typeface="Wingdings" panose="05000000000000000000" pitchFamily="2" charset="2"/>
              </a:rPr>
              <a:t>Mongo</a:t>
            </a:r>
            <a:endParaRPr lang="it-IT" spc="15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3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Obiettivo   3. Strumenti   4. Applicazione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5. Web service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lang="it-IT" sz="2200" dirty="0" err="1">
                <a:solidFill>
                  <a:schemeClr val="tx1">
                    <a:lumMod val="65000"/>
                  </a:schemeClr>
                </a:solidFill>
              </a:rPr>
              <a:t>Sw</a:t>
            </a:r>
            <a:r>
              <a:rPr lang="it-IT" sz="2200" dirty="0">
                <a:solidFill>
                  <a:schemeClr val="tx1">
                    <a:lumMod val="65000"/>
                  </a:schemeClr>
                </a:solidFill>
              </a:rPr>
              <a:t> sostegno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Conclusione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0" y="754566"/>
            <a:ext cx="8614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WEB SERVICE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A56FE6-36DE-49D3-A872-23A8916FC016}"/>
              </a:ext>
            </a:extLst>
          </p:cNvPr>
          <p:cNvSpPr txBox="1"/>
          <p:nvPr/>
        </p:nvSpPr>
        <p:spPr>
          <a:xfrm>
            <a:off x="981844" y="1993603"/>
            <a:ext cx="30243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800" b="1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Autenticazione</a:t>
            </a:r>
          </a:p>
          <a:p>
            <a:pPr marL="800100" marR="0" lvl="1" indent="-34290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Login</a:t>
            </a:r>
          </a:p>
          <a:p>
            <a:pPr marL="800100" marR="0" lvl="1" indent="-34290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Registrazione</a:t>
            </a:r>
          </a:p>
          <a:p>
            <a:pPr marL="800100" marR="0" lvl="1" indent="-34290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Abilitazione</a:t>
            </a:r>
          </a:p>
          <a:p>
            <a:pPr marL="800100" marR="0" lvl="1" indent="-34290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Forgot</a:t>
            </a: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 password</a:t>
            </a:r>
          </a:p>
          <a:p>
            <a:pPr marL="800100" marR="0" lvl="1" indent="-34290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Modifica dati personali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82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2. Obiettivo   3. Strumenti   4. Applicazione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Web service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lang="it-IT" sz="2200" dirty="0" err="1">
                <a:solidFill>
                  <a:schemeClr val="tx1">
                    <a:lumMod val="65000"/>
                  </a:schemeClr>
                </a:solidFill>
              </a:rPr>
              <a:t>Sw</a:t>
            </a:r>
            <a:r>
              <a:rPr lang="it-IT" sz="2200" dirty="0">
                <a:solidFill>
                  <a:schemeClr val="tx1">
                    <a:lumMod val="65000"/>
                  </a:schemeClr>
                </a:solidFill>
              </a:rPr>
              <a:t> sostegno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Conclusione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-1" y="754566"/>
            <a:ext cx="1218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WEB SERVICE: AUTENTICAZIONE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D78CD5D-CE5A-4DBA-A543-D07808AFA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916832"/>
            <a:ext cx="5235834" cy="46805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3B7670A-B687-4582-80D5-7347C08CCE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1916832"/>
            <a:ext cx="3868154" cy="45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31C8FF5-D194-4E06-A353-9C0E79F40D27}"/>
              </a:ext>
            </a:extLst>
          </p:cNvPr>
          <p:cNvSpPr/>
          <p:nvPr/>
        </p:nvSpPr>
        <p:spPr>
          <a:xfrm>
            <a:off x="-1" y="0"/>
            <a:ext cx="12192000" cy="548679"/>
          </a:xfrm>
          <a:prstGeom prst="rect">
            <a:avLst/>
          </a:prstGeom>
          <a:solidFill>
            <a:srgbClr val="005C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36278-2F97-41C2-B04D-212D1B9E2401}"/>
              </a:ext>
            </a:extLst>
          </p:cNvPr>
          <p:cNvSpPr txBox="1"/>
          <p:nvPr/>
        </p:nvSpPr>
        <p:spPr>
          <a:xfrm>
            <a:off x="0" y="896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Azienda   2. Obiettivo   3. Strumenti   4. Applicazione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Web service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lang="it-IT" sz="2200" dirty="0" err="1">
                <a:solidFill>
                  <a:schemeClr val="tx1">
                    <a:lumMod val="65000"/>
                  </a:schemeClr>
                </a:solidFill>
              </a:rPr>
              <a:t>Sw</a:t>
            </a:r>
            <a:r>
              <a:rPr lang="it-IT" sz="2200" dirty="0">
                <a:solidFill>
                  <a:schemeClr val="tx1">
                    <a:lumMod val="65000"/>
                  </a:schemeClr>
                </a:solidFill>
              </a:rPr>
              <a:t> sostegno  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Conclusione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C91CF-A1E6-4487-9FAD-988B74BDAAE7}"/>
              </a:ext>
            </a:extLst>
          </p:cNvPr>
          <p:cNvSpPr txBox="1"/>
          <p:nvPr/>
        </p:nvSpPr>
        <p:spPr>
          <a:xfrm>
            <a:off x="0" y="754566"/>
            <a:ext cx="8614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	WEB SERVICE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A56FE6-36DE-49D3-A872-23A8916FC016}"/>
              </a:ext>
            </a:extLst>
          </p:cNvPr>
          <p:cNvSpPr txBox="1"/>
          <p:nvPr/>
        </p:nvSpPr>
        <p:spPr>
          <a:xfrm>
            <a:off x="981844" y="1993603"/>
            <a:ext cx="30243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800" b="1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Autenticazione</a:t>
            </a:r>
          </a:p>
          <a:p>
            <a:pPr marL="8001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Login</a:t>
            </a:r>
          </a:p>
          <a:p>
            <a:pPr marL="8001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Registrazione</a:t>
            </a:r>
          </a:p>
          <a:p>
            <a:pPr marL="8001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Abilitazione</a:t>
            </a:r>
          </a:p>
          <a:p>
            <a:pPr marL="8001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Forgot</a:t>
            </a: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password</a:t>
            </a:r>
          </a:p>
          <a:p>
            <a:pPr marL="8001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Modifica dati personali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CC533A9-E04E-4360-B1BF-CBEF43FE0886}"/>
              </a:ext>
            </a:extLst>
          </p:cNvPr>
          <p:cNvSpPr txBox="1"/>
          <p:nvPr/>
        </p:nvSpPr>
        <p:spPr>
          <a:xfrm>
            <a:off x="4114192" y="1988840"/>
            <a:ext cx="43564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2.	</a:t>
            </a:r>
            <a:r>
              <a:rPr kumimoji="0" lang="it-IT" sz="2800" b="1" i="0" u="none" strike="noStrike" kern="0" cap="none" spc="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Admant</a:t>
            </a:r>
            <a:r>
              <a:rPr kumimoji="0" lang="it-IT" sz="2800" b="1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e profili clienti</a:t>
            </a:r>
          </a:p>
          <a:p>
            <a:pPr marL="8001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Visualizzazione</a:t>
            </a:r>
          </a:p>
          <a:p>
            <a:pPr marL="8001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Ricerca</a:t>
            </a:r>
          </a:p>
          <a:p>
            <a:pPr marL="8001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Aggiunta</a:t>
            </a:r>
          </a:p>
          <a:p>
            <a:pPr marL="8001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Modifica</a:t>
            </a:r>
          </a:p>
          <a:p>
            <a:pPr marL="8001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Rimozione</a:t>
            </a:r>
          </a:p>
          <a:p>
            <a:pPr marL="8001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Download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5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nologí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60_TF02787990_TF02787990.potx" id="{711CCDD4-BD90-4388-A31E-EA977055FCFF}" vid="{C5F9FE6A-8390-4E5A-B0DB-91EA047CC61C}"/>
    </a:ext>
  </a:extLst>
</a:theme>
</file>

<file path=ppt/theme/theme2.xml><?xml version="1.0" encoding="utf-8"?>
<a:theme xmlns:a="http://schemas.openxmlformats.org/drawingml/2006/main" name="Tema d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TF02787990</Template>
  <TotalTime>3100</TotalTime>
  <Words>902</Words>
  <Application>Microsoft Office PowerPoint</Application>
  <PresentationFormat>Personalizzato</PresentationFormat>
  <Paragraphs>277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Tecnología 16x9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 Fox</dc:creator>
  <cp:lastModifiedBy>Cris Fox</cp:lastModifiedBy>
  <cp:revision>45</cp:revision>
  <dcterms:created xsi:type="dcterms:W3CDTF">2019-04-04T12:31:25Z</dcterms:created>
  <dcterms:modified xsi:type="dcterms:W3CDTF">2019-04-09T23:12:47Z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