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9"/>
  </p:notesMasterIdLst>
  <p:sldIdLst>
    <p:sldId id="256" r:id="rId2"/>
    <p:sldId id="310" r:id="rId3"/>
    <p:sldId id="312" r:id="rId4"/>
    <p:sldId id="313" r:id="rId5"/>
    <p:sldId id="314" r:id="rId6"/>
    <p:sldId id="335" r:id="rId7"/>
    <p:sldId id="337" r:id="rId8"/>
    <p:sldId id="338" r:id="rId9"/>
    <p:sldId id="339" r:id="rId10"/>
    <p:sldId id="336" r:id="rId11"/>
    <p:sldId id="341" r:id="rId12"/>
    <p:sldId id="342" r:id="rId13"/>
    <p:sldId id="343" r:id="rId14"/>
    <p:sldId id="344" r:id="rId15"/>
    <p:sldId id="345" r:id="rId16"/>
    <p:sldId id="348" r:id="rId17"/>
    <p:sldId id="346" r:id="rId18"/>
    <p:sldId id="347" r:id="rId19"/>
    <p:sldId id="349" r:id="rId20"/>
    <p:sldId id="351" r:id="rId21"/>
    <p:sldId id="352" r:id="rId22"/>
    <p:sldId id="360" r:id="rId23"/>
    <p:sldId id="354" r:id="rId24"/>
    <p:sldId id="355" r:id="rId25"/>
    <p:sldId id="361" r:id="rId26"/>
    <p:sldId id="358" r:id="rId27"/>
    <p:sldId id="350" r:id="rId28"/>
  </p:sldIdLst>
  <p:sldSz cx="9144000" cy="5143500" type="screen16x9"/>
  <p:notesSz cx="6858000" cy="9144000"/>
  <p:embeddedFontLst>
    <p:embeddedFont>
      <p:font typeface="Barlow" panose="020B0604020202020204" charset="0"/>
      <p:regular r:id="rId30"/>
      <p:bold r:id="rId31"/>
      <p:italic r:id="rId32"/>
      <p:boldItalic r:id="rId33"/>
    </p:embeddedFont>
    <p:embeddedFont>
      <p:font typeface="Barlow Medium" panose="020B0604020202020204" charset="0"/>
      <p:regular r:id="rId34"/>
      <p:bold r:id="rId35"/>
      <p:italic r:id="rId36"/>
      <p:boldItalic r:id="rId37"/>
    </p:embeddedFont>
    <p:embeddedFont>
      <p:font typeface="Barlow SemiBold" panose="020B0604020202020204" charset="0"/>
      <p:regular r:id="rId38"/>
      <p:bold r:id="rId39"/>
      <p:italic r:id="rId40"/>
      <p:boldItalic r:id="rId41"/>
    </p:embeddedFont>
    <p:embeddedFont>
      <p:font typeface="Roboto Condensed Light" panose="02000000000000000000" pitchFamily="2" charset="0"/>
      <p:italic r:id="rId42"/>
    </p:embeddedFont>
    <p:embeddedFont>
      <p:font typeface="Rubik" panose="020B0604020202020204" charset="-79"/>
      <p:regular r:id="rId43"/>
      <p:bold r:id="rId44"/>
      <p:italic r:id="rId45"/>
      <p:boldItalic r:id="rId46"/>
    </p:embeddedFont>
    <p:embeddedFont>
      <p:font typeface="Rubik Light" panose="020B0604020202020204" charset="-79"/>
      <p:bold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zione predefinita" id="{3D902EFF-D3FD-4202-8E70-B7B863197A8D}">
          <p14:sldIdLst>
            <p14:sldId id="256"/>
            <p14:sldId id="310"/>
            <p14:sldId id="312"/>
            <p14:sldId id="313"/>
            <p14:sldId id="314"/>
            <p14:sldId id="335"/>
            <p14:sldId id="337"/>
            <p14:sldId id="338"/>
            <p14:sldId id="339"/>
            <p14:sldId id="336"/>
            <p14:sldId id="341"/>
            <p14:sldId id="342"/>
            <p14:sldId id="343"/>
            <p14:sldId id="344"/>
            <p14:sldId id="345"/>
            <p14:sldId id="348"/>
            <p14:sldId id="346"/>
            <p14:sldId id="347"/>
            <p14:sldId id="349"/>
            <p14:sldId id="351"/>
            <p14:sldId id="352"/>
            <p14:sldId id="360"/>
            <p14:sldId id="354"/>
            <p14:sldId id="355"/>
            <p14:sldId id="361"/>
            <p14:sldId id="358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30">
          <p15:clr>
            <a:srgbClr val="FF00FF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ia Ghidoni" initials="GG" lastIdx="38" clrIdx="0">
    <p:extLst>
      <p:ext uri="{19B8F6BF-5375-455C-9EA6-DF929625EA0E}">
        <p15:presenceInfo xmlns:p15="http://schemas.microsoft.com/office/powerpoint/2012/main" userId="b4a5c71eb950cb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FEF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B2DFA8-A6FE-4C48-8FA1-B11B11F24630}">
  <a:tblStyle styleId="{F9B2DFA8-A6FE-4C48-8FA1-B11B11F246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0" y="62"/>
      </p:cViewPr>
      <p:guideLst>
        <p:guide orient="horz" pos="63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225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892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86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50" y="1960800"/>
            <a:ext cx="7717500" cy="12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 b="0">
                <a:solidFill>
                  <a:schemeClr val="accent1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50" y="3022350"/>
            <a:ext cx="7717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1246600"/>
            <a:ext cx="9144000" cy="389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7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13250" y="1234450"/>
            <a:ext cx="7717500" cy="33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Medium"/>
              <a:buAutoNum type="arabicPeriod"/>
              <a:defRPr sz="1200"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 rot="5400000">
            <a:off x="4471425" y="513175"/>
            <a:ext cx="201000" cy="91653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oa!">
  <p:cSld name="CUSTOM_8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391850" y="1984050"/>
            <a:ext cx="4553400" cy="11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b="0">
                <a:latin typeface="Rubik Light"/>
                <a:ea typeface="Rubik Light"/>
                <a:cs typeface="Rubik Light"/>
                <a:sym typeface="Rubik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Rubik Light"/>
              <a:buNone/>
              <a:defRPr sz="6000" b="0">
                <a:latin typeface="Rubik Light"/>
                <a:ea typeface="Rubik Light"/>
                <a:cs typeface="Rubik Light"/>
                <a:sym typeface="Rubik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Rubik Light"/>
              <a:buNone/>
              <a:defRPr sz="6000" b="0">
                <a:latin typeface="Rubik Light"/>
                <a:ea typeface="Rubik Light"/>
                <a:cs typeface="Rubik Light"/>
                <a:sym typeface="Rubik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Rubik Light"/>
              <a:buNone/>
              <a:defRPr sz="6000" b="0">
                <a:latin typeface="Rubik Light"/>
                <a:ea typeface="Rubik Light"/>
                <a:cs typeface="Rubik Light"/>
                <a:sym typeface="Rubik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Rubik Light"/>
              <a:buNone/>
              <a:defRPr sz="6000" b="0">
                <a:latin typeface="Rubik Light"/>
                <a:ea typeface="Rubik Light"/>
                <a:cs typeface="Rubik Light"/>
                <a:sym typeface="Rubik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Rubik Light"/>
              <a:buNone/>
              <a:defRPr sz="6000" b="0">
                <a:latin typeface="Rubik Light"/>
                <a:ea typeface="Rubik Light"/>
                <a:cs typeface="Rubik Light"/>
                <a:sym typeface="Rubik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Rubik Light"/>
              <a:buNone/>
              <a:defRPr sz="6000" b="0">
                <a:latin typeface="Rubik Light"/>
                <a:ea typeface="Rubik Light"/>
                <a:cs typeface="Rubik Light"/>
                <a:sym typeface="Rubik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Rubik Light"/>
              <a:buNone/>
              <a:defRPr sz="6000" b="0">
                <a:latin typeface="Rubik Light"/>
                <a:ea typeface="Rubik Light"/>
                <a:cs typeface="Rubik Light"/>
                <a:sym typeface="Rubik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Rubik Light"/>
              <a:buNone/>
              <a:defRPr sz="6000" b="0"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ubTitle" idx="1"/>
          </p:nvPr>
        </p:nvSpPr>
        <p:spPr>
          <a:xfrm>
            <a:off x="1159100" y="3082200"/>
            <a:ext cx="3018900" cy="59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3429000" y="-125"/>
            <a:ext cx="5715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713225" y="904325"/>
            <a:ext cx="2480400" cy="272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713225" y="3586238"/>
            <a:ext cx="2480400" cy="11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6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6222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7" name="Google Shape;77;p18"/>
          <p:cNvSpPr txBox="1"/>
          <p:nvPr/>
        </p:nvSpPr>
        <p:spPr>
          <a:xfrm rot="10800000">
            <a:off x="0" y="1650"/>
            <a:ext cx="201000" cy="51402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1"/>
          </p:nvPr>
        </p:nvSpPr>
        <p:spPr>
          <a:xfrm>
            <a:off x="1789825" y="1678000"/>
            <a:ext cx="2333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2"/>
          </p:nvPr>
        </p:nvSpPr>
        <p:spPr>
          <a:xfrm>
            <a:off x="1789825" y="2190751"/>
            <a:ext cx="23337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title" idx="3" hasCustomPrompt="1"/>
          </p:nvPr>
        </p:nvSpPr>
        <p:spPr>
          <a:xfrm>
            <a:off x="811250" y="2110700"/>
            <a:ext cx="864600" cy="6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1" name="Google Shape;81;p18"/>
          <p:cNvSpPr txBox="1">
            <a:spLocks noGrp="1"/>
          </p:cNvSpPr>
          <p:nvPr>
            <p:ph type="subTitle" idx="4"/>
          </p:nvPr>
        </p:nvSpPr>
        <p:spPr>
          <a:xfrm>
            <a:off x="1789825" y="3433188"/>
            <a:ext cx="233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5"/>
          </p:nvPr>
        </p:nvSpPr>
        <p:spPr>
          <a:xfrm>
            <a:off x="1789825" y="3943464"/>
            <a:ext cx="23337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title" idx="6" hasCustomPrompt="1"/>
          </p:nvPr>
        </p:nvSpPr>
        <p:spPr>
          <a:xfrm>
            <a:off x="811250" y="3863725"/>
            <a:ext cx="864600" cy="6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7"/>
          </p:nvPr>
        </p:nvSpPr>
        <p:spPr>
          <a:xfrm>
            <a:off x="5606425" y="3433188"/>
            <a:ext cx="233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8"/>
          </p:nvPr>
        </p:nvSpPr>
        <p:spPr>
          <a:xfrm>
            <a:off x="5606425" y="3943464"/>
            <a:ext cx="23337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 idx="9" hasCustomPrompt="1"/>
          </p:nvPr>
        </p:nvSpPr>
        <p:spPr>
          <a:xfrm>
            <a:off x="4670800" y="3863724"/>
            <a:ext cx="864600" cy="6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13"/>
          </p:nvPr>
        </p:nvSpPr>
        <p:spPr>
          <a:xfrm>
            <a:off x="5606425" y="1678000"/>
            <a:ext cx="233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4"/>
          </p:nvPr>
        </p:nvSpPr>
        <p:spPr>
          <a:xfrm>
            <a:off x="5606425" y="2190750"/>
            <a:ext cx="23337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 idx="15" hasCustomPrompt="1"/>
          </p:nvPr>
        </p:nvSpPr>
        <p:spPr>
          <a:xfrm>
            <a:off x="4670800" y="2110700"/>
            <a:ext cx="864600" cy="6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713225" y="3628763"/>
            <a:ext cx="2247300" cy="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2"/>
          </p:nvPr>
        </p:nvSpPr>
        <p:spPr>
          <a:xfrm>
            <a:off x="3294896" y="3628763"/>
            <a:ext cx="2247300" cy="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3"/>
          </p:nvPr>
        </p:nvSpPr>
        <p:spPr>
          <a:xfrm>
            <a:off x="5876578" y="3628763"/>
            <a:ext cx="2247300" cy="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/>
          <p:nvPr/>
        </p:nvSpPr>
        <p:spPr>
          <a:xfrm rot="5400000">
            <a:off x="4471425" y="513175"/>
            <a:ext cx="201000" cy="91653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4"/>
          </p:nvPr>
        </p:nvSpPr>
        <p:spPr>
          <a:xfrm>
            <a:off x="713225" y="3178700"/>
            <a:ext cx="22473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5"/>
          </p:nvPr>
        </p:nvSpPr>
        <p:spPr>
          <a:xfrm>
            <a:off x="3294896" y="3178700"/>
            <a:ext cx="22473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6"/>
          </p:nvPr>
        </p:nvSpPr>
        <p:spPr>
          <a:xfrm>
            <a:off x="5876436" y="3178700"/>
            <a:ext cx="22473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4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713150" y="539500"/>
            <a:ext cx="6500700" cy="7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ubik"/>
              <a:buNone/>
              <a:defRPr sz="3000" b="1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ubik"/>
              <a:buNone/>
              <a:defRPr sz="3000" b="1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ubik"/>
              <a:buNone/>
              <a:defRPr sz="3000" b="1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ubik"/>
              <a:buNone/>
              <a:defRPr sz="3000" b="1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ubik"/>
              <a:buNone/>
              <a:defRPr sz="3000" b="1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ubik"/>
              <a:buNone/>
              <a:defRPr sz="3000" b="1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ubik"/>
              <a:buNone/>
              <a:defRPr sz="3000" b="1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ubik"/>
              <a:buNone/>
              <a:defRPr sz="3000" b="1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ubik"/>
              <a:buNone/>
              <a:defRPr sz="3000" b="1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Char char="●"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Char char="○"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Char char="■"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Char char="●"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Char char="○"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Char char="■"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Char char="●"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Char char="○"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Barlow Medium"/>
              <a:buChar char="■"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7" r:id="rId4"/>
    <p:sldLayoutId id="2147483664" r:id="rId5"/>
    <p:sldLayoutId id="214748366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FF00FF"/>
          </p15:clr>
        </p15:guide>
        <p15:guide id="2" pos="5311">
          <p15:clr>
            <a:srgbClr val="FF00FF"/>
          </p15:clr>
        </p15:guide>
        <p15:guide id="3" orient="horz" pos="340">
          <p15:clr>
            <a:srgbClr val="FF00FF"/>
          </p15:clr>
        </p15:guide>
        <p15:guide id="4" orient="horz" pos="2903">
          <p15:clr>
            <a:srgbClr val="FF00FF"/>
          </p15:clr>
        </p15:guide>
        <p15:guide id="5" orient="horz">
          <p15:clr>
            <a:srgbClr val="EA4335"/>
          </p15:clr>
        </p15:guide>
        <p15:guide id="6" orient="horz" pos="3240">
          <p15:clr>
            <a:srgbClr val="EA4335"/>
          </p15:clr>
        </p15:guide>
        <p15:guide id="7">
          <p15:clr>
            <a:srgbClr val="EA4335"/>
          </p15:clr>
        </p15:guide>
        <p15:guide id="8" pos="576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ctrTitle"/>
          </p:nvPr>
        </p:nvSpPr>
        <p:spPr>
          <a:xfrm>
            <a:off x="713250" y="685620"/>
            <a:ext cx="7717500" cy="12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Applicazione Web per dati genomici: Studio e implementazione di un visualizzatore circolare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183" name="Google Shape;183;p30"/>
          <p:cNvSpPr txBox="1">
            <a:spLocks noGrp="1"/>
          </p:cNvSpPr>
          <p:nvPr>
            <p:ph type="subTitle" idx="1"/>
          </p:nvPr>
        </p:nvSpPr>
        <p:spPr>
          <a:xfrm>
            <a:off x="713250" y="3753870"/>
            <a:ext cx="7717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Università degli studi di Modena e Reggio Emilia</a:t>
            </a:r>
            <a:endParaRPr dirty="0"/>
          </a:p>
        </p:txBody>
      </p:sp>
      <p:sp>
        <p:nvSpPr>
          <p:cNvPr id="2" name="Google Shape;2277;p61">
            <a:extLst>
              <a:ext uri="{FF2B5EF4-FFF2-40B4-BE49-F238E27FC236}">
                <a16:creationId xmlns:a16="http://schemas.microsoft.com/office/drawing/2014/main" id="{A35647B2-F485-407E-9DC1-92BEAD353055}"/>
              </a:ext>
            </a:extLst>
          </p:cNvPr>
          <p:cNvSpPr/>
          <p:nvPr/>
        </p:nvSpPr>
        <p:spPr>
          <a:xfrm>
            <a:off x="713250" y="2142720"/>
            <a:ext cx="7717500" cy="118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DCFD495-65BE-4173-AC71-28CAA7415395}"/>
              </a:ext>
            </a:extLst>
          </p:cNvPr>
          <p:cNvSpPr txBox="1">
            <a:spLocks/>
          </p:cNvSpPr>
          <p:nvPr/>
        </p:nvSpPr>
        <p:spPr>
          <a:xfrm>
            <a:off x="253464" y="242451"/>
            <a:ext cx="8637072" cy="977621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it-IT" sz="1600" b="1" dirty="0">
              <a:latin typeface="Barlow SemiBold" panose="020B0604020202020204" charset="0"/>
            </a:endParaRPr>
          </a:p>
        </p:txBody>
      </p:sp>
      <p:sp>
        <p:nvSpPr>
          <p:cNvPr id="8" name="Google Shape;183;p30">
            <a:extLst>
              <a:ext uri="{FF2B5EF4-FFF2-40B4-BE49-F238E27FC236}">
                <a16:creationId xmlns:a16="http://schemas.microsoft.com/office/drawing/2014/main" id="{4749EEB2-4026-4FD1-8164-EB69B2C8F350}"/>
              </a:ext>
            </a:extLst>
          </p:cNvPr>
          <p:cNvSpPr txBox="1">
            <a:spLocks/>
          </p:cNvSpPr>
          <p:nvPr/>
        </p:nvSpPr>
        <p:spPr>
          <a:xfrm>
            <a:off x="713250" y="4224270"/>
            <a:ext cx="77175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 b="0" i="0" u="none" strike="noStrike" cap="none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 b="0" i="0" u="none" strike="noStrike" cap="none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 b="0" i="0" u="none" strike="noStrike" cap="none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 b="0" i="0" u="none" strike="noStrike" cap="none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 b="0" i="0" u="none" strike="noStrike" cap="none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 b="0" i="0" u="none" strike="noStrike" cap="none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 b="0" i="0" u="none" strike="noStrike" cap="none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 b="0" i="0" u="none" strike="noStrike" cap="none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 b="0" i="0" u="none" strike="noStrike" cap="none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marL="0" indent="0"/>
            <a:r>
              <a:rPr lang="it-IT" sz="1200" dirty="0">
                <a:latin typeface="Barlow SemiBold" panose="020B0604020202020204" charset="0"/>
              </a:rPr>
              <a:t>Dipartimento di Scienze Fisiche, Informatiche e Matematiche</a:t>
            </a:r>
          </a:p>
          <a:p>
            <a:pPr marL="0" indent="0"/>
            <a:endParaRPr lang="it-IT" sz="1200" dirty="0">
              <a:latin typeface="Barlow SemiBold" panose="020B0604020202020204" charset="0"/>
            </a:endParaRPr>
          </a:p>
          <a:p>
            <a:pPr marL="0" indent="0"/>
            <a:r>
              <a:rPr lang="it-IT" sz="1200" dirty="0">
                <a:latin typeface="Barlow SemiBold" panose="020B0604020202020204" charset="0"/>
              </a:rPr>
              <a:t>CORSO DI LAUREA IN INFORMATICA</a:t>
            </a:r>
          </a:p>
        </p:txBody>
      </p:sp>
      <p:sp>
        <p:nvSpPr>
          <p:cNvPr id="9" name="Google Shape;182;p30">
            <a:extLst>
              <a:ext uri="{FF2B5EF4-FFF2-40B4-BE49-F238E27FC236}">
                <a16:creationId xmlns:a16="http://schemas.microsoft.com/office/drawing/2014/main" id="{D730FCCB-525C-4347-A292-4F0087E233A2}"/>
              </a:ext>
            </a:extLst>
          </p:cNvPr>
          <p:cNvSpPr txBox="1">
            <a:spLocks/>
          </p:cNvSpPr>
          <p:nvPr/>
        </p:nvSpPr>
        <p:spPr>
          <a:xfrm>
            <a:off x="1048530" y="2363908"/>
            <a:ext cx="3523470" cy="12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ubik"/>
              <a:buNone/>
              <a:defRPr sz="7200" b="0" i="0" u="none" strike="noStrike" cap="none">
                <a:solidFill>
                  <a:schemeClr val="accent1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ubik"/>
              <a:buNone/>
              <a:defRPr sz="72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ubik"/>
              <a:buNone/>
              <a:defRPr sz="72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ubik"/>
              <a:buNone/>
              <a:defRPr sz="72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ubik"/>
              <a:buNone/>
              <a:defRPr sz="72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ubik"/>
              <a:buNone/>
              <a:defRPr sz="72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ubik"/>
              <a:buNone/>
              <a:defRPr sz="72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ubik"/>
              <a:buNone/>
              <a:defRPr sz="72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ubik"/>
              <a:buNone/>
              <a:defRPr sz="72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algn="l"/>
            <a:r>
              <a:rPr lang="it-IT" sz="1600" dirty="0">
                <a:latin typeface="Rubik" panose="020B0604020202020204" charset="-79"/>
                <a:cs typeface="Rubik" panose="020B0604020202020204" charset="-79"/>
              </a:rPr>
              <a:t>Relatore</a:t>
            </a:r>
          </a:p>
          <a:p>
            <a:pPr algn="l"/>
            <a:r>
              <a:rPr lang="it-IT" sz="1600" dirty="0">
                <a:solidFill>
                  <a:schemeClr val="accent2"/>
                </a:solidFill>
                <a:latin typeface="Rubik" panose="020B0604020202020204" charset="-79"/>
                <a:cs typeface="Rubik" panose="020B0604020202020204" charset="-79"/>
              </a:rPr>
              <a:t>Dott. Riccardo </a:t>
            </a:r>
            <a:r>
              <a:rPr lang="it-IT" sz="1600" dirty="0" err="1">
                <a:solidFill>
                  <a:schemeClr val="accent2"/>
                </a:solidFill>
                <a:latin typeface="Rubik" panose="020B0604020202020204" charset="-79"/>
                <a:cs typeface="Rubik" panose="020B0604020202020204" charset="-79"/>
              </a:rPr>
              <a:t>Martoglia</a:t>
            </a:r>
            <a:endParaRPr lang="it-IT" sz="1600" dirty="0">
              <a:solidFill>
                <a:schemeClr val="accent2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5" name="Google Shape;182;p30">
            <a:extLst>
              <a:ext uri="{FF2B5EF4-FFF2-40B4-BE49-F238E27FC236}">
                <a16:creationId xmlns:a16="http://schemas.microsoft.com/office/drawing/2014/main" id="{0D7F6CB2-4F99-4DA7-93FE-9AF88101D2E3}"/>
              </a:ext>
            </a:extLst>
          </p:cNvPr>
          <p:cNvSpPr txBox="1">
            <a:spLocks/>
          </p:cNvSpPr>
          <p:nvPr/>
        </p:nvSpPr>
        <p:spPr>
          <a:xfrm>
            <a:off x="6108492" y="2363908"/>
            <a:ext cx="3523470" cy="12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ubik"/>
              <a:buNone/>
              <a:defRPr sz="7200" b="0" i="0" u="none" strike="noStrike" cap="none">
                <a:solidFill>
                  <a:schemeClr val="accent1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ubik"/>
              <a:buNone/>
              <a:defRPr sz="72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ubik"/>
              <a:buNone/>
              <a:defRPr sz="72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ubik"/>
              <a:buNone/>
              <a:defRPr sz="72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ubik"/>
              <a:buNone/>
              <a:defRPr sz="72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ubik"/>
              <a:buNone/>
              <a:defRPr sz="72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ubik"/>
              <a:buNone/>
              <a:defRPr sz="72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ubik"/>
              <a:buNone/>
              <a:defRPr sz="72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ubik"/>
              <a:buNone/>
              <a:defRPr sz="72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8" algn="l"/>
            <a:r>
              <a:rPr lang="it-IT" sz="1600" b="0" dirty="0">
                <a:latin typeface="Rubik" panose="020B0604020202020204" charset="-79"/>
                <a:cs typeface="Rubik" panose="020B0604020202020204" charset="-79"/>
              </a:rPr>
              <a:t>Laureando</a:t>
            </a:r>
            <a:br>
              <a:rPr lang="it-IT" sz="1600" b="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</a:br>
            <a:r>
              <a:rPr lang="it-IT" sz="1600" b="0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Ghidoni Gaia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6696C7B1-32F0-48B6-A58D-7DE456DD8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338511"/>
            <a:ext cx="2332550" cy="1439846"/>
          </a:xfrm>
          <a:prstGeom prst="rect">
            <a:avLst/>
          </a:prstGeom>
        </p:spPr>
      </p:pic>
      <p:pic>
        <p:nvPicPr>
          <p:cNvPr id="7" name="Immagine 6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E8D3302E-1947-46C5-90B5-8AFA984AC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595" y="2185844"/>
            <a:ext cx="2437829" cy="808432"/>
          </a:xfrm>
          <a:prstGeom prst="rect">
            <a:avLst/>
          </a:prstGeom>
        </p:spPr>
      </p:pic>
      <p:sp>
        <p:nvSpPr>
          <p:cNvPr id="34" name="Titolo 33">
            <a:extLst>
              <a:ext uri="{FF2B5EF4-FFF2-40B4-BE49-F238E27FC236}">
                <a16:creationId xmlns:a16="http://schemas.microsoft.com/office/drawing/2014/main" id="{FCC21473-88E5-44F0-A399-EAB8BE4F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4" y="306436"/>
            <a:ext cx="6222600" cy="755700"/>
          </a:xfrm>
        </p:spPr>
        <p:txBody>
          <a:bodyPr/>
          <a:lstStyle/>
          <a:p>
            <a:r>
              <a:rPr lang="it-IT" dirty="0"/>
              <a:t>Tecnologie usate</a:t>
            </a:r>
          </a:p>
        </p:txBody>
      </p:sp>
      <p:sp>
        <p:nvSpPr>
          <p:cNvPr id="19" name="Sottotitolo 18">
            <a:extLst>
              <a:ext uri="{FF2B5EF4-FFF2-40B4-BE49-F238E27FC236}">
                <a16:creationId xmlns:a16="http://schemas.microsoft.com/office/drawing/2014/main" id="{4EF33157-BBE3-4CD6-AE40-F5DF0C42A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25" y="1214704"/>
            <a:ext cx="2333700" cy="755700"/>
          </a:xfrm>
        </p:spPr>
        <p:txBody>
          <a:bodyPr/>
          <a:lstStyle/>
          <a:p>
            <a:r>
              <a:rPr lang="it-IT" sz="2000" dirty="0"/>
              <a:t>Database</a:t>
            </a:r>
          </a:p>
        </p:txBody>
      </p:sp>
      <p:sp>
        <p:nvSpPr>
          <p:cNvPr id="22" name="Sottotitolo 21">
            <a:extLst>
              <a:ext uri="{FF2B5EF4-FFF2-40B4-BE49-F238E27FC236}">
                <a16:creationId xmlns:a16="http://schemas.microsoft.com/office/drawing/2014/main" id="{8E0B7BA7-64C0-42F0-9FA2-E2CA67B5224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13225" y="2994276"/>
            <a:ext cx="3468628" cy="755700"/>
          </a:xfrm>
        </p:spPr>
        <p:txBody>
          <a:bodyPr/>
          <a:lstStyle/>
          <a:p>
            <a:r>
              <a:rPr lang="it-IT" sz="2000" dirty="0"/>
              <a:t>Analisi e gestione dati</a:t>
            </a:r>
          </a:p>
        </p:txBody>
      </p:sp>
      <p:sp>
        <p:nvSpPr>
          <p:cNvPr id="28" name="Sottotitolo 27">
            <a:extLst>
              <a:ext uri="{FF2B5EF4-FFF2-40B4-BE49-F238E27FC236}">
                <a16:creationId xmlns:a16="http://schemas.microsoft.com/office/drawing/2014/main" id="{F0740ADB-AAA1-4BAE-8823-A1228366BA80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4962144" y="1214704"/>
            <a:ext cx="3468631" cy="934520"/>
          </a:xfrm>
        </p:spPr>
        <p:txBody>
          <a:bodyPr/>
          <a:lstStyle/>
          <a:p>
            <a:r>
              <a:rPr lang="it-IT" sz="2000" dirty="0"/>
              <a:t>Web Framework e librerie grafiche</a:t>
            </a:r>
          </a:p>
        </p:txBody>
      </p:sp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52D8A821-B064-4CEA-BEEF-4A120333C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413" y="3461192"/>
            <a:ext cx="1009406" cy="1009406"/>
          </a:xfrm>
          <a:prstGeom prst="rect">
            <a:avLst/>
          </a:prstGeom>
        </p:spPr>
      </p:pic>
      <p:pic>
        <p:nvPicPr>
          <p:cNvPr id="9" name="Immagine 8" descr="Immagine che contiene luce&#10;&#10;Descrizione generata automaticamente">
            <a:extLst>
              <a:ext uri="{FF2B5EF4-FFF2-40B4-BE49-F238E27FC236}">
                <a16:creationId xmlns:a16="http://schemas.microsoft.com/office/drawing/2014/main" id="{AC036C25-7005-4CB4-9E56-2F787A11B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551" y="3952639"/>
            <a:ext cx="1035918" cy="1035918"/>
          </a:xfrm>
          <a:prstGeom prst="rect">
            <a:avLst/>
          </a:prstGeom>
        </p:spPr>
      </p:pic>
      <p:pic>
        <p:nvPicPr>
          <p:cNvPr id="11" name="Immagine 10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9E0D9F2-2EF3-4F10-BFC6-088D5E7B9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0201" y="3626743"/>
            <a:ext cx="1231910" cy="55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1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2" grpId="0" build="p"/>
      <p:bldP spid="2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86E141-A3DB-4870-9241-6A1251D8B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36" y="523568"/>
            <a:ext cx="3151095" cy="1206966"/>
          </a:xfrm>
        </p:spPr>
        <p:txBody>
          <a:bodyPr/>
          <a:lstStyle/>
          <a:p>
            <a:pPr algn="l"/>
            <a:r>
              <a:rPr lang="en" sz="3200" dirty="0"/>
              <a:t>Analisi del progetto</a:t>
            </a:r>
            <a:endParaRPr lang="en-GB" sz="3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605D77C-5AEC-4426-BEF1-F53FD8F5A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0642" y="202018"/>
            <a:ext cx="5470922" cy="4752753"/>
          </a:xfrm>
        </p:spPr>
        <p:txBody>
          <a:bodyPr/>
          <a:lstStyle/>
          <a:p>
            <a:pPr marL="127000" indent="0" algn="l"/>
            <a:endParaRPr lang="it-IT" dirty="0"/>
          </a:p>
          <a:p>
            <a:pPr marL="127000" indent="0" algn="l"/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dirty="0"/>
              <a:t>Dati di interesse</a:t>
            </a:r>
          </a:p>
          <a:p>
            <a:pPr marL="469900" indent="-342900" algn="l">
              <a:buFont typeface="+mj-lt"/>
              <a:buAutoNum type="arabicPeriod"/>
            </a:pPr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dirty="0"/>
              <a:t>Problematiche affrontate</a:t>
            </a:r>
          </a:p>
          <a:p>
            <a:pPr marL="469900" indent="-342900" algn="l">
              <a:buFont typeface="+mj-lt"/>
              <a:buAutoNum type="arabicPeriod"/>
            </a:pPr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dirty="0"/>
              <a:t>Tecnologie usate</a:t>
            </a:r>
          </a:p>
          <a:p>
            <a:pPr marL="469900" indent="-342900" algn="l">
              <a:buFont typeface="+mj-lt"/>
              <a:buAutoNum type="arabicPeriod"/>
            </a:pPr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b="1" dirty="0"/>
              <a:t>Gestione dei dati</a:t>
            </a:r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  <a:p>
            <a:pPr marL="469900" indent="-342900" algn="l">
              <a:buFont typeface="+mj-lt"/>
              <a:buAutoNum type="arabicPeriod"/>
            </a:pPr>
            <a:r>
              <a:rPr lang="en-GB" dirty="0" err="1"/>
              <a:t>Interfaccia</a:t>
            </a:r>
            <a:r>
              <a:rPr lang="en-GB" dirty="0"/>
              <a:t> </a:t>
            </a:r>
            <a:r>
              <a:rPr lang="en-GB" dirty="0" err="1"/>
              <a:t>utente</a:t>
            </a:r>
            <a:endParaRPr lang="en-GB" dirty="0"/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  <a:p>
            <a:pPr marL="469900" indent="-342900" algn="l">
              <a:buFont typeface="+mj-lt"/>
              <a:buAutoNum type="arabicPeriod"/>
            </a:pPr>
            <a:r>
              <a:rPr lang="en-GB" dirty="0" err="1"/>
              <a:t>Confronto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prestazioni</a:t>
            </a:r>
            <a:endParaRPr lang="en-GB" dirty="0"/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  <a:p>
            <a:pPr marL="469900" indent="-342900" algn="l">
              <a:buFont typeface="+mj-lt"/>
              <a:buAutoNum type="arabicPeriod"/>
            </a:pPr>
            <a:r>
              <a:rPr lang="en-GB" dirty="0" err="1"/>
              <a:t>Conclusioni</a:t>
            </a:r>
            <a:r>
              <a:rPr lang="en-GB" dirty="0"/>
              <a:t> e </a:t>
            </a:r>
            <a:r>
              <a:rPr lang="en-GB" dirty="0" err="1"/>
              <a:t>sviluppi</a:t>
            </a:r>
            <a:r>
              <a:rPr lang="en-GB" dirty="0"/>
              <a:t> </a:t>
            </a:r>
            <a:r>
              <a:rPr lang="en-GB" dirty="0" err="1"/>
              <a:t>futuri</a:t>
            </a:r>
            <a:endParaRPr lang="en-GB" dirty="0"/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A7F2CC21-E7D6-466A-A9B0-D2D370374003}"/>
              </a:ext>
            </a:extLst>
          </p:cNvPr>
          <p:cNvSpPr/>
          <p:nvPr/>
        </p:nvSpPr>
        <p:spPr>
          <a:xfrm>
            <a:off x="3540642" y="2167713"/>
            <a:ext cx="5470922" cy="404037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759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olo 7">
            <a:extLst>
              <a:ext uri="{FF2B5EF4-FFF2-40B4-BE49-F238E27FC236}">
                <a16:creationId xmlns:a16="http://schemas.microsoft.com/office/drawing/2014/main" id="{B680796B-B3CD-4734-AB69-1D7EEC18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Pre</a:t>
            </a:r>
            <a:r>
              <a:rPr lang="it-IT" dirty="0"/>
              <a:t>-processing dei dati</a:t>
            </a:r>
            <a:endParaRPr lang="en-GB" dirty="0"/>
          </a:p>
        </p:txBody>
      </p:sp>
      <p:sp>
        <p:nvSpPr>
          <p:cNvPr id="27" name="Sottotitolo 2">
            <a:extLst>
              <a:ext uri="{FF2B5EF4-FFF2-40B4-BE49-F238E27FC236}">
                <a16:creationId xmlns:a16="http://schemas.microsoft.com/office/drawing/2014/main" id="{153D834D-4E38-4BA8-B7C5-5A40FC429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708" y="1371599"/>
            <a:ext cx="3838352" cy="530471"/>
          </a:xfrm>
        </p:spPr>
        <p:txBody>
          <a:bodyPr/>
          <a:lstStyle/>
          <a:p>
            <a:r>
              <a:rPr lang="it-IT" sz="1800" dirty="0"/>
              <a:t>FILE GENOMICI</a:t>
            </a:r>
            <a:endParaRPr lang="en-GB" sz="1800" dirty="0"/>
          </a:p>
        </p:txBody>
      </p:sp>
      <p:sp>
        <p:nvSpPr>
          <p:cNvPr id="26" name="Segnaposto testo 13">
            <a:extLst>
              <a:ext uri="{FF2B5EF4-FFF2-40B4-BE49-F238E27FC236}">
                <a16:creationId xmlns:a16="http://schemas.microsoft.com/office/drawing/2014/main" id="{E1EA7AF6-75BB-422C-8AF4-E79C0BDE1DCD}"/>
              </a:ext>
            </a:extLst>
          </p:cNvPr>
          <p:cNvSpPr txBox="1">
            <a:spLocks/>
          </p:cNvSpPr>
          <p:nvPr/>
        </p:nvSpPr>
        <p:spPr>
          <a:xfrm>
            <a:off x="713250" y="1913860"/>
            <a:ext cx="3943810" cy="297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I file </a:t>
            </a:r>
            <a:r>
              <a:rPr lang="en-GB" sz="1400" dirty="0">
                <a:solidFill>
                  <a:schemeClr val="bg2"/>
                </a:solidFill>
                <a:latin typeface="Barlow Medium" panose="020B0604020202020204" charset="0"/>
              </a:rPr>
              <a:t>Assembly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dirty="0">
                <a:solidFill>
                  <a:schemeClr val="bg2"/>
                </a:solidFill>
                <a:latin typeface="Barlow Medium" panose="020B0604020202020204" charset="0"/>
              </a:rPr>
              <a:t>Report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sono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letti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per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individuare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I </a:t>
            </a:r>
            <a:r>
              <a:rPr lang="en-GB" sz="1400" dirty="0" err="1">
                <a:solidFill>
                  <a:schemeClr val="bg2"/>
                </a:solidFill>
                <a:latin typeface="Barlow Medium" panose="020B0604020202020204" charset="0"/>
              </a:rPr>
              <a:t>ruoli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di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ogni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>
                <a:solidFill>
                  <a:schemeClr val="bg2"/>
                </a:solidFill>
                <a:latin typeface="Barlow Medium" panose="020B0604020202020204" charset="0"/>
              </a:rPr>
              <a:t>locus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I file </a:t>
            </a:r>
            <a:r>
              <a:rPr lang="en-GB" sz="1400" dirty="0">
                <a:solidFill>
                  <a:schemeClr val="bg2"/>
                </a:solidFill>
                <a:latin typeface="Barlow Medium" panose="020B0604020202020204" charset="0"/>
              </a:rPr>
              <a:t>GBFF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sono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letti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tramite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la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libreria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Barlow Medium" panose="020B0604020202020204" charset="0"/>
              </a:rPr>
              <a:t>Biopython</a:t>
            </a:r>
            <a:endParaRPr lang="en-GB" sz="1400" dirty="0">
              <a:solidFill>
                <a:schemeClr val="tx1"/>
              </a:solidFill>
              <a:latin typeface="Barlow Medium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tx1"/>
              </a:solidFill>
              <a:latin typeface="Barlow Medium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Attributi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estratti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Barlow Medium" panose="020B0604020202020204" charset="0"/>
              </a:rPr>
              <a:t>Id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Barlow Medium" panose="020B0604020202020204" charset="0"/>
              </a:rPr>
              <a:t>Annotations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Barlow Medium" panose="020B0604020202020204" charset="0"/>
              </a:rPr>
              <a:t>Description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Barlow Medium" panose="020B0604020202020204" charset="0"/>
              </a:rPr>
              <a:t>Features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Location, Type, Strand, Id, Qualifiers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Barlow Medium" panose="020B0604020202020204" charset="0"/>
              </a:rPr>
              <a:t>Sequence</a:t>
            </a:r>
          </a:p>
        </p:txBody>
      </p:sp>
      <p:sp>
        <p:nvSpPr>
          <p:cNvPr id="28" name="Segnaposto testo 13">
            <a:extLst>
              <a:ext uri="{FF2B5EF4-FFF2-40B4-BE49-F238E27FC236}">
                <a16:creationId xmlns:a16="http://schemas.microsoft.com/office/drawing/2014/main" id="{E24E354B-72F5-4002-A4BA-0A8EB3888AAC}"/>
              </a:ext>
            </a:extLst>
          </p:cNvPr>
          <p:cNvSpPr txBox="1">
            <a:spLocks/>
          </p:cNvSpPr>
          <p:nvPr/>
        </p:nvSpPr>
        <p:spPr>
          <a:xfrm>
            <a:off x="4911191" y="1837461"/>
            <a:ext cx="3943810" cy="297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Ricerca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tramite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Barlow Medium" panose="020B0604020202020204" charset="0"/>
              </a:rPr>
              <a:t>LASTZ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endParaRPr lang="en-GB" sz="1400" dirty="0">
              <a:solidFill>
                <a:schemeClr val="bg2"/>
              </a:solidFill>
              <a:latin typeface="Barlow Medium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  <a:latin typeface="Barlow Medium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Adozione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di </a:t>
            </a:r>
            <a:r>
              <a:rPr lang="en-GB" sz="1400" dirty="0" err="1">
                <a:solidFill>
                  <a:schemeClr val="tx1"/>
                </a:solidFill>
                <a:latin typeface="Barlow Medium" panose="020B0604020202020204" charset="0"/>
              </a:rPr>
              <a:t>filtri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tx1"/>
              </a:solidFill>
              <a:latin typeface="Barlow Medium" panose="020B060402020202020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Evita la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crescita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quadratica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dei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file di output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Esclude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I link di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minore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rilevanza</a:t>
            </a:r>
            <a:endParaRPr lang="en-GB" sz="1400" b="0" dirty="0">
              <a:solidFill>
                <a:schemeClr val="tx1"/>
              </a:solidFill>
              <a:latin typeface="Barlow Medium" panose="020B060402020202020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Esempio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: output del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cromosoma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1 del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genoma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umano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viene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ridotto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a </a:t>
            </a:r>
            <a:r>
              <a:rPr lang="en-GB" sz="1400" b="0" dirty="0">
                <a:solidFill>
                  <a:schemeClr val="bg2"/>
                </a:solidFill>
                <a:latin typeface="Barlow Medium" panose="020B0604020202020204" charset="0"/>
              </a:rPr>
              <a:t>29MB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(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invece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di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più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di </a:t>
            </a:r>
            <a:r>
              <a:rPr lang="en-GB" sz="1400" b="0" dirty="0">
                <a:solidFill>
                  <a:schemeClr val="bg2"/>
                </a:solidFill>
                <a:latin typeface="Barlow Medium" panose="020B0604020202020204" charset="0"/>
              </a:rPr>
              <a:t>900GB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tx1"/>
              </a:solidFill>
              <a:latin typeface="Barlow Medium" panose="020B060402020202020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tx1"/>
              </a:solidFill>
              <a:latin typeface="Barlow Medium" panose="020B0604020202020204" charset="0"/>
            </a:endParaRPr>
          </a:p>
        </p:txBody>
      </p:sp>
      <p:sp>
        <p:nvSpPr>
          <p:cNvPr id="29" name="Sottotitolo 2">
            <a:extLst>
              <a:ext uri="{FF2B5EF4-FFF2-40B4-BE49-F238E27FC236}">
                <a16:creationId xmlns:a16="http://schemas.microsoft.com/office/drawing/2014/main" id="{43CBA7F2-42DE-4333-844E-7985E974B8CB}"/>
              </a:ext>
            </a:extLst>
          </p:cNvPr>
          <p:cNvSpPr txBox="1">
            <a:spLocks/>
          </p:cNvSpPr>
          <p:nvPr/>
        </p:nvSpPr>
        <p:spPr>
          <a:xfrm>
            <a:off x="5016649" y="1295200"/>
            <a:ext cx="3838352" cy="53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r>
              <a:rPr lang="it-IT" sz="1800" dirty="0"/>
              <a:t>REVERSE COMPLEMENT</a:t>
            </a:r>
            <a:endParaRPr lang="en-GB" sz="1800" dirty="0"/>
          </a:p>
        </p:txBody>
      </p:sp>
      <p:pic>
        <p:nvPicPr>
          <p:cNvPr id="31" name="Immagine 30" descr="Immagine che contiene fotografia, tenendo, dilegno, arancia&#10;&#10;Descrizione generata automaticamente">
            <a:extLst>
              <a:ext uri="{FF2B5EF4-FFF2-40B4-BE49-F238E27FC236}">
                <a16:creationId xmlns:a16="http://schemas.microsoft.com/office/drawing/2014/main" id="{79164B17-ACBB-4BA7-958F-BDECBD341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749" y="4199416"/>
            <a:ext cx="3670151" cy="80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3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6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>
            <a:extLst>
              <a:ext uri="{FF2B5EF4-FFF2-40B4-BE49-F238E27FC236}">
                <a16:creationId xmlns:a16="http://schemas.microsoft.com/office/drawing/2014/main" id="{9C71C824-E308-498B-8D41-32BD0C79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Requisiti del Database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091F3C2E-452A-4644-8259-0236DEA1C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50" y="1372236"/>
            <a:ext cx="7717500" cy="3374100"/>
          </a:xfrm>
        </p:spPr>
        <p:txBody>
          <a:bodyPr/>
          <a:lstStyle/>
          <a:p>
            <a:pPr marL="152400" indent="0">
              <a:buNone/>
            </a:pPr>
            <a:r>
              <a:rPr lang="it-IT" sz="2000" dirty="0"/>
              <a:t>La scelta del </a:t>
            </a:r>
            <a:r>
              <a:rPr lang="it-IT" sz="2000" b="1" dirty="0">
                <a:solidFill>
                  <a:schemeClr val="bg2"/>
                </a:solidFill>
              </a:rPr>
              <a:t>DBMS</a:t>
            </a:r>
            <a:r>
              <a:rPr lang="it-IT" sz="2000" dirty="0"/>
              <a:t> è stata principalmente motivata dai </a:t>
            </a:r>
            <a:r>
              <a:rPr lang="it-IT" sz="2000" b="1" dirty="0"/>
              <a:t>requisiti</a:t>
            </a:r>
            <a:r>
              <a:rPr lang="it-IT" sz="2000" dirty="0"/>
              <a:t> dettati dai </a:t>
            </a:r>
            <a:r>
              <a:rPr lang="it-IT" sz="2000" b="1" dirty="0">
                <a:solidFill>
                  <a:schemeClr val="bg2"/>
                </a:solidFill>
              </a:rPr>
              <a:t>dati:</a:t>
            </a:r>
          </a:p>
          <a:p>
            <a:pPr marL="152400" indent="0">
              <a:buNone/>
            </a:pPr>
            <a:endParaRPr lang="it-IT" sz="2000" b="1" dirty="0">
              <a:solidFill>
                <a:schemeClr val="bg2"/>
              </a:solidFill>
            </a:endParaRPr>
          </a:p>
          <a:p>
            <a:pPr marL="1352550" lvl="2" indent="-285750">
              <a:buFont typeface="Arial" panose="020B0604020202020204" pitchFamily="34" charset="0"/>
              <a:buChar char="•"/>
            </a:pPr>
            <a:r>
              <a:rPr lang="it-IT" sz="1400" b="1" dirty="0"/>
              <a:t>Dati semi-strutturati</a:t>
            </a:r>
          </a:p>
          <a:p>
            <a:pPr marL="1352550" lvl="2" indent="-285750">
              <a:buFont typeface="Arial" panose="020B0604020202020204" pitchFamily="34" charset="0"/>
              <a:buChar char="•"/>
            </a:pPr>
            <a:r>
              <a:rPr lang="it-IT" sz="1400" dirty="0"/>
              <a:t>Presenta di </a:t>
            </a:r>
            <a:r>
              <a:rPr lang="it-IT" sz="1400" b="1" dirty="0"/>
              <a:t>documenti innestati</a:t>
            </a:r>
          </a:p>
          <a:p>
            <a:pPr marL="1352550" lvl="2" indent="-285750">
              <a:buFont typeface="Arial" panose="020B0604020202020204" pitchFamily="34" charset="0"/>
              <a:buChar char="•"/>
            </a:pPr>
            <a:r>
              <a:rPr lang="it-IT" sz="1400" dirty="0"/>
              <a:t>Presenza di </a:t>
            </a:r>
            <a:r>
              <a:rPr lang="it-IT" sz="1400" b="1" dirty="0"/>
              <a:t>array</a:t>
            </a:r>
          </a:p>
          <a:p>
            <a:pPr marL="1352550" lvl="2" indent="-285750">
              <a:buFont typeface="Arial" panose="020B0604020202020204" pitchFamily="34" charset="0"/>
              <a:buChar char="•"/>
            </a:pPr>
            <a:r>
              <a:rPr lang="it-IT" sz="1400" dirty="0"/>
              <a:t>Possibilità di memorizzare dati di </a:t>
            </a:r>
            <a:r>
              <a:rPr lang="it-IT" sz="1400" b="1" dirty="0"/>
              <a:t>grandi dimensioni</a:t>
            </a:r>
          </a:p>
        </p:txBody>
      </p:sp>
    </p:spTree>
    <p:extLst>
      <p:ext uri="{BB962C8B-B14F-4D97-AF65-F5344CB8AC3E}">
        <p14:creationId xmlns:p14="http://schemas.microsoft.com/office/powerpoint/2010/main" val="217210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AB1B600-83EB-4DF1-9A9A-DB55DD123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Organizzazione dei database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2525339-E34C-4BCE-8BB5-930D17EFDAD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13225" y="1603332"/>
            <a:ext cx="7904682" cy="3000667"/>
          </a:xfrm>
        </p:spPr>
        <p:txBody>
          <a:bodyPr/>
          <a:lstStyle/>
          <a:p>
            <a:r>
              <a:rPr lang="it-IT" sz="1400" dirty="0"/>
              <a:t>Una </a:t>
            </a:r>
            <a:r>
              <a:rPr lang="it-IT" sz="1400" b="1" dirty="0">
                <a:solidFill>
                  <a:schemeClr val="bg2"/>
                </a:solidFill>
              </a:rPr>
              <a:t>istanza</a:t>
            </a:r>
            <a:r>
              <a:rPr lang="it-IT" sz="1400" dirty="0"/>
              <a:t> di database per </a:t>
            </a:r>
            <a:r>
              <a:rPr lang="it-IT" sz="1400" b="1" dirty="0"/>
              <a:t>ogni organismo </a:t>
            </a:r>
            <a:r>
              <a:rPr lang="it-IT" sz="1400" dirty="0"/>
              <a:t>memorizzato</a:t>
            </a:r>
          </a:p>
          <a:p>
            <a:r>
              <a:rPr lang="it-IT" sz="1400" dirty="0"/>
              <a:t>Contenente quattro </a:t>
            </a:r>
            <a:r>
              <a:rPr lang="it-IT" sz="1400" b="1" dirty="0">
                <a:solidFill>
                  <a:schemeClr val="bg2"/>
                </a:solidFill>
              </a:rPr>
              <a:t>collezioni</a:t>
            </a:r>
          </a:p>
          <a:p>
            <a:r>
              <a:rPr lang="it-IT" sz="1400" dirty="0">
                <a:solidFill>
                  <a:schemeClr val="tx1"/>
                </a:solidFill>
              </a:rPr>
              <a:t>Ogni collezione è specifica per una </a:t>
            </a:r>
            <a:r>
              <a:rPr lang="it-IT" sz="1400" b="1" dirty="0">
                <a:solidFill>
                  <a:schemeClr val="bg2"/>
                </a:solidFill>
              </a:rPr>
              <a:t>categoria di dati</a:t>
            </a:r>
          </a:p>
        </p:txBody>
      </p:sp>
      <p:pic>
        <p:nvPicPr>
          <p:cNvPr id="20" name="Immagine 19" descr="Immagine che contiene orologio&#10;&#10;Descrizione generata automaticamente">
            <a:extLst>
              <a:ext uri="{FF2B5EF4-FFF2-40B4-BE49-F238E27FC236}">
                <a16:creationId xmlns:a16="http://schemas.microsoft.com/office/drawing/2014/main" id="{0F879514-6CB6-47B4-8324-BF77481C7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2731913"/>
            <a:ext cx="54768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9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3">
            <a:extLst>
              <a:ext uri="{FF2B5EF4-FFF2-40B4-BE49-F238E27FC236}">
                <a16:creationId xmlns:a16="http://schemas.microsoft.com/office/drawing/2014/main" id="{62BAF0F7-0772-4C76-B5BB-1E3DF1E06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Struttura del database </a:t>
            </a:r>
          </a:p>
        </p:txBody>
      </p:sp>
      <p:sp>
        <p:nvSpPr>
          <p:cNvPr id="16" name="Segnaposto testo 5">
            <a:extLst>
              <a:ext uri="{FF2B5EF4-FFF2-40B4-BE49-F238E27FC236}">
                <a16:creationId xmlns:a16="http://schemas.microsoft.com/office/drawing/2014/main" id="{C264086D-7F20-4120-BE0C-AF6725EB693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13225" y="1603332"/>
            <a:ext cx="7904682" cy="3000667"/>
          </a:xfrm>
        </p:spPr>
        <p:txBody>
          <a:bodyPr/>
          <a:lstStyle/>
          <a:p>
            <a:r>
              <a:rPr lang="it-IT" sz="1400" b="1" dirty="0" err="1">
                <a:solidFill>
                  <a:schemeClr val="bg2"/>
                </a:solidFill>
              </a:rPr>
              <a:t>Seq</a:t>
            </a:r>
            <a:r>
              <a:rPr lang="it-IT" sz="1400" b="1" dirty="0"/>
              <a:t>: </a:t>
            </a:r>
            <a:r>
              <a:rPr lang="it-IT" sz="1400" dirty="0"/>
              <a:t>collezione che memorizza le </a:t>
            </a:r>
            <a:r>
              <a:rPr lang="it-IT" sz="1400" b="1" dirty="0"/>
              <a:t>sequenze geniche</a:t>
            </a:r>
          </a:p>
          <a:p>
            <a:r>
              <a:rPr lang="it-IT" sz="1400" b="1" dirty="0" err="1">
                <a:solidFill>
                  <a:schemeClr val="bg2"/>
                </a:solidFill>
              </a:rPr>
              <a:t>Chromosome</a:t>
            </a:r>
            <a:r>
              <a:rPr lang="it-IT" sz="1400" b="1" dirty="0">
                <a:solidFill>
                  <a:schemeClr val="bg2"/>
                </a:solidFill>
              </a:rPr>
              <a:t>: </a:t>
            </a:r>
            <a:r>
              <a:rPr lang="it-IT" sz="1400" dirty="0">
                <a:solidFill>
                  <a:schemeClr val="tx1"/>
                </a:solidFill>
              </a:rPr>
              <a:t>collezione che memorizza i </a:t>
            </a:r>
            <a:r>
              <a:rPr lang="it-IT" sz="1400" b="1" dirty="0">
                <a:solidFill>
                  <a:schemeClr val="tx1"/>
                </a:solidFill>
              </a:rPr>
              <a:t>metadati principali </a:t>
            </a:r>
            <a:r>
              <a:rPr lang="it-IT" sz="1400" dirty="0">
                <a:solidFill>
                  <a:schemeClr val="tx1"/>
                </a:solidFill>
              </a:rPr>
              <a:t>delle sequenze</a:t>
            </a:r>
          </a:p>
          <a:p>
            <a:r>
              <a:rPr lang="it-IT" sz="1400" b="1" dirty="0">
                <a:solidFill>
                  <a:schemeClr val="bg2"/>
                </a:solidFill>
              </a:rPr>
              <a:t>Feature</a:t>
            </a:r>
            <a:r>
              <a:rPr lang="it-IT" sz="1400" dirty="0">
                <a:solidFill>
                  <a:schemeClr val="tx1"/>
                </a:solidFill>
              </a:rPr>
              <a:t>: collezione che memorizza informazioni sulle </a:t>
            </a:r>
            <a:r>
              <a:rPr lang="it-IT" sz="1400" b="1" dirty="0">
                <a:solidFill>
                  <a:schemeClr val="tx1"/>
                </a:solidFill>
              </a:rPr>
              <a:t>regioni caratteristiche</a:t>
            </a:r>
            <a:r>
              <a:rPr lang="it-IT" sz="1400" dirty="0">
                <a:solidFill>
                  <a:schemeClr val="tx1"/>
                </a:solidFill>
              </a:rPr>
              <a:t> delle sequenze</a:t>
            </a:r>
          </a:p>
          <a:p>
            <a:r>
              <a:rPr lang="it-IT" sz="1400" b="1" dirty="0">
                <a:solidFill>
                  <a:schemeClr val="bg2"/>
                </a:solidFill>
              </a:rPr>
              <a:t>Links</a:t>
            </a:r>
            <a:r>
              <a:rPr lang="it-IT" sz="1400" dirty="0">
                <a:solidFill>
                  <a:schemeClr val="tx1"/>
                </a:solidFill>
              </a:rPr>
              <a:t>: collezione che memorizza i </a:t>
            </a:r>
            <a:r>
              <a:rPr lang="it-IT" sz="1400" b="1" dirty="0">
                <a:solidFill>
                  <a:schemeClr val="tx1"/>
                </a:solidFill>
              </a:rPr>
              <a:t>reverse </a:t>
            </a:r>
            <a:r>
              <a:rPr lang="it-IT" sz="1400" b="1" dirty="0" err="1">
                <a:solidFill>
                  <a:schemeClr val="tx1"/>
                </a:solidFill>
              </a:rPr>
              <a:t>complement</a:t>
            </a:r>
            <a:endParaRPr lang="it-IT" sz="1400" b="1" dirty="0">
              <a:solidFill>
                <a:schemeClr val="tx1"/>
              </a:solidFill>
            </a:endParaRPr>
          </a:p>
        </p:txBody>
      </p:sp>
      <p:pic>
        <p:nvPicPr>
          <p:cNvPr id="19" name="Immagine 18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12F846DD-6F11-4314-9DF2-7C84CB00D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35" y="2736252"/>
            <a:ext cx="5924661" cy="19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0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olo 14">
            <a:extLst>
              <a:ext uri="{FF2B5EF4-FFF2-40B4-BE49-F238E27FC236}">
                <a16:creationId xmlns:a16="http://schemas.microsoft.com/office/drawing/2014/main" id="{B72609BA-CCE1-4D76-896B-3A7259C3F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50" y="539500"/>
            <a:ext cx="6500700" cy="708300"/>
          </a:xfrm>
        </p:spPr>
        <p:txBody>
          <a:bodyPr/>
          <a:lstStyle/>
          <a:p>
            <a:r>
              <a:rPr lang="it-IT" dirty="0"/>
              <a:t>Implementazione</a:t>
            </a:r>
          </a:p>
        </p:txBody>
      </p:sp>
      <p:sp>
        <p:nvSpPr>
          <p:cNvPr id="26" name="Segnaposto testo 16">
            <a:extLst>
              <a:ext uri="{FF2B5EF4-FFF2-40B4-BE49-F238E27FC236}">
                <a16:creationId xmlns:a16="http://schemas.microsoft.com/office/drawing/2014/main" id="{7974450E-94C4-4B1D-80F0-38709383F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617" y="1455828"/>
            <a:ext cx="1854005" cy="2907596"/>
          </a:xfrm>
        </p:spPr>
        <p:txBody>
          <a:bodyPr/>
          <a:lstStyle/>
          <a:p>
            <a:pPr marL="152400" indent="0">
              <a:buNone/>
            </a:pPr>
            <a:r>
              <a:rPr lang="it-IT" dirty="0"/>
              <a:t>Ottenimento e </a:t>
            </a:r>
            <a:r>
              <a:rPr lang="it-IT" b="1" dirty="0" err="1"/>
              <a:t>preprocessing</a:t>
            </a:r>
            <a:r>
              <a:rPr lang="it-IT" dirty="0"/>
              <a:t> dati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6F6B352-536D-4AC5-8191-3BD4F22B614B}"/>
              </a:ext>
            </a:extLst>
          </p:cNvPr>
          <p:cNvSpPr txBox="1"/>
          <p:nvPr/>
        </p:nvSpPr>
        <p:spPr>
          <a:xfrm>
            <a:off x="2922470" y="1541855"/>
            <a:ext cx="1854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Barlow Medium" panose="020B0604020202020204" charset="0"/>
              </a:rPr>
              <a:t>Creazione istanza </a:t>
            </a:r>
            <a:r>
              <a:rPr lang="it-IT" sz="1200" b="1" dirty="0">
                <a:latin typeface="Barlow Medium" panose="020B0604020202020204" charset="0"/>
              </a:rPr>
              <a:t>database</a:t>
            </a:r>
            <a:r>
              <a:rPr lang="it-IT" sz="1200" dirty="0">
                <a:latin typeface="Barlow Medium" panose="020B0604020202020204" charset="0"/>
              </a:rPr>
              <a:t> e </a:t>
            </a:r>
          </a:p>
          <a:p>
            <a:r>
              <a:rPr lang="it-IT" sz="1200" b="1" dirty="0">
                <a:latin typeface="Barlow Medium" panose="020B0604020202020204" charset="0"/>
              </a:rPr>
              <a:t>collezioni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6B15450-54FB-40B3-8C70-FBC4B56D9290}"/>
              </a:ext>
            </a:extLst>
          </p:cNvPr>
          <p:cNvSpPr txBox="1"/>
          <p:nvPr/>
        </p:nvSpPr>
        <p:spPr>
          <a:xfrm>
            <a:off x="4978886" y="1541855"/>
            <a:ext cx="1678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Barlow Medium" panose="020B0604020202020204" charset="0"/>
              </a:rPr>
              <a:t>Creazione </a:t>
            </a:r>
            <a:r>
              <a:rPr lang="it-IT" sz="1200" b="1" dirty="0">
                <a:latin typeface="Barlow Medium" panose="020B0604020202020204" charset="0"/>
              </a:rPr>
              <a:t>indici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8EEDAE29-1598-4818-AEA8-9BFA868B7824}"/>
              </a:ext>
            </a:extLst>
          </p:cNvPr>
          <p:cNvSpPr txBox="1"/>
          <p:nvPr/>
        </p:nvSpPr>
        <p:spPr>
          <a:xfrm>
            <a:off x="7041602" y="1554569"/>
            <a:ext cx="1678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Barlow Medium" panose="020B0604020202020204" charset="0"/>
              </a:rPr>
              <a:t>Inserimento</a:t>
            </a:r>
            <a:r>
              <a:rPr lang="it-IT" sz="1200" dirty="0">
                <a:latin typeface="Barlow Medium" panose="020B0604020202020204" charset="0"/>
              </a:rPr>
              <a:t> dati</a:t>
            </a:r>
          </a:p>
        </p:txBody>
      </p:sp>
      <p:pic>
        <p:nvPicPr>
          <p:cNvPr id="33" name="Immagine 32" descr="Immagine che contiene testo&#10;&#10;Descrizione generata automaticamente">
            <a:extLst>
              <a:ext uri="{FF2B5EF4-FFF2-40B4-BE49-F238E27FC236}">
                <a16:creationId xmlns:a16="http://schemas.microsoft.com/office/drawing/2014/main" id="{78F310C3-F535-42BC-BC4C-B1DFD4361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809" b="34246"/>
          <a:stretch/>
        </p:blipFill>
        <p:spPr>
          <a:xfrm>
            <a:off x="713150" y="2427573"/>
            <a:ext cx="1692397" cy="1296291"/>
          </a:xfrm>
          <a:prstGeom prst="rect">
            <a:avLst/>
          </a:prstGeom>
        </p:spPr>
      </p:pic>
      <p:sp>
        <p:nvSpPr>
          <p:cNvPr id="37" name="Google Shape;8772;p77">
            <a:extLst>
              <a:ext uri="{FF2B5EF4-FFF2-40B4-BE49-F238E27FC236}">
                <a16:creationId xmlns:a16="http://schemas.microsoft.com/office/drawing/2014/main" id="{0D3B6DC9-CF47-48F0-AF07-59C0FD306FAE}"/>
              </a:ext>
            </a:extLst>
          </p:cNvPr>
          <p:cNvSpPr/>
          <p:nvPr/>
        </p:nvSpPr>
        <p:spPr>
          <a:xfrm rot="330704">
            <a:off x="1084933" y="3405603"/>
            <a:ext cx="1110587" cy="1019119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512F994B-03CB-4F03-9C1C-99480E4AE525}"/>
              </a:ext>
            </a:extLst>
          </p:cNvPr>
          <p:cNvCxnSpPr>
            <a:cxnSpLocks/>
          </p:cNvCxnSpPr>
          <p:nvPr/>
        </p:nvCxnSpPr>
        <p:spPr>
          <a:xfrm>
            <a:off x="2093119" y="1693069"/>
            <a:ext cx="6384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EC459F79-57E1-4D66-B99A-C55FF47D8E19}"/>
              </a:ext>
            </a:extLst>
          </p:cNvPr>
          <p:cNvCxnSpPr>
            <a:cxnSpLocks/>
          </p:cNvCxnSpPr>
          <p:nvPr/>
        </p:nvCxnSpPr>
        <p:spPr>
          <a:xfrm>
            <a:off x="4328993" y="1693069"/>
            <a:ext cx="6384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321A3581-84F7-4215-8460-BF2DCD217264}"/>
              </a:ext>
            </a:extLst>
          </p:cNvPr>
          <p:cNvCxnSpPr>
            <a:cxnSpLocks/>
          </p:cNvCxnSpPr>
          <p:nvPr/>
        </p:nvCxnSpPr>
        <p:spPr>
          <a:xfrm>
            <a:off x="6338458" y="1693068"/>
            <a:ext cx="6384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magine 43">
            <a:extLst>
              <a:ext uri="{FF2B5EF4-FFF2-40B4-BE49-F238E27FC236}">
                <a16:creationId xmlns:a16="http://schemas.microsoft.com/office/drawing/2014/main" id="{C27A9097-8FC0-44DD-BE11-4920E7F1A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056" y="2571750"/>
            <a:ext cx="928444" cy="796750"/>
          </a:xfrm>
          <a:prstGeom prst="rect">
            <a:avLst/>
          </a:prstGeom>
        </p:spPr>
      </p:pic>
      <p:pic>
        <p:nvPicPr>
          <p:cNvPr id="48" name="Immagine 47" descr="Immagine che contiene tastiera, interni, computer, sedendo&#10;&#10;Descrizione generata automaticamente">
            <a:extLst>
              <a:ext uri="{FF2B5EF4-FFF2-40B4-BE49-F238E27FC236}">
                <a16:creationId xmlns:a16="http://schemas.microsoft.com/office/drawing/2014/main" id="{E1D47998-3A2B-4B4B-981C-0E1DCB4D7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732" y="3156686"/>
            <a:ext cx="639480" cy="595378"/>
          </a:xfrm>
          <a:prstGeom prst="rect">
            <a:avLst/>
          </a:prstGeom>
        </p:spPr>
      </p:pic>
      <p:pic>
        <p:nvPicPr>
          <p:cNvPr id="52" name="Immagine 51" descr="Immagine che contiene tavolo, uccello&#10;&#10;Descrizione generata automaticamente">
            <a:extLst>
              <a:ext uri="{FF2B5EF4-FFF2-40B4-BE49-F238E27FC236}">
                <a16:creationId xmlns:a16="http://schemas.microsoft.com/office/drawing/2014/main" id="{ECEC74EA-4B2F-4A94-B10F-9CBABCD4E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542" y="2447366"/>
            <a:ext cx="2034991" cy="507949"/>
          </a:xfrm>
          <a:prstGeom prst="rect">
            <a:avLst/>
          </a:prstGeom>
        </p:spPr>
      </p:pic>
      <p:pic>
        <p:nvPicPr>
          <p:cNvPr id="54" name="Immagine 5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4DBEF0E2-0379-450D-B7A3-A3DDCF8831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9542" y="3214495"/>
            <a:ext cx="2084103" cy="1029164"/>
          </a:xfrm>
          <a:prstGeom prst="rect">
            <a:avLst/>
          </a:prstGeom>
        </p:spPr>
      </p:pic>
      <p:grpSp>
        <p:nvGrpSpPr>
          <p:cNvPr id="56" name="Google Shape;10959;p82">
            <a:extLst>
              <a:ext uri="{FF2B5EF4-FFF2-40B4-BE49-F238E27FC236}">
                <a16:creationId xmlns:a16="http://schemas.microsoft.com/office/drawing/2014/main" id="{CCDE5BE4-4C63-4555-92A1-D97FB9345F9C}"/>
              </a:ext>
            </a:extLst>
          </p:cNvPr>
          <p:cNvGrpSpPr/>
          <p:nvPr/>
        </p:nvGrpSpPr>
        <p:grpSpPr>
          <a:xfrm>
            <a:off x="7359868" y="2484985"/>
            <a:ext cx="791152" cy="791229"/>
            <a:chOff x="-6329875" y="3992050"/>
            <a:chExt cx="291425" cy="291450"/>
          </a:xfrm>
        </p:grpSpPr>
        <p:sp>
          <p:nvSpPr>
            <p:cNvPr id="57" name="Google Shape;10960;p82">
              <a:extLst>
                <a:ext uri="{FF2B5EF4-FFF2-40B4-BE49-F238E27FC236}">
                  <a16:creationId xmlns:a16="http://schemas.microsoft.com/office/drawing/2014/main" id="{4A0BFB50-87F3-4DEE-9D58-F48534A2C6FD}"/>
                </a:ext>
              </a:extLst>
            </p:cNvPr>
            <p:cNvSpPr/>
            <p:nvPr/>
          </p:nvSpPr>
          <p:spPr>
            <a:xfrm>
              <a:off x="-6090450" y="4077900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" y="1"/>
                  </a:moveTo>
                  <a:lnTo>
                    <a:pt x="1" y="1387"/>
                  </a:lnTo>
                  <a:lnTo>
                    <a:pt x="2080" y="1387"/>
                  </a:lnTo>
                  <a:lnTo>
                    <a:pt x="2080" y="1040"/>
                  </a:lnTo>
                  <a:cubicBezTo>
                    <a:pt x="2080" y="473"/>
                    <a:pt x="1607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961;p82">
              <a:extLst>
                <a:ext uri="{FF2B5EF4-FFF2-40B4-BE49-F238E27FC236}">
                  <a16:creationId xmlns:a16="http://schemas.microsoft.com/office/drawing/2014/main" id="{532E1D42-6FDD-43E4-9C55-D42A75D83A59}"/>
                </a:ext>
              </a:extLst>
            </p:cNvPr>
            <p:cNvSpPr/>
            <p:nvPr/>
          </p:nvSpPr>
          <p:spPr>
            <a:xfrm>
              <a:off x="-6262925" y="3992050"/>
              <a:ext cx="154400" cy="155200"/>
            </a:xfrm>
            <a:custGeom>
              <a:avLst/>
              <a:gdLst/>
              <a:ahLst/>
              <a:cxnLst/>
              <a:rect l="l" t="t" r="r" b="b"/>
              <a:pathLst>
                <a:path w="6176" h="6208" extrusionOk="0">
                  <a:moveTo>
                    <a:pt x="5167" y="1387"/>
                  </a:moveTo>
                  <a:cubicBezTo>
                    <a:pt x="5608" y="1387"/>
                    <a:pt x="5639" y="2048"/>
                    <a:pt x="5167" y="2048"/>
                  </a:cubicBezTo>
                  <a:lnTo>
                    <a:pt x="1071" y="2048"/>
                  </a:lnTo>
                  <a:cubicBezTo>
                    <a:pt x="1053" y="2051"/>
                    <a:pt x="1035" y="2052"/>
                    <a:pt x="1018" y="2052"/>
                  </a:cubicBezTo>
                  <a:cubicBezTo>
                    <a:pt x="628" y="2052"/>
                    <a:pt x="618" y="1387"/>
                    <a:pt x="1071" y="1387"/>
                  </a:cubicBezTo>
                  <a:close/>
                  <a:moveTo>
                    <a:pt x="5167" y="2773"/>
                  </a:moveTo>
                  <a:cubicBezTo>
                    <a:pt x="5608" y="2773"/>
                    <a:pt x="5639" y="3435"/>
                    <a:pt x="5167" y="3435"/>
                  </a:cubicBezTo>
                  <a:lnTo>
                    <a:pt x="1071" y="3435"/>
                  </a:lnTo>
                  <a:cubicBezTo>
                    <a:pt x="630" y="3435"/>
                    <a:pt x="599" y="2773"/>
                    <a:pt x="1071" y="2773"/>
                  </a:cubicBezTo>
                  <a:close/>
                  <a:moveTo>
                    <a:pt x="5167" y="4159"/>
                  </a:moveTo>
                  <a:cubicBezTo>
                    <a:pt x="5608" y="4159"/>
                    <a:pt x="5639" y="4821"/>
                    <a:pt x="5167" y="4821"/>
                  </a:cubicBezTo>
                  <a:lnTo>
                    <a:pt x="1071" y="4821"/>
                  </a:lnTo>
                  <a:cubicBezTo>
                    <a:pt x="630" y="4821"/>
                    <a:pt x="599" y="4159"/>
                    <a:pt x="1071" y="415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6207"/>
                  </a:lnTo>
                  <a:lnTo>
                    <a:pt x="4726" y="6207"/>
                  </a:lnTo>
                  <a:cubicBezTo>
                    <a:pt x="5041" y="6207"/>
                    <a:pt x="5198" y="5672"/>
                    <a:pt x="5356" y="5420"/>
                  </a:cubicBezTo>
                  <a:cubicBezTo>
                    <a:pt x="5513" y="5104"/>
                    <a:pt x="5828" y="4884"/>
                    <a:pt x="6175" y="4852"/>
                  </a:cubicBezTo>
                  <a:lnTo>
                    <a:pt x="6175" y="379"/>
                  </a:lnTo>
                  <a:cubicBezTo>
                    <a:pt x="6175" y="158"/>
                    <a:pt x="6018" y="1"/>
                    <a:pt x="58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962;p82">
              <a:extLst>
                <a:ext uri="{FF2B5EF4-FFF2-40B4-BE49-F238E27FC236}">
                  <a16:creationId xmlns:a16="http://schemas.microsoft.com/office/drawing/2014/main" id="{67DB5EF6-7262-4AFB-92E9-F2B4F82AAB52}"/>
                </a:ext>
              </a:extLst>
            </p:cNvPr>
            <p:cNvSpPr/>
            <p:nvPr/>
          </p:nvSpPr>
          <p:spPr>
            <a:xfrm>
              <a:off x="-6329875" y="4044825"/>
              <a:ext cx="51200" cy="102425"/>
            </a:xfrm>
            <a:custGeom>
              <a:avLst/>
              <a:gdLst/>
              <a:ahLst/>
              <a:cxnLst/>
              <a:rect l="l" t="t" r="r" b="b"/>
              <a:pathLst>
                <a:path w="2048" h="4097" extrusionOk="0">
                  <a:moveTo>
                    <a:pt x="1040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4096"/>
                  </a:lnTo>
                  <a:lnTo>
                    <a:pt x="2048" y="4096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963;p82">
              <a:extLst>
                <a:ext uri="{FF2B5EF4-FFF2-40B4-BE49-F238E27FC236}">
                  <a16:creationId xmlns:a16="http://schemas.microsoft.com/office/drawing/2014/main" id="{E7AA8007-B648-4C8C-B60E-5896CD2D8AA1}"/>
                </a:ext>
              </a:extLst>
            </p:cNvPr>
            <p:cNvSpPr/>
            <p:nvPr/>
          </p:nvSpPr>
          <p:spPr>
            <a:xfrm>
              <a:off x="-6329875" y="4129900"/>
              <a:ext cx="291425" cy="153600"/>
            </a:xfrm>
            <a:custGeom>
              <a:avLst/>
              <a:gdLst/>
              <a:ahLst/>
              <a:cxnLst/>
              <a:rect l="l" t="t" r="r" b="b"/>
              <a:pathLst>
                <a:path w="11657" h="6144" extrusionOk="0">
                  <a:moveTo>
                    <a:pt x="8948" y="0"/>
                  </a:moveTo>
                  <a:cubicBezTo>
                    <a:pt x="8664" y="0"/>
                    <a:pt x="8506" y="473"/>
                    <a:pt x="8349" y="788"/>
                  </a:cubicBezTo>
                  <a:cubicBezTo>
                    <a:pt x="8191" y="1166"/>
                    <a:pt x="7845" y="1355"/>
                    <a:pt x="7467" y="1355"/>
                  </a:cubicBezTo>
                  <a:lnTo>
                    <a:pt x="0" y="1355"/>
                  </a:lnTo>
                  <a:lnTo>
                    <a:pt x="0" y="5135"/>
                  </a:lnTo>
                  <a:cubicBezTo>
                    <a:pt x="0" y="5671"/>
                    <a:pt x="473" y="6143"/>
                    <a:pt x="1040" y="6143"/>
                  </a:cubicBezTo>
                  <a:lnTo>
                    <a:pt x="10649" y="6143"/>
                  </a:lnTo>
                  <a:cubicBezTo>
                    <a:pt x="11184" y="6143"/>
                    <a:pt x="11657" y="5671"/>
                    <a:pt x="11657" y="5135"/>
                  </a:cubicBezTo>
                  <a:lnTo>
                    <a:pt x="116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5774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8" grpId="0"/>
      <p:bldP spid="29" grpId="0"/>
      <p:bldP spid="31" grpId="0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86E141-A3DB-4870-9241-6A1251D8B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36" y="523568"/>
            <a:ext cx="3151095" cy="1206966"/>
          </a:xfrm>
        </p:spPr>
        <p:txBody>
          <a:bodyPr/>
          <a:lstStyle/>
          <a:p>
            <a:pPr algn="l"/>
            <a:r>
              <a:rPr lang="en" sz="3200" dirty="0"/>
              <a:t>Analisi del progetto</a:t>
            </a:r>
            <a:endParaRPr lang="en-GB" sz="3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605D77C-5AEC-4426-BEF1-F53FD8F5A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0642" y="202018"/>
            <a:ext cx="5470922" cy="4752753"/>
          </a:xfrm>
        </p:spPr>
        <p:txBody>
          <a:bodyPr/>
          <a:lstStyle/>
          <a:p>
            <a:pPr marL="127000" indent="0" algn="l"/>
            <a:endParaRPr lang="it-IT" dirty="0"/>
          </a:p>
          <a:p>
            <a:pPr marL="127000" indent="0" algn="l"/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dirty="0"/>
              <a:t>Dati di interesse</a:t>
            </a:r>
          </a:p>
          <a:p>
            <a:pPr marL="469900" indent="-342900" algn="l">
              <a:buFont typeface="+mj-lt"/>
              <a:buAutoNum type="arabicPeriod"/>
            </a:pPr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dirty="0"/>
              <a:t>Problematiche affrontate</a:t>
            </a:r>
          </a:p>
          <a:p>
            <a:pPr marL="469900" indent="-342900" algn="l">
              <a:buFont typeface="+mj-lt"/>
              <a:buAutoNum type="arabicPeriod"/>
            </a:pPr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dirty="0"/>
              <a:t>Tecnologie usate</a:t>
            </a:r>
          </a:p>
          <a:p>
            <a:pPr marL="469900" indent="-342900" algn="l">
              <a:buFont typeface="+mj-lt"/>
              <a:buAutoNum type="arabicPeriod"/>
            </a:pPr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dirty="0"/>
              <a:t>Gestione dei dati</a:t>
            </a:r>
          </a:p>
          <a:p>
            <a:pPr marL="469900" indent="-342900" algn="l">
              <a:buFont typeface="+mj-lt"/>
              <a:buAutoNum type="arabicPeriod"/>
            </a:pPr>
            <a:endParaRPr lang="en-GB" b="1" dirty="0"/>
          </a:p>
          <a:p>
            <a:pPr marL="469900" indent="-342900" algn="l">
              <a:buFont typeface="+mj-lt"/>
              <a:buAutoNum type="arabicPeriod"/>
            </a:pPr>
            <a:r>
              <a:rPr lang="en-GB" b="1" dirty="0" err="1"/>
              <a:t>Interfaccia</a:t>
            </a:r>
            <a:r>
              <a:rPr lang="en-GB" b="1" dirty="0"/>
              <a:t> </a:t>
            </a:r>
            <a:r>
              <a:rPr lang="en-GB" b="1" dirty="0" err="1"/>
              <a:t>utente</a:t>
            </a:r>
            <a:endParaRPr lang="en-GB" b="1" dirty="0"/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  <a:p>
            <a:pPr marL="469900" indent="-342900" algn="l">
              <a:buFont typeface="+mj-lt"/>
              <a:buAutoNum type="arabicPeriod"/>
            </a:pPr>
            <a:r>
              <a:rPr lang="en-GB" dirty="0" err="1"/>
              <a:t>Confronto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prestazioni</a:t>
            </a:r>
            <a:endParaRPr lang="en-GB" dirty="0"/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  <a:p>
            <a:pPr marL="469900" indent="-342900" algn="l">
              <a:buFont typeface="+mj-lt"/>
              <a:buAutoNum type="arabicPeriod"/>
            </a:pPr>
            <a:r>
              <a:rPr lang="en-GB" dirty="0" err="1"/>
              <a:t>Conclusioni</a:t>
            </a:r>
            <a:r>
              <a:rPr lang="en-GB" dirty="0"/>
              <a:t> e </a:t>
            </a:r>
            <a:r>
              <a:rPr lang="en-GB" dirty="0" err="1"/>
              <a:t>sviluppi</a:t>
            </a:r>
            <a:r>
              <a:rPr lang="en-GB" dirty="0"/>
              <a:t> </a:t>
            </a:r>
            <a:r>
              <a:rPr lang="en-GB" dirty="0" err="1"/>
              <a:t>futuri</a:t>
            </a:r>
            <a:endParaRPr lang="en-GB" dirty="0"/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A7F2CC21-E7D6-466A-A9B0-D2D370374003}"/>
              </a:ext>
            </a:extLst>
          </p:cNvPr>
          <p:cNvSpPr/>
          <p:nvPr/>
        </p:nvSpPr>
        <p:spPr>
          <a:xfrm>
            <a:off x="3540642" y="2686661"/>
            <a:ext cx="5470922" cy="404037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61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1F18310-1337-4049-B730-7D1DAD41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Progettazione dell’interfaccia web</a:t>
            </a:r>
          </a:p>
        </p:txBody>
      </p:sp>
      <p:sp>
        <p:nvSpPr>
          <p:cNvPr id="8" name="Segnaposto testo 15">
            <a:extLst>
              <a:ext uri="{FF2B5EF4-FFF2-40B4-BE49-F238E27FC236}">
                <a16:creationId xmlns:a16="http://schemas.microsoft.com/office/drawing/2014/main" id="{D417F94A-467B-4B50-A6D4-0F9631C20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50" y="1372236"/>
            <a:ext cx="7717500" cy="3374100"/>
          </a:xfrm>
        </p:spPr>
        <p:txBody>
          <a:bodyPr/>
          <a:lstStyle/>
          <a:p>
            <a:pPr marL="152400" indent="0">
              <a:buNone/>
            </a:pPr>
            <a:r>
              <a:rPr lang="it-IT" sz="2000" dirty="0"/>
              <a:t>In seguito ad analisi dei requisiti si sono individuate le </a:t>
            </a:r>
            <a:r>
              <a:rPr lang="it-IT" sz="2000" b="1" dirty="0">
                <a:solidFill>
                  <a:schemeClr val="bg2"/>
                </a:solidFill>
              </a:rPr>
              <a:t>funzionalità</a:t>
            </a:r>
            <a:r>
              <a:rPr lang="it-IT" sz="2000" dirty="0"/>
              <a:t> dell’applicazione web</a:t>
            </a:r>
            <a:r>
              <a:rPr lang="it-IT" sz="2000" b="1" dirty="0">
                <a:solidFill>
                  <a:schemeClr val="bg2"/>
                </a:solidFill>
              </a:rPr>
              <a:t>:</a:t>
            </a:r>
          </a:p>
          <a:p>
            <a:pPr marL="152400" indent="0">
              <a:buNone/>
            </a:pPr>
            <a:endParaRPr lang="it-IT" sz="2000" b="1" dirty="0">
              <a:solidFill>
                <a:schemeClr val="bg2"/>
              </a:solidFill>
            </a:endParaRPr>
          </a:p>
          <a:p>
            <a:pPr marL="1352550" lvl="2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bg2"/>
                </a:solidFill>
              </a:rPr>
              <a:t>Grafici</a:t>
            </a:r>
            <a:r>
              <a:rPr lang="it-IT" sz="1400" b="1" dirty="0"/>
              <a:t> </a:t>
            </a:r>
            <a:r>
              <a:rPr lang="it-IT" sz="1400" b="1" dirty="0">
                <a:solidFill>
                  <a:schemeClr val="bg2"/>
                </a:solidFill>
              </a:rPr>
              <a:t>circolari</a:t>
            </a:r>
            <a:r>
              <a:rPr lang="it-IT" sz="1400" b="1" dirty="0"/>
              <a:t> </a:t>
            </a:r>
            <a:r>
              <a:rPr lang="it-IT" sz="1400" dirty="0"/>
              <a:t>e</a:t>
            </a:r>
            <a:r>
              <a:rPr lang="it-IT" sz="1400" b="1" dirty="0"/>
              <a:t> </a:t>
            </a:r>
            <a:r>
              <a:rPr lang="it-IT" sz="1400" b="1" dirty="0">
                <a:solidFill>
                  <a:schemeClr val="bg2"/>
                </a:solidFill>
              </a:rPr>
              <a:t>interattivi:</a:t>
            </a:r>
          </a:p>
          <a:p>
            <a:pPr marL="1809750" lvl="3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/>
                </a:solidFill>
              </a:rPr>
              <a:t>Zoom</a:t>
            </a:r>
            <a:r>
              <a:rPr lang="it-IT" sz="1400" dirty="0">
                <a:solidFill>
                  <a:schemeClr val="tx1"/>
                </a:solidFill>
              </a:rPr>
              <a:t>, dettagli on </a:t>
            </a:r>
            <a:r>
              <a:rPr lang="it-IT" sz="1400" b="1" dirty="0">
                <a:solidFill>
                  <a:schemeClr val="tx1"/>
                </a:solidFill>
              </a:rPr>
              <a:t>mouse</a:t>
            </a:r>
            <a:r>
              <a:rPr lang="it-IT" sz="1400" b="1" dirty="0">
                <a:solidFill>
                  <a:schemeClr val="bg2"/>
                </a:solidFill>
              </a:rPr>
              <a:t> </a:t>
            </a:r>
            <a:r>
              <a:rPr lang="it-IT" sz="1400" b="1" dirty="0" err="1">
                <a:solidFill>
                  <a:schemeClr val="tx1"/>
                </a:solidFill>
              </a:rPr>
              <a:t>hover</a:t>
            </a:r>
            <a:endParaRPr lang="it-IT" sz="1400" b="1" dirty="0">
              <a:solidFill>
                <a:schemeClr val="tx1"/>
              </a:solidFill>
            </a:endParaRPr>
          </a:p>
          <a:p>
            <a:pPr marL="1352550" lvl="2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bg2"/>
                </a:solidFill>
              </a:rPr>
              <a:t>Download</a:t>
            </a:r>
            <a:r>
              <a:rPr lang="it-IT" sz="1400" dirty="0">
                <a:solidFill>
                  <a:schemeClr val="tx1"/>
                </a:solidFill>
              </a:rPr>
              <a:t> del grafico creato</a:t>
            </a:r>
            <a:endParaRPr lang="it-IT" sz="1400" b="1" dirty="0">
              <a:solidFill>
                <a:schemeClr val="tx1"/>
              </a:solidFill>
            </a:endParaRPr>
          </a:p>
          <a:p>
            <a:pPr marL="1352550" lvl="2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Selezione di </a:t>
            </a:r>
            <a:r>
              <a:rPr lang="it-IT" sz="1400" b="1" dirty="0">
                <a:solidFill>
                  <a:schemeClr val="bg2"/>
                </a:solidFill>
              </a:rPr>
              <a:t>differenti genomi</a:t>
            </a:r>
          </a:p>
          <a:p>
            <a:pPr marL="1352550" lvl="2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bg2"/>
                </a:solidFill>
              </a:rPr>
              <a:t>Creazione dinamica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di nuovi grafici</a:t>
            </a:r>
          </a:p>
        </p:txBody>
      </p:sp>
    </p:spTree>
    <p:extLst>
      <p:ext uri="{BB962C8B-B14F-4D97-AF65-F5344CB8AC3E}">
        <p14:creationId xmlns:p14="http://schemas.microsoft.com/office/powerpoint/2010/main" val="257474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C8073B5-02A4-4CBF-BCC3-370265278C8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36674" y="361951"/>
            <a:ext cx="7070651" cy="759000"/>
          </a:xfrm>
        </p:spPr>
        <p:txBody>
          <a:bodyPr/>
          <a:lstStyle/>
          <a:p>
            <a:pPr marL="127000" indent="0">
              <a:buNone/>
            </a:pPr>
            <a:r>
              <a:rPr lang="it-IT" dirty="0"/>
              <a:t>L’applicazione web è costituita da </a:t>
            </a:r>
            <a:r>
              <a:rPr lang="it-IT" b="1" dirty="0"/>
              <a:t>una sola pagina </a:t>
            </a:r>
            <a:r>
              <a:rPr lang="it-IT" dirty="0"/>
              <a:t>per rendere l’interfaccia </a:t>
            </a:r>
            <a:r>
              <a:rPr lang="it-IT" b="1" dirty="0">
                <a:solidFill>
                  <a:schemeClr val="bg2"/>
                </a:solidFill>
              </a:rPr>
              <a:t>semplice</a:t>
            </a:r>
            <a:r>
              <a:rPr lang="it-IT" dirty="0"/>
              <a:t> e </a:t>
            </a:r>
            <a:r>
              <a:rPr lang="it-IT" b="1" dirty="0">
                <a:solidFill>
                  <a:schemeClr val="bg2"/>
                </a:solidFill>
              </a:rPr>
              <a:t>intuitiva</a:t>
            </a:r>
            <a:r>
              <a:rPr lang="it-IT" dirty="0"/>
              <a:t>.</a:t>
            </a:r>
          </a:p>
        </p:txBody>
      </p:sp>
      <p:pic>
        <p:nvPicPr>
          <p:cNvPr id="18" name="Immagine 17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51C66B5-446D-440E-B30C-B6CEDF762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33" y="1097480"/>
            <a:ext cx="7070651" cy="3977241"/>
          </a:xfrm>
          <a:prstGeom prst="rect">
            <a:avLst/>
          </a:prstGeom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60453AA-8D1F-4701-8656-CB102C0AC58D}"/>
              </a:ext>
            </a:extLst>
          </p:cNvPr>
          <p:cNvSpPr/>
          <p:nvPr/>
        </p:nvSpPr>
        <p:spPr>
          <a:xfrm>
            <a:off x="2964656" y="1678781"/>
            <a:ext cx="3250407" cy="3102768"/>
          </a:xfrm>
          <a:prstGeom prst="round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678E1943-3BD2-4168-B06D-DBF73EDB625E}"/>
              </a:ext>
            </a:extLst>
          </p:cNvPr>
          <p:cNvSpPr/>
          <p:nvPr/>
        </p:nvSpPr>
        <p:spPr>
          <a:xfrm>
            <a:off x="914399" y="1678781"/>
            <a:ext cx="1907382" cy="2757488"/>
          </a:xfrm>
          <a:prstGeom prst="round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CE73BF98-AB8D-4CB1-9FCF-AE0F334610D0}"/>
              </a:ext>
            </a:extLst>
          </p:cNvPr>
          <p:cNvSpPr/>
          <p:nvPr/>
        </p:nvSpPr>
        <p:spPr>
          <a:xfrm>
            <a:off x="6357938" y="1678781"/>
            <a:ext cx="1868921" cy="2100261"/>
          </a:xfrm>
          <a:prstGeom prst="round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98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>
            <a:extLst>
              <a:ext uri="{FF2B5EF4-FFF2-40B4-BE49-F238E27FC236}">
                <a16:creationId xmlns:a16="http://schemas.microsoft.com/office/drawing/2014/main" id="{64FB777A-5198-4C50-B4D6-4DF83DFE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progetto </a:t>
            </a:r>
            <a:r>
              <a:rPr lang="it-IT" dirty="0" err="1"/>
              <a:t>InstaCircos</a:t>
            </a:r>
            <a:endParaRPr lang="en-GB" dirty="0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4F3802A5-4EED-43F1-A25A-2D45039E7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endParaRPr lang="it-IT" sz="1400" dirty="0">
              <a:solidFill>
                <a:schemeClr val="tx1"/>
              </a:solidFill>
            </a:endParaRPr>
          </a:p>
          <a:p>
            <a:pPr marL="127000" indent="0">
              <a:buNone/>
            </a:pPr>
            <a:r>
              <a:rPr lang="it-IT" sz="1400" dirty="0">
                <a:solidFill>
                  <a:schemeClr val="tx1"/>
                </a:solidFill>
              </a:rPr>
              <a:t>Il progetto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b="1" dirty="0" err="1">
                <a:solidFill>
                  <a:schemeClr val="bg2"/>
                </a:solidFill>
              </a:rPr>
              <a:t>InstaCircos</a:t>
            </a:r>
            <a:r>
              <a:rPr lang="it-IT" sz="1400" b="1" dirty="0">
                <a:solidFill>
                  <a:schemeClr val="bg2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è nato dalla collaborazione tra </a:t>
            </a:r>
            <a:r>
              <a:rPr lang="it-IT" sz="1400" b="1" dirty="0">
                <a:solidFill>
                  <a:schemeClr val="tx1"/>
                </a:solidFill>
              </a:rPr>
              <a:t>l’Università di Modena e Reggio Emilia </a:t>
            </a:r>
            <a:r>
              <a:rPr lang="it-IT" sz="1400" dirty="0">
                <a:solidFill>
                  <a:schemeClr val="tx1"/>
                </a:solidFill>
              </a:rPr>
              <a:t>e l’</a:t>
            </a:r>
            <a:r>
              <a:rPr lang="it-IT" sz="1400" b="1" dirty="0">
                <a:solidFill>
                  <a:schemeClr val="tx1"/>
                </a:solidFill>
              </a:rPr>
              <a:t>Università di Padova </a:t>
            </a:r>
            <a:r>
              <a:rPr lang="it-IT" sz="1400" dirty="0">
                <a:solidFill>
                  <a:schemeClr val="tx1"/>
                </a:solidFill>
              </a:rPr>
              <a:t>per la realizzazione di uno </a:t>
            </a:r>
            <a:r>
              <a:rPr lang="it-IT" sz="1400" b="1" dirty="0">
                <a:solidFill>
                  <a:schemeClr val="bg2"/>
                </a:solidFill>
              </a:rPr>
              <a:t>strumento di visualizzazione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di </a:t>
            </a:r>
            <a:r>
              <a:rPr lang="it-IT" sz="1400" b="1" dirty="0">
                <a:solidFill>
                  <a:schemeClr val="bg2"/>
                </a:solidFill>
              </a:rPr>
              <a:t>dati genomici</a:t>
            </a:r>
            <a:r>
              <a:rPr lang="it-IT" sz="1400" dirty="0">
                <a:solidFill>
                  <a:schemeClr val="tx1"/>
                </a:solidFill>
              </a:rPr>
              <a:t>.</a:t>
            </a:r>
            <a:endParaRPr lang="it-IT" sz="1400" b="1" dirty="0">
              <a:solidFill>
                <a:schemeClr val="bg2"/>
              </a:solidFill>
            </a:endParaRPr>
          </a:p>
          <a:p>
            <a:pPr marL="127000" indent="0">
              <a:buNone/>
            </a:pPr>
            <a:endParaRPr lang="it-IT" sz="1400" b="1" dirty="0">
              <a:solidFill>
                <a:schemeClr val="bg2"/>
              </a:solidFill>
            </a:endParaRPr>
          </a:p>
          <a:p>
            <a:pPr marL="127000" indent="0">
              <a:buNone/>
            </a:pPr>
            <a:r>
              <a:rPr lang="it-IT" sz="1400" dirty="0">
                <a:solidFill>
                  <a:schemeClr val="tx1"/>
                </a:solidFill>
              </a:rPr>
              <a:t>I dati genomici sono:</a:t>
            </a:r>
          </a:p>
          <a:p>
            <a:pPr marL="869950" lvl="1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/>
                </a:solidFill>
              </a:rPr>
              <a:t>Complessi</a:t>
            </a:r>
            <a:r>
              <a:rPr lang="it-IT" sz="1400" dirty="0">
                <a:solidFill>
                  <a:schemeClr val="tx1"/>
                </a:solidFill>
              </a:rPr>
              <a:t> e composti da fattori ignoti</a:t>
            </a:r>
          </a:p>
          <a:p>
            <a:pPr marL="869950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Memorizzati in </a:t>
            </a:r>
            <a:r>
              <a:rPr lang="it-IT" sz="1400" b="1" dirty="0">
                <a:solidFill>
                  <a:schemeClr val="tx1"/>
                </a:solidFill>
              </a:rPr>
              <a:t>formati differenti</a:t>
            </a:r>
          </a:p>
          <a:p>
            <a:pPr marL="869950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Di </a:t>
            </a:r>
            <a:r>
              <a:rPr lang="it-IT" sz="1400" b="1" dirty="0">
                <a:solidFill>
                  <a:schemeClr val="tx1"/>
                </a:solidFill>
              </a:rPr>
              <a:t>grandi dimensioni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</a:p>
          <a:p>
            <a:pPr marL="127000" indent="0">
              <a:buNone/>
            </a:pPr>
            <a:endParaRPr lang="it-IT" sz="1400" dirty="0">
              <a:solidFill>
                <a:schemeClr val="tx1"/>
              </a:solidFill>
            </a:endParaRPr>
          </a:p>
          <a:p>
            <a:pPr marL="127000" indent="0">
              <a:buNone/>
            </a:pPr>
            <a:r>
              <a:rPr lang="it-IT" sz="1400" dirty="0">
                <a:solidFill>
                  <a:schemeClr val="tx1"/>
                </a:solidFill>
              </a:rPr>
              <a:t>Visualizzare i dati genomici è fondamentale importanza, nell’ambito </a:t>
            </a:r>
            <a:r>
              <a:rPr lang="it-IT" sz="1400" b="1" dirty="0">
                <a:solidFill>
                  <a:schemeClr val="tx1"/>
                </a:solidFill>
              </a:rPr>
              <a:t>bioinformatico</a:t>
            </a:r>
            <a:r>
              <a:rPr lang="it-IT" sz="1400" dirty="0">
                <a:solidFill>
                  <a:schemeClr val="tx1"/>
                </a:solidFill>
              </a:rPr>
              <a:t>, per lo studio degli stessi.</a:t>
            </a:r>
          </a:p>
          <a:p>
            <a:pPr marL="869950" lvl="1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2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D37116-B5F6-49E7-9747-0DC3C2053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4" y="539500"/>
            <a:ext cx="2823287" cy="755700"/>
          </a:xfrm>
        </p:spPr>
        <p:txBody>
          <a:bodyPr/>
          <a:lstStyle/>
          <a:p>
            <a:r>
              <a:rPr lang="it-IT" sz="2400" dirty="0"/>
              <a:t>Visualizzazione dei link</a:t>
            </a:r>
            <a:endParaRPr lang="en-GB" sz="2400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BF8AAE45-3D68-4186-98D6-5AED64A56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787" y="591171"/>
            <a:ext cx="2258488" cy="4064146"/>
          </a:xfrm>
          <a:prstGeom prst="rect">
            <a:avLst/>
          </a:prstGeom>
        </p:spPr>
      </p:pic>
      <p:sp>
        <p:nvSpPr>
          <p:cNvPr id="24" name="Segnaposto testo 13">
            <a:extLst>
              <a:ext uri="{FF2B5EF4-FFF2-40B4-BE49-F238E27FC236}">
                <a16:creationId xmlns:a16="http://schemas.microsoft.com/office/drawing/2014/main" id="{0E427CB3-C699-4051-A572-60E0ACD268CB}"/>
              </a:ext>
            </a:extLst>
          </p:cNvPr>
          <p:cNvSpPr txBox="1">
            <a:spLocks/>
          </p:cNvSpPr>
          <p:nvPr/>
        </p:nvSpPr>
        <p:spPr>
          <a:xfrm>
            <a:off x="538974" y="1679946"/>
            <a:ext cx="2997538" cy="335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tx1"/>
              </a:solidFill>
              <a:latin typeface="Barlow Medium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InstaCircos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permette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di </a:t>
            </a:r>
            <a:r>
              <a:rPr lang="en-GB" sz="1400" dirty="0" err="1">
                <a:solidFill>
                  <a:schemeClr val="tx1"/>
                </a:solidFill>
                <a:latin typeface="Barlow Medium" panose="020B0604020202020204" charset="0"/>
              </a:rPr>
              <a:t>filtrare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i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link in base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alla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loro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posizione</a:t>
            </a:r>
            <a:endParaRPr lang="en-GB" sz="1400" b="0" dirty="0">
              <a:solidFill>
                <a:schemeClr val="tx1"/>
              </a:solidFill>
              <a:latin typeface="Barlow Medium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Vengono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mostrati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i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soli link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che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sono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Barlow Medium" panose="020B0604020202020204" charset="0"/>
              </a:rPr>
              <a:t>interamente</a:t>
            </a:r>
            <a:r>
              <a:rPr lang="en-GB" sz="140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Barlow Medium" panose="020B0604020202020204" charset="0"/>
              </a:rPr>
              <a:t>inclusi</a:t>
            </a:r>
            <a:r>
              <a:rPr lang="en-GB" sz="140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in </a:t>
            </a:r>
            <a:r>
              <a:rPr lang="en-GB" sz="1400" dirty="0">
                <a:solidFill>
                  <a:schemeClr val="tx1"/>
                </a:solidFill>
                <a:latin typeface="Barlow Medium" panose="020B0604020202020204" charset="0"/>
              </a:rPr>
              <a:t>feature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tx1"/>
              </a:solidFill>
              <a:latin typeface="Barlow Medium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Un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pannello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mostra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i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dettagli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dei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link e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delle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feature in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esame</a:t>
            </a:r>
            <a:endParaRPr lang="en-GB" sz="1400" b="0" dirty="0">
              <a:solidFill>
                <a:schemeClr val="tx1"/>
              </a:solidFill>
              <a:latin typeface="Barlow Medium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tx1"/>
              </a:solidFill>
              <a:latin typeface="Barlow Medium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tx1"/>
              </a:solidFill>
              <a:latin typeface="Barlow Medium" panose="020B060402020202020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tx1"/>
              </a:solidFill>
              <a:latin typeface="Barlow Medium" panose="020B0604020202020204" charset="0"/>
            </a:endParaRPr>
          </a:p>
        </p:txBody>
      </p:sp>
      <p:pic>
        <p:nvPicPr>
          <p:cNvPr id="26" name="Immagine 2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C4F81CBC-28E9-48ED-8A47-070C059A2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483" y="677613"/>
            <a:ext cx="2614703" cy="389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7">
            <a:extLst>
              <a:ext uri="{FF2B5EF4-FFF2-40B4-BE49-F238E27FC236}">
                <a16:creationId xmlns:a16="http://schemas.microsoft.com/office/drawing/2014/main" id="{2A9AE2F8-5D15-4172-8A5E-15E8158D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4" y="539500"/>
            <a:ext cx="8255411" cy="755700"/>
          </a:xfrm>
        </p:spPr>
        <p:txBody>
          <a:bodyPr/>
          <a:lstStyle/>
          <a:p>
            <a:pPr algn="l"/>
            <a:r>
              <a:rPr lang="it-IT" sz="3200" dirty="0"/>
              <a:t>Creazione dinamica di grafici</a:t>
            </a:r>
            <a:endParaRPr lang="en-GB" sz="3000" dirty="0"/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9623DD5F-5E79-4089-9551-84A36E3B3430}"/>
              </a:ext>
            </a:extLst>
          </p:cNvPr>
          <p:cNvSpPr txBox="1">
            <a:spLocks/>
          </p:cNvSpPr>
          <p:nvPr/>
        </p:nvSpPr>
        <p:spPr>
          <a:xfrm>
            <a:off x="713225" y="3151677"/>
            <a:ext cx="7739659" cy="180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bg2"/>
              </a:solidFill>
              <a:latin typeface="Barlow Medium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tx1"/>
              </a:solidFill>
              <a:latin typeface="Barlow Medium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tx1"/>
              </a:solidFill>
              <a:latin typeface="Barlow Medium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La tab </a:t>
            </a:r>
            <a:r>
              <a:rPr lang="en-GB" sz="1400" b="0" dirty="0">
                <a:solidFill>
                  <a:schemeClr val="bg2"/>
                </a:solidFill>
                <a:latin typeface="Barlow Medium" panose="020B0604020202020204" charset="0"/>
              </a:rPr>
              <a:t>New Graph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permette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la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selezione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dei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Barlow Medium" panose="020B0604020202020204" charset="0"/>
              </a:rPr>
              <a:t>parametri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utili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alla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creazione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di </a:t>
            </a:r>
            <a:r>
              <a:rPr lang="en-GB" sz="1400" dirty="0" err="1">
                <a:solidFill>
                  <a:schemeClr val="bg2"/>
                </a:solidFill>
                <a:latin typeface="Barlow Medium" panose="020B0604020202020204" charset="0"/>
              </a:rPr>
              <a:t>nuovi</a:t>
            </a:r>
            <a:r>
              <a:rPr lang="en-GB" sz="1400" dirty="0">
                <a:solidFill>
                  <a:schemeClr val="bg2"/>
                </a:solidFill>
                <a:latin typeface="Barlow Medium" panose="020B0604020202020204" charset="0"/>
              </a:rPr>
              <a:t> </a:t>
            </a:r>
            <a:r>
              <a:rPr lang="en-GB" sz="1400" dirty="0" err="1">
                <a:solidFill>
                  <a:schemeClr val="bg2"/>
                </a:solidFill>
                <a:latin typeface="Barlow Medium" panose="020B0604020202020204" charset="0"/>
              </a:rPr>
              <a:t>grafici</a:t>
            </a:r>
            <a:endParaRPr lang="en-GB" sz="1400" dirty="0">
              <a:solidFill>
                <a:schemeClr val="bg2"/>
              </a:solidFill>
              <a:latin typeface="Barlow Medium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permette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: </a:t>
            </a:r>
            <a:r>
              <a:rPr lang="en-GB" sz="1400" b="0" dirty="0" err="1">
                <a:solidFill>
                  <a:schemeClr val="bg2"/>
                </a:solidFill>
                <a:latin typeface="Barlow Medium" panose="020B0604020202020204" charset="0"/>
              </a:rPr>
              <a:t>selezione</a:t>
            </a:r>
            <a:r>
              <a:rPr lang="en-GB" sz="1400" b="0" dirty="0">
                <a:solidFill>
                  <a:schemeClr val="bg2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bg2"/>
                </a:solidFill>
                <a:latin typeface="Barlow Medium" panose="020B0604020202020204" charset="0"/>
              </a:rPr>
              <a:t>dei</a:t>
            </a:r>
            <a:r>
              <a:rPr lang="en-GB" sz="1400" b="0" dirty="0">
                <a:solidFill>
                  <a:schemeClr val="bg2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bg2"/>
                </a:solidFill>
                <a:latin typeface="Barlow Medium" panose="020B0604020202020204" charset="0"/>
              </a:rPr>
              <a:t>cromosomi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(a), </a:t>
            </a:r>
            <a:r>
              <a:rPr lang="en-GB" sz="1400" b="0" dirty="0">
                <a:solidFill>
                  <a:schemeClr val="bg2"/>
                </a:solidFill>
                <a:latin typeface="Barlow Medium" panose="020B0604020202020204" charset="0"/>
              </a:rPr>
              <a:t>feature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e </a:t>
            </a:r>
            <a:r>
              <a:rPr lang="en-GB" sz="1400" b="0" dirty="0" err="1">
                <a:solidFill>
                  <a:schemeClr val="bg2"/>
                </a:solidFill>
                <a:latin typeface="Barlow Medium" panose="020B0604020202020204" charset="0"/>
              </a:rPr>
              <a:t>densità</a:t>
            </a:r>
            <a:r>
              <a:rPr lang="en-GB" sz="1400" b="0" dirty="0">
                <a:solidFill>
                  <a:schemeClr val="bg2"/>
                </a:solidFill>
                <a:latin typeface="Barlow Medium" panose="020B0604020202020204" charset="0"/>
              </a:rPr>
              <a:t> di feature 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(b), </a:t>
            </a:r>
            <a:r>
              <a:rPr lang="en-GB" sz="1400" b="0" dirty="0">
                <a:solidFill>
                  <a:schemeClr val="bg2"/>
                </a:solidFill>
                <a:latin typeface="Barlow Medium" panose="020B0604020202020204" charset="0"/>
              </a:rPr>
              <a:t>links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filtrati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per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lunghezza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o per </a:t>
            </a:r>
            <a:r>
              <a:rPr lang="en-GB" sz="1400" b="0" dirty="0" err="1">
                <a:solidFill>
                  <a:schemeClr val="tx1"/>
                </a:solidFill>
                <a:latin typeface="Barlow Medium" panose="020B0604020202020204" charset="0"/>
              </a:rPr>
              <a:t>posizione</a:t>
            </a:r>
            <a:r>
              <a:rPr lang="en-GB" sz="1400" b="0" dirty="0">
                <a:solidFill>
                  <a:schemeClr val="tx1"/>
                </a:solidFill>
                <a:latin typeface="Barlow Medium" panose="020B0604020202020204" charset="0"/>
              </a:rPr>
              <a:t> (c)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tx1"/>
              </a:solidFill>
              <a:latin typeface="Barlow Medium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tx1"/>
              </a:solidFill>
              <a:latin typeface="Barlow Medium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tx1"/>
              </a:solidFill>
              <a:latin typeface="Barlow Medium" panose="020B060402020202020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bg2"/>
              </a:solidFill>
              <a:latin typeface="Barlow Medium" panose="020B0604020202020204" charset="0"/>
            </a:endParaRPr>
          </a:p>
        </p:txBody>
      </p:sp>
      <p:pic>
        <p:nvPicPr>
          <p:cNvPr id="3" name="Immagine 2" descr="Immagine che contiene screenshot, telefono&#10;&#10;Descrizione generata automaticamente">
            <a:extLst>
              <a:ext uri="{FF2B5EF4-FFF2-40B4-BE49-F238E27FC236}">
                <a16:creationId xmlns:a16="http://schemas.microsoft.com/office/drawing/2014/main" id="{F062FF30-469B-4BBB-94A8-94A2CE135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700" y="1179807"/>
            <a:ext cx="6222600" cy="25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6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86E141-A3DB-4870-9241-6A1251D8B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36" y="523568"/>
            <a:ext cx="3151095" cy="1206966"/>
          </a:xfrm>
        </p:spPr>
        <p:txBody>
          <a:bodyPr/>
          <a:lstStyle/>
          <a:p>
            <a:pPr algn="l"/>
            <a:r>
              <a:rPr lang="en" sz="3200" dirty="0"/>
              <a:t>Analisi del progetto</a:t>
            </a:r>
            <a:endParaRPr lang="en-GB" sz="3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605D77C-5AEC-4426-BEF1-F53FD8F5A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0642" y="202018"/>
            <a:ext cx="5470922" cy="4752753"/>
          </a:xfrm>
        </p:spPr>
        <p:txBody>
          <a:bodyPr/>
          <a:lstStyle/>
          <a:p>
            <a:pPr marL="127000" indent="0" algn="l"/>
            <a:endParaRPr lang="it-IT" dirty="0"/>
          </a:p>
          <a:p>
            <a:pPr marL="127000" indent="0" algn="l"/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dirty="0"/>
              <a:t>Dati di interesse</a:t>
            </a:r>
          </a:p>
          <a:p>
            <a:pPr marL="469900" indent="-342900" algn="l">
              <a:buFont typeface="+mj-lt"/>
              <a:buAutoNum type="arabicPeriod"/>
            </a:pPr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dirty="0"/>
              <a:t>Problematiche affrontate</a:t>
            </a:r>
          </a:p>
          <a:p>
            <a:pPr marL="469900" indent="-342900" algn="l">
              <a:buFont typeface="+mj-lt"/>
              <a:buAutoNum type="arabicPeriod"/>
            </a:pPr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dirty="0"/>
              <a:t>Tecnologie usate</a:t>
            </a:r>
          </a:p>
          <a:p>
            <a:pPr marL="469900" indent="-342900" algn="l">
              <a:buFont typeface="+mj-lt"/>
              <a:buAutoNum type="arabicPeriod"/>
            </a:pPr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dirty="0"/>
              <a:t>Gestione dei dati</a:t>
            </a:r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  <a:p>
            <a:pPr marL="469900" indent="-342900" algn="l">
              <a:buFont typeface="+mj-lt"/>
              <a:buAutoNum type="arabicPeriod"/>
            </a:pPr>
            <a:r>
              <a:rPr lang="en-GB" dirty="0" err="1"/>
              <a:t>Interfaccia</a:t>
            </a:r>
            <a:r>
              <a:rPr lang="en-GB" dirty="0"/>
              <a:t> </a:t>
            </a:r>
            <a:r>
              <a:rPr lang="en-GB" dirty="0" err="1"/>
              <a:t>utente</a:t>
            </a:r>
            <a:endParaRPr lang="en-GB" dirty="0"/>
          </a:p>
          <a:p>
            <a:pPr marL="469900" indent="-342900" algn="l">
              <a:buFont typeface="+mj-lt"/>
              <a:buAutoNum type="arabicPeriod"/>
            </a:pPr>
            <a:endParaRPr lang="en-GB" b="1" dirty="0"/>
          </a:p>
          <a:p>
            <a:pPr marL="469900" indent="-342900" algn="l">
              <a:buFont typeface="+mj-lt"/>
              <a:buAutoNum type="arabicPeriod"/>
            </a:pPr>
            <a:r>
              <a:rPr lang="en-GB" b="1" dirty="0" err="1"/>
              <a:t>Confronto</a:t>
            </a:r>
            <a:r>
              <a:rPr lang="en-GB" b="1" dirty="0"/>
              <a:t> </a:t>
            </a:r>
            <a:r>
              <a:rPr lang="en-GB" b="1" dirty="0" err="1"/>
              <a:t>delle</a:t>
            </a:r>
            <a:r>
              <a:rPr lang="en-GB" b="1" dirty="0"/>
              <a:t> </a:t>
            </a:r>
            <a:r>
              <a:rPr lang="en-GB" b="1" dirty="0" err="1"/>
              <a:t>prestazioni</a:t>
            </a:r>
            <a:endParaRPr lang="en-GB" b="1" dirty="0"/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  <a:p>
            <a:pPr marL="469900" indent="-342900" algn="l">
              <a:buFont typeface="+mj-lt"/>
              <a:buAutoNum type="arabicPeriod"/>
            </a:pPr>
            <a:r>
              <a:rPr lang="en-GB" dirty="0" err="1"/>
              <a:t>Conclusioni</a:t>
            </a:r>
            <a:r>
              <a:rPr lang="en-GB" dirty="0"/>
              <a:t> e </a:t>
            </a:r>
            <a:r>
              <a:rPr lang="en-GB" dirty="0" err="1"/>
              <a:t>sviluppi</a:t>
            </a:r>
            <a:r>
              <a:rPr lang="en-GB" dirty="0"/>
              <a:t> </a:t>
            </a:r>
            <a:r>
              <a:rPr lang="en-GB" dirty="0" err="1"/>
              <a:t>futuri</a:t>
            </a:r>
            <a:endParaRPr lang="en-GB" dirty="0"/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A7F2CC21-E7D6-466A-A9B0-D2D370374003}"/>
              </a:ext>
            </a:extLst>
          </p:cNvPr>
          <p:cNvSpPr/>
          <p:nvPr/>
        </p:nvSpPr>
        <p:spPr>
          <a:xfrm>
            <a:off x="3540642" y="3143861"/>
            <a:ext cx="5470922" cy="404037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82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2700006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FB0F970-E45A-4910-B9E3-ED9D6D801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2438281"/>
            <a:ext cx="2247300" cy="1897282"/>
          </a:xfrm>
        </p:spPr>
        <p:txBody>
          <a:bodyPr/>
          <a:lstStyle/>
          <a:p>
            <a:r>
              <a:rPr lang="it-IT" b="1" dirty="0"/>
              <a:t>Immagine statica</a:t>
            </a:r>
            <a:endParaRPr lang="it-IT" dirty="0"/>
          </a:p>
          <a:p>
            <a:pPr lvl="1"/>
            <a:r>
              <a:rPr lang="it-IT" dirty="0" err="1"/>
              <a:t>Pandas</a:t>
            </a:r>
            <a:r>
              <a:rPr lang="it-IT" dirty="0"/>
              <a:t>, </a:t>
            </a:r>
            <a:r>
              <a:rPr lang="it-IT" dirty="0" err="1"/>
              <a:t>Matplotlib</a:t>
            </a:r>
            <a:endParaRPr lang="it-IT" dirty="0"/>
          </a:p>
          <a:p>
            <a:r>
              <a:rPr lang="it-IT" dirty="0"/>
              <a:t>Tutti i dati tenuti in </a:t>
            </a:r>
            <a:r>
              <a:rPr lang="it-IT" b="1" dirty="0"/>
              <a:t>memoria principale</a:t>
            </a:r>
            <a:endParaRPr lang="en-GB" b="1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2A18B4-4BDA-4677-855D-08909E6BA7E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294896" y="2571750"/>
            <a:ext cx="2247300" cy="1763813"/>
          </a:xfrm>
        </p:spPr>
        <p:txBody>
          <a:bodyPr/>
          <a:lstStyle/>
          <a:p>
            <a:r>
              <a:rPr lang="it-IT" b="1" dirty="0"/>
              <a:t>Immagine statica</a:t>
            </a:r>
            <a:endParaRPr lang="it-IT" dirty="0"/>
          </a:p>
          <a:p>
            <a:r>
              <a:rPr lang="it-IT" dirty="0"/>
              <a:t>Dati memorizzati in un </a:t>
            </a:r>
            <a:r>
              <a:rPr lang="it-IT" b="1" dirty="0"/>
              <a:t>database</a:t>
            </a:r>
            <a:endParaRPr lang="en-GB" b="1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4AB83C1-6DF1-47A2-9739-BADCB8B87638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876578" y="2571750"/>
            <a:ext cx="2247300" cy="1763813"/>
          </a:xfrm>
        </p:spPr>
        <p:txBody>
          <a:bodyPr/>
          <a:lstStyle/>
          <a:p>
            <a:r>
              <a:rPr lang="it-IT" b="1" dirty="0"/>
              <a:t>web </a:t>
            </a:r>
            <a:r>
              <a:rPr lang="it-IT" b="1" dirty="0" err="1"/>
              <a:t>application</a:t>
            </a:r>
            <a:r>
              <a:rPr lang="it-IT" b="1" dirty="0"/>
              <a:t> interattiva</a:t>
            </a:r>
          </a:p>
          <a:p>
            <a:r>
              <a:rPr lang="it-IT" dirty="0"/>
              <a:t>Dati memorizzati in un </a:t>
            </a:r>
            <a:r>
              <a:rPr lang="it-IT" b="1" dirty="0"/>
              <a:t>database</a:t>
            </a:r>
            <a:endParaRPr lang="en-GB" b="1" dirty="0"/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A7C05C54-52F4-4522-8724-6192CB68BD8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13225" y="1872181"/>
            <a:ext cx="2247300" cy="566100"/>
          </a:xfrm>
        </p:spPr>
        <p:txBody>
          <a:bodyPr/>
          <a:lstStyle/>
          <a:p>
            <a:r>
              <a:rPr lang="it-IT" dirty="0"/>
              <a:t>Prototipo 1</a:t>
            </a:r>
            <a:endParaRPr lang="en-GB" dirty="0"/>
          </a:p>
        </p:txBody>
      </p:sp>
      <p:sp>
        <p:nvSpPr>
          <p:cNvPr id="8" name="Sottotitolo 7">
            <a:extLst>
              <a:ext uri="{FF2B5EF4-FFF2-40B4-BE49-F238E27FC236}">
                <a16:creationId xmlns:a16="http://schemas.microsoft.com/office/drawing/2014/main" id="{0CA025D5-86AA-4F14-9C41-8F0E7CC4808C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294896" y="1872181"/>
            <a:ext cx="2247300" cy="566100"/>
          </a:xfrm>
        </p:spPr>
        <p:txBody>
          <a:bodyPr/>
          <a:lstStyle/>
          <a:p>
            <a:r>
              <a:rPr lang="it-IT" dirty="0"/>
              <a:t>Prototipo 2</a:t>
            </a:r>
            <a:endParaRPr lang="en-GB" dirty="0"/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F5B2B6C7-CB4D-4BCF-9E72-D08C61F8A68F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5876567" y="1872181"/>
            <a:ext cx="2247300" cy="566100"/>
          </a:xfrm>
        </p:spPr>
        <p:txBody>
          <a:bodyPr/>
          <a:lstStyle/>
          <a:p>
            <a:r>
              <a:rPr lang="it-IT" dirty="0" err="1"/>
              <a:t>InstaCircos</a:t>
            </a:r>
            <a:endParaRPr lang="en-GB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D0EDC51-948A-469A-9221-F72F26445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Fasi di sviluppo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43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  <p:bldP spid="6" grpId="0" uiExpand="1" build="p"/>
      <p:bldP spid="7" grpId="0" build="p"/>
      <p:bldP spid="8" grpId="0" build="p"/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B41B98-E0B4-4A4D-8810-F836565D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Confronto prestazioni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D93268-0DEF-41E9-BFD3-5185BC96A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en-GB" sz="1400" dirty="0" err="1"/>
              <a:t>Genoma</a:t>
            </a:r>
            <a:r>
              <a:rPr lang="en-GB" sz="1400" dirty="0"/>
              <a:t> piccolo: </a:t>
            </a:r>
            <a:r>
              <a:rPr lang="en-GB" sz="1400" dirty="0" err="1">
                <a:solidFill>
                  <a:schemeClr val="bg2"/>
                </a:solidFill>
              </a:rPr>
              <a:t>Pyrococcus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Abyssi</a:t>
            </a:r>
            <a:r>
              <a:rPr lang="en-GB" sz="1400" dirty="0"/>
              <a:t>, GBFF </a:t>
            </a:r>
            <a:r>
              <a:rPr lang="en-GB" sz="1400" b="1" dirty="0">
                <a:solidFill>
                  <a:schemeClr val="bg2"/>
                </a:solidFill>
              </a:rPr>
              <a:t>4.44MB</a:t>
            </a:r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en-GB" sz="1400" dirty="0" err="1"/>
              <a:t>Genoma</a:t>
            </a:r>
            <a:r>
              <a:rPr lang="en-GB" sz="1400" dirty="0"/>
              <a:t> </a:t>
            </a:r>
            <a:r>
              <a:rPr lang="en-GB" sz="1400" dirty="0" err="1"/>
              <a:t>grande</a:t>
            </a:r>
            <a:r>
              <a:rPr lang="en-GB" sz="1400" dirty="0"/>
              <a:t>: </a:t>
            </a:r>
            <a:r>
              <a:rPr lang="en-GB" sz="1400" dirty="0" err="1">
                <a:solidFill>
                  <a:schemeClr val="bg2"/>
                </a:solidFill>
              </a:rPr>
              <a:t>genoma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umano</a:t>
            </a:r>
            <a:r>
              <a:rPr lang="en-GB" sz="1400" dirty="0"/>
              <a:t>, GBFF </a:t>
            </a:r>
            <a:r>
              <a:rPr lang="en-GB" sz="1400" b="1" dirty="0">
                <a:solidFill>
                  <a:schemeClr val="bg2"/>
                </a:solidFill>
              </a:rPr>
              <a:t>4.26GB</a:t>
            </a:r>
            <a:endParaRPr lang="en-GB" sz="1400" dirty="0"/>
          </a:p>
        </p:txBody>
      </p:sp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33F47DBF-E8A7-49AA-A138-9BB2508D9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2964442"/>
            <a:ext cx="4133897" cy="1479718"/>
          </a:xfrm>
          <a:prstGeom prst="rect">
            <a:avLst/>
          </a:prstGeom>
        </p:spPr>
      </p:pic>
      <p:pic>
        <p:nvPicPr>
          <p:cNvPr id="4" name="Immagine 3" descr="Immagine che contiene cibo&#10;&#10;Descrizione generata automaticamente">
            <a:extLst>
              <a:ext uri="{FF2B5EF4-FFF2-40B4-BE49-F238E27FC236}">
                <a16:creationId xmlns:a16="http://schemas.microsoft.com/office/drawing/2014/main" id="{EC6E5389-70BA-42CC-A274-F287D8FCA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342" y="3073028"/>
            <a:ext cx="3754065" cy="137113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6F24C1C-5785-44C9-8FC0-E076310E94EE}"/>
              </a:ext>
            </a:extLst>
          </p:cNvPr>
          <p:cNvSpPr txBox="1"/>
          <p:nvPr/>
        </p:nvSpPr>
        <p:spPr>
          <a:xfrm>
            <a:off x="585788" y="2754934"/>
            <a:ext cx="3443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Barlow Medium" panose="020B0604020202020204" charset="0"/>
              </a:rPr>
              <a:t>Tempo di esecuzione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6F933AF-14EF-46B1-AD7D-F4202A8C0D7D}"/>
              </a:ext>
            </a:extLst>
          </p:cNvPr>
          <p:cNvSpPr txBox="1"/>
          <p:nvPr/>
        </p:nvSpPr>
        <p:spPr>
          <a:xfrm>
            <a:off x="4935120" y="2754933"/>
            <a:ext cx="3443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Barlow Medium" panose="020B0604020202020204" charset="0"/>
              </a:rPr>
              <a:t>Occupazione di memoria lato server</a:t>
            </a:r>
          </a:p>
        </p:txBody>
      </p:sp>
      <p:sp>
        <p:nvSpPr>
          <p:cNvPr id="6" name="Elaborazione alternativa 5">
            <a:extLst>
              <a:ext uri="{FF2B5EF4-FFF2-40B4-BE49-F238E27FC236}">
                <a16:creationId xmlns:a16="http://schemas.microsoft.com/office/drawing/2014/main" id="{1D958941-05ED-450E-93A5-ED8240038B92}"/>
              </a:ext>
            </a:extLst>
          </p:cNvPr>
          <p:cNvSpPr/>
          <p:nvPr/>
        </p:nvSpPr>
        <p:spPr>
          <a:xfrm>
            <a:off x="1185863" y="3307556"/>
            <a:ext cx="350043" cy="742950"/>
          </a:xfrm>
          <a:prstGeom prst="flowChartAlternateProcess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Elaborazione alternativa 7">
            <a:extLst>
              <a:ext uri="{FF2B5EF4-FFF2-40B4-BE49-F238E27FC236}">
                <a16:creationId xmlns:a16="http://schemas.microsoft.com/office/drawing/2014/main" id="{0A2A4649-FBC4-48A7-BBDA-9D6D5E5D8625}"/>
              </a:ext>
            </a:extLst>
          </p:cNvPr>
          <p:cNvSpPr/>
          <p:nvPr/>
        </p:nvSpPr>
        <p:spPr>
          <a:xfrm>
            <a:off x="2160983" y="3529012"/>
            <a:ext cx="350043" cy="521493"/>
          </a:xfrm>
          <a:prstGeom prst="flowChartAlternateProcess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Elaborazione alternativa 11">
            <a:extLst>
              <a:ext uri="{FF2B5EF4-FFF2-40B4-BE49-F238E27FC236}">
                <a16:creationId xmlns:a16="http://schemas.microsoft.com/office/drawing/2014/main" id="{3CAF97C3-0999-429E-A22E-64AEE84C74D0}"/>
              </a:ext>
            </a:extLst>
          </p:cNvPr>
          <p:cNvSpPr/>
          <p:nvPr/>
        </p:nvSpPr>
        <p:spPr>
          <a:xfrm>
            <a:off x="2961081" y="2907426"/>
            <a:ext cx="350043" cy="1133916"/>
          </a:xfrm>
          <a:prstGeom prst="flowChartAlternateProcess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Elaborazione alternativa 13">
            <a:extLst>
              <a:ext uri="{FF2B5EF4-FFF2-40B4-BE49-F238E27FC236}">
                <a16:creationId xmlns:a16="http://schemas.microsoft.com/office/drawing/2014/main" id="{6DB677DF-4E4A-43E4-97E2-9EC590AD5865}"/>
              </a:ext>
            </a:extLst>
          </p:cNvPr>
          <p:cNvSpPr/>
          <p:nvPr/>
        </p:nvSpPr>
        <p:spPr>
          <a:xfrm>
            <a:off x="3921216" y="3386138"/>
            <a:ext cx="350043" cy="644192"/>
          </a:xfrm>
          <a:prstGeom prst="flowChartAlternateProcess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93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6" grpId="0" animBg="1"/>
      <p:bldP spid="8" grpId="0" animBg="1"/>
      <p:bldP spid="1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86E141-A3DB-4870-9241-6A1251D8B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36" y="523568"/>
            <a:ext cx="3151095" cy="1206966"/>
          </a:xfrm>
        </p:spPr>
        <p:txBody>
          <a:bodyPr/>
          <a:lstStyle/>
          <a:p>
            <a:pPr algn="l"/>
            <a:r>
              <a:rPr lang="en" sz="3200" dirty="0"/>
              <a:t>Analisi del progetto</a:t>
            </a:r>
            <a:endParaRPr lang="en-GB" sz="3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605D77C-5AEC-4426-BEF1-F53FD8F5A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0642" y="202018"/>
            <a:ext cx="5470922" cy="4752753"/>
          </a:xfrm>
        </p:spPr>
        <p:txBody>
          <a:bodyPr/>
          <a:lstStyle/>
          <a:p>
            <a:pPr marL="127000" indent="0" algn="l"/>
            <a:endParaRPr lang="it-IT" dirty="0"/>
          </a:p>
          <a:p>
            <a:pPr marL="127000" indent="0" algn="l"/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dirty="0"/>
              <a:t>Dati di interesse</a:t>
            </a:r>
          </a:p>
          <a:p>
            <a:pPr marL="469900" indent="-342900" algn="l">
              <a:buFont typeface="+mj-lt"/>
              <a:buAutoNum type="arabicPeriod"/>
            </a:pPr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dirty="0"/>
              <a:t>Problematiche affrontate</a:t>
            </a:r>
          </a:p>
          <a:p>
            <a:pPr marL="469900" indent="-342900" algn="l">
              <a:buFont typeface="+mj-lt"/>
              <a:buAutoNum type="arabicPeriod"/>
            </a:pPr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dirty="0"/>
              <a:t>Tecnologie usate</a:t>
            </a:r>
          </a:p>
          <a:p>
            <a:pPr marL="469900" indent="-342900" algn="l">
              <a:buFont typeface="+mj-lt"/>
              <a:buAutoNum type="arabicPeriod"/>
            </a:pPr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dirty="0"/>
              <a:t>Gestione dei dati</a:t>
            </a:r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  <a:p>
            <a:pPr marL="469900" indent="-342900" algn="l">
              <a:buFont typeface="+mj-lt"/>
              <a:buAutoNum type="arabicPeriod"/>
            </a:pPr>
            <a:r>
              <a:rPr lang="en-GB" dirty="0" err="1"/>
              <a:t>Interfaccia</a:t>
            </a:r>
            <a:r>
              <a:rPr lang="en-GB" dirty="0"/>
              <a:t> </a:t>
            </a:r>
            <a:r>
              <a:rPr lang="en-GB" dirty="0" err="1"/>
              <a:t>utente</a:t>
            </a:r>
            <a:endParaRPr lang="en-GB" dirty="0"/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  <a:p>
            <a:pPr marL="469900" indent="-342900" algn="l">
              <a:buFont typeface="+mj-lt"/>
              <a:buAutoNum type="arabicPeriod"/>
            </a:pPr>
            <a:r>
              <a:rPr lang="en-GB" dirty="0" err="1"/>
              <a:t>Confronto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prestazioni</a:t>
            </a:r>
            <a:endParaRPr lang="en-GB" dirty="0"/>
          </a:p>
          <a:p>
            <a:pPr marL="469900" indent="-342900" algn="l">
              <a:buFont typeface="+mj-lt"/>
              <a:buAutoNum type="arabicPeriod"/>
            </a:pPr>
            <a:endParaRPr lang="en-GB" b="1" dirty="0"/>
          </a:p>
          <a:p>
            <a:pPr marL="469900" indent="-342900" algn="l">
              <a:buFont typeface="+mj-lt"/>
              <a:buAutoNum type="arabicPeriod"/>
            </a:pPr>
            <a:r>
              <a:rPr lang="en-GB" b="1" dirty="0" err="1"/>
              <a:t>Conclusioni</a:t>
            </a:r>
            <a:r>
              <a:rPr lang="en-GB" b="1" dirty="0"/>
              <a:t> e </a:t>
            </a:r>
            <a:r>
              <a:rPr lang="en-GB" b="1" dirty="0" err="1"/>
              <a:t>sviluppi</a:t>
            </a:r>
            <a:r>
              <a:rPr lang="en-GB" b="1" dirty="0"/>
              <a:t> </a:t>
            </a:r>
            <a:r>
              <a:rPr lang="en-GB" b="1" dirty="0" err="1"/>
              <a:t>futuri</a:t>
            </a:r>
            <a:endParaRPr lang="en-GB" b="1" dirty="0"/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A7F2CC21-E7D6-466A-A9B0-D2D370374003}"/>
              </a:ext>
            </a:extLst>
          </p:cNvPr>
          <p:cNvSpPr/>
          <p:nvPr/>
        </p:nvSpPr>
        <p:spPr>
          <a:xfrm>
            <a:off x="3540642" y="3642627"/>
            <a:ext cx="5470922" cy="404037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049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837A137-2C6A-4133-B746-774A76E35C40}"/>
              </a:ext>
            </a:extLst>
          </p:cNvPr>
          <p:cNvSpPr/>
          <p:nvPr/>
        </p:nvSpPr>
        <p:spPr>
          <a:xfrm>
            <a:off x="1159329" y="885825"/>
            <a:ext cx="6682334" cy="3493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Google Shape;515;p36">
            <a:extLst>
              <a:ext uri="{FF2B5EF4-FFF2-40B4-BE49-F238E27FC236}">
                <a16:creationId xmlns:a16="http://schemas.microsoft.com/office/drawing/2014/main" id="{12269059-F377-43A8-B6AE-07D871C048CE}"/>
              </a:ext>
            </a:extLst>
          </p:cNvPr>
          <p:cNvSpPr/>
          <p:nvPr/>
        </p:nvSpPr>
        <p:spPr>
          <a:xfrm>
            <a:off x="1537950" y="985500"/>
            <a:ext cx="6068100" cy="317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38B75399-0DE0-4FB8-A951-D3AD354FC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278400"/>
            <a:ext cx="7717500" cy="707100"/>
          </a:xfrm>
        </p:spPr>
        <p:txBody>
          <a:bodyPr/>
          <a:lstStyle/>
          <a:p>
            <a:r>
              <a:rPr lang="it-IT" sz="3000" dirty="0"/>
              <a:t>Conclusioni e sviluppi futuri</a:t>
            </a:r>
            <a:endParaRPr lang="en-GB" sz="3000" dirty="0"/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8E3CF0EC-808E-48B9-A4C3-6D3B1B73D912}"/>
              </a:ext>
            </a:extLst>
          </p:cNvPr>
          <p:cNvSpPr txBox="1">
            <a:spLocks/>
          </p:cNvSpPr>
          <p:nvPr/>
        </p:nvSpPr>
        <p:spPr>
          <a:xfrm>
            <a:off x="1159329" y="885825"/>
            <a:ext cx="6682333" cy="349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marL="323850" indent="-171450" algn="l"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chemeClr val="tx1"/>
                </a:solidFill>
              </a:rPr>
              <a:t>InstaCircos</a:t>
            </a:r>
            <a:r>
              <a:rPr lang="it-IT" sz="1400" dirty="0">
                <a:solidFill>
                  <a:schemeClr val="tx1"/>
                </a:solidFill>
              </a:rPr>
              <a:t> rispetta le richieste iniziali:</a:t>
            </a:r>
          </a:p>
          <a:p>
            <a:pPr marL="781050" lvl="1" indent="-171450" algn="l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Applicazione web </a:t>
            </a:r>
            <a:r>
              <a:rPr lang="it-IT" sz="1400" b="1" dirty="0">
                <a:solidFill>
                  <a:schemeClr val="tx1"/>
                </a:solidFill>
              </a:rPr>
              <a:t>facile da usare</a:t>
            </a:r>
          </a:p>
          <a:p>
            <a:pPr marL="781050" lvl="1" indent="-171450" algn="l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/>
                </a:solidFill>
              </a:rPr>
              <a:t>Interattiva</a:t>
            </a:r>
          </a:p>
          <a:p>
            <a:pPr marL="781050" lvl="1" indent="-171450" algn="l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/>
                </a:solidFill>
              </a:rPr>
              <a:t>Veloce</a:t>
            </a:r>
            <a:r>
              <a:rPr lang="it-IT" sz="1400" dirty="0">
                <a:solidFill>
                  <a:schemeClr val="tx1"/>
                </a:solidFill>
              </a:rPr>
              <a:t> e senza limiti nelle dimensioni dei genomi</a:t>
            </a:r>
          </a:p>
          <a:p>
            <a:pPr marL="781050" lvl="1" indent="-171450" algn="l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tx1"/>
              </a:solidFill>
            </a:endParaRPr>
          </a:p>
          <a:p>
            <a:pPr marL="323850" indent="-171450" algn="l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Il progetto ha visto la </a:t>
            </a:r>
            <a:r>
              <a:rPr lang="it-IT" sz="1400" b="1" dirty="0">
                <a:solidFill>
                  <a:schemeClr val="bg2"/>
                </a:solidFill>
              </a:rPr>
              <a:t>pubblicazione di un articolo </a:t>
            </a:r>
            <a:r>
              <a:rPr lang="it-IT" sz="1400" dirty="0">
                <a:solidFill>
                  <a:schemeClr val="tx1"/>
                </a:solidFill>
              </a:rPr>
              <a:t>accettato alla </a:t>
            </a:r>
            <a:r>
              <a:rPr lang="it-IT" sz="1400" b="1" dirty="0">
                <a:solidFill>
                  <a:schemeClr val="bg2"/>
                </a:solidFill>
              </a:rPr>
              <a:t>conferenza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IV2020: VDSML – Visualization in Data Science and Machine Learning</a:t>
            </a:r>
          </a:p>
          <a:p>
            <a:pPr marL="781050" lvl="1" indent="-171450" algn="l">
              <a:buFont typeface="Arial" panose="020B0604020202020204" pitchFamily="34" charset="0"/>
              <a:buChar char="•"/>
            </a:pPr>
            <a:r>
              <a:rPr lang="it-IT" sz="1100" dirty="0"/>
              <a:t>Gaia Ghidoni , Riccardo </a:t>
            </a:r>
            <a:r>
              <a:rPr lang="it-IT" sz="1100" dirty="0" err="1"/>
              <a:t>Martoglia</a:t>
            </a:r>
            <a:r>
              <a:rPr lang="it-IT" sz="1100" dirty="0"/>
              <a:t> , Cristian </a:t>
            </a:r>
            <a:r>
              <a:rPr lang="it-IT" sz="1100" dirty="0" err="1"/>
              <a:t>Taccioli</a:t>
            </a:r>
            <a:r>
              <a:rPr lang="it-IT" sz="1100" dirty="0"/>
              <a:t> , Chiara </a:t>
            </a:r>
            <a:r>
              <a:rPr lang="it-IT" sz="1100" dirty="0" err="1"/>
              <a:t>Vischioni</a:t>
            </a:r>
            <a:r>
              <a:rPr lang="it-IT" sz="1100" dirty="0"/>
              <a:t> - </a:t>
            </a:r>
            <a:r>
              <a:rPr lang="en-GB" sz="1100" i="1" dirty="0" err="1"/>
              <a:t>InstaCircos</a:t>
            </a:r>
            <a:r>
              <a:rPr lang="en-GB" sz="1100" i="1" dirty="0"/>
              <a:t>: a Web Application for Fast and Interactive Circular Visualization of Large Genomic Data (Work in Progress)</a:t>
            </a:r>
            <a:endParaRPr lang="it-IT" sz="1100" i="1" dirty="0">
              <a:solidFill>
                <a:schemeClr val="tx1"/>
              </a:solidFill>
            </a:endParaRPr>
          </a:p>
          <a:p>
            <a:pPr marL="323850" indent="-171450" algn="l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tx1"/>
              </a:solidFill>
            </a:endParaRPr>
          </a:p>
          <a:p>
            <a:pPr marL="323850" indent="-171450" algn="l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Sviluppi futuri:</a:t>
            </a:r>
          </a:p>
          <a:p>
            <a:pPr marL="781050" lvl="1" indent="-171450" algn="l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2"/>
                </a:solidFill>
              </a:rPr>
              <a:t>Aggiunta di genomi </a:t>
            </a:r>
            <a:r>
              <a:rPr lang="it-IT" sz="1400" dirty="0">
                <a:solidFill>
                  <a:schemeClr val="tx1"/>
                </a:solidFill>
              </a:rPr>
              <a:t>nel database</a:t>
            </a:r>
          </a:p>
          <a:p>
            <a:pPr marL="781050" lvl="1" indent="-171450" algn="l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Generazione di grafici da </a:t>
            </a:r>
            <a:r>
              <a:rPr lang="it-IT" sz="1400" dirty="0">
                <a:solidFill>
                  <a:schemeClr val="bg2"/>
                </a:solidFill>
              </a:rPr>
              <a:t>file forniti dall’utente</a:t>
            </a:r>
          </a:p>
          <a:p>
            <a:pPr marL="781050" lvl="1" indent="-171450" algn="l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2"/>
                </a:solidFill>
              </a:rPr>
              <a:t>Aggiunta di parametri</a:t>
            </a:r>
            <a:r>
              <a:rPr lang="it-IT" sz="1400" dirty="0">
                <a:solidFill>
                  <a:schemeClr val="tx1"/>
                </a:solidFill>
              </a:rPr>
              <a:t> per la creazione dinamica dei grafici</a:t>
            </a:r>
          </a:p>
          <a:p>
            <a:pPr marL="609600" lvl="1" indent="0" algn="l"/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8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>
            <a:extLst>
              <a:ext uri="{FF2B5EF4-FFF2-40B4-BE49-F238E27FC236}">
                <a16:creationId xmlns:a16="http://schemas.microsoft.com/office/drawing/2014/main" id="{1ED81ECB-9118-4BA7-8710-9338CCC144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5400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74425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1CAA6FF5-2073-404A-A097-DD43AC4EB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646" y="2981520"/>
            <a:ext cx="7914707" cy="2161980"/>
          </a:xfrm>
          <a:prstGeom prst="rect">
            <a:avLst/>
          </a:prstGeom>
        </p:spPr>
      </p:pic>
      <p:sp>
        <p:nvSpPr>
          <p:cNvPr id="18" name="Segnaposto testo 13">
            <a:extLst>
              <a:ext uri="{FF2B5EF4-FFF2-40B4-BE49-F238E27FC236}">
                <a16:creationId xmlns:a16="http://schemas.microsoft.com/office/drawing/2014/main" id="{5CD590FE-D967-45BB-92D9-9A0E32911608}"/>
              </a:ext>
            </a:extLst>
          </p:cNvPr>
          <p:cNvSpPr txBox="1">
            <a:spLocks/>
          </p:cNvSpPr>
          <p:nvPr/>
        </p:nvSpPr>
        <p:spPr>
          <a:xfrm>
            <a:off x="713250" y="365760"/>
            <a:ext cx="7717500" cy="3157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Barlow Medium"/>
              <a:buNone/>
              <a:defRPr sz="2400" b="1" i="0" u="none" strike="noStrike" cap="non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127000" indent="0"/>
            <a:r>
              <a:rPr lang="it-IT" sz="1400" b="0" dirty="0">
                <a:solidFill>
                  <a:schemeClr val="tx1"/>
                </a:solidFill>
              </a:rPr>
              <a:t>Uno dei formati </a:t>
            </a:r>
            <a:r>
              <a:rPr lang="it-IT" sz="1400" b="0" dirty="0">
                <a:solidFill>
                  <a:schemeClr val="bg2"/>
                </a:solidFill>
              </a:rPr>
              <a:t>più efficaci </a:t>
            </a:r>
            <a:r>
              <a:rPr lang="it-IT" sz="1400" b="0" dirty="0">
                <a:solidFill>
                  <a:schemeClr val="tx1"/>
                </a:solidFill>
              </a:rPr>
              <a:t>per la rappresentazione dei dati genomici è il </a:t>
            </a:r>
            <a:r>
              <a:rPr lang="it-IT" sz="1400" dirty="0">
                <a:solidFill>
                  <a:schemeClr val="bg2"/>
                </a:solidFill>
              </a:rPr>
              <a:t>formato circolare.</a:t>
            </a:r>
            <a:endParaRPr lang="it-IT" sz="1400" b="0" dirty="0">
              <a:solidFill>
                <a:schemeClr val="bg2"/>
              </a:solidFill>
            </a:endParaRPr>
          </a:p>
          <a:p>
            <a:pPr marL="127000" indent="0"/>
            <a:endParaRPr lang="it-IT" sz="1400" b="0" dirty="0">
              <a:solidFill>
                <a:schemeClr val="tx1"/>
              </a:solidFill>
            </a:endParaRPr>
          </a:p>
          <a:p>
            <a:pPr marL="127000" indent="0"/>
            <a:r>
              <a:rPr lang="it-IT" sz="1400" b="0" dirty="0">
                <a:solidFill>
                  <a:schemeClr val="bg2"/>
                </a:solidFill>
              </a:rPr>
              <a:t>Strumenti disponibili </a:t>
            </a:r>
            <a:r>
              <a:rPr lang="it-IT" sz="1400" b="0" dirty="0">
                <a:solidFill>
                  <a:schemeClr val="tx1"/>
                </a:solidFill>
              </a:rPr>
              <a:t>permettono la visualizzazione circolare, ma con </a:t>
            </a:r>
            <a:r>
              <a:rPr lang="it-IT" sz="1400" dirty="0">
                <a:solidFill>
                  <a:schemeClr val="tx1"/>
                </a:solidFill>
              </a:rPr>
              <a:t>limitazioni:</a:t>
            </a:r>
          </a:p>
          <a:p>
            <a:pPr marL="869950" lvl="1" indent="-285750">
              <a:buFont typeface="Arial" panose="020B0604020202020204" pitchFamily="34" charset="0"/>
              <a:buChar char="•"/>
            </a:pPr>
            <a:r>
              <a:rPr lang="it-IT" sz="1400" b="0" dirty="0">
                <a:solidFill>
                  <a:schemeClr val="bg2"/>
                </a:solidFill>
              </a:rPr>
              <a:t>Installazione</a:t>
            </a:r>
            <a:r>
              <a:rPr lang="it-IT" sz="1400" b="0" dirty="0">
                <a:solidFill>
                  <a:schemeClr val="tx1"/>
                </a:solidFill>
              </a:rPr>
              <a:t> e</a:t>
            </a:r>
            <a:r>
              <a:rPr lang="it-IT" sz="1400" b="0" dirty="0">
                <a:solidFill>
                  <a:schemeClr val="bg2"/>
                </a:solidFill>
              </a:rPr>
              <a:t> operazioni preliminari </a:t>
            </a:r>
            <a:r>
              <a:rPr lang="it-IT" sz="1400" b="0" dirty="0">
                <a:solidFill>
                  <a:schemeClr val="tx1"/>
                </a:solidFill>
              </a:rPr>
              <a:t>sui dati</a:t>
            </a:r>
          </a:p>
          <a:p>
            <a:pPr marL="869950" lvl="1" indent="-285750">
              <a:buFont typeface="Arial" panose="020B0604020202020204" pitchFamily="34" charset="0"/>
              <a:buChar char="•"/>
            </a:pPr>
            <a:r>
              <a:rPr lang="it-IT" sz="1400" b="0" dirty="0">
                <a:solidFill>
                  <a:schemeClr val="bg2"/>
                </a:solidFill>
              </a:rPr>
              <a:t>Conoscenze specifiche </a:t>
            </a:r>
            <a:r>
              <a:rPr lang="it-IT" sz="1400" b="0" dirty="0">
                <a:solidFill>
                  <a:schemeClr val="tx1"/>
                </a:solidFill>
              </a:rPr>
              <a:t>di un linguaggio di programmazione</a:t>
            </a:r>
          </a:p>
          <a:p>
            <a:pPr marL="869950" lvl="1" indent="-285750">
              <a:buFont typeface="Arial" panose="020B0604020202020204" pitchFamily="34" charset="0"/>
              <a:buChar char="•"/>
            </a:pPr>
            <a:r>
              <a:rPr lang="it-IT" sz="1400" b="0" dirty="0">
                <a:solidFill>
                  <a:schemeClr val="tx1"/>
                </a:solidFill>
              </a:rPr>
              <a:t>Limitazione a genomi di </a:t>
            </a:r>
            <a:r>
              <a:rPr lang="it-IT" sz="1400" b="0" dirty="0">
                <a:solidFill>
                  <a:schemeClr val="bg2"/>
                </a:solidFill>
              </a:rPr>
              <a:t>piccole dimensioni</a:t>
            </a:r>
          </a:p>
          <a:p>
            <a:pPr marL="869950" lvl="1" indent="-285750">
              <a:buFont typeface="Arial" panose="020B0604020202020204" pitchFamily="34" charset="0"/>
              <a:buChar char="•"/>
            </a:pPr>
            <a:r>
              <a:rPr lang="it-IT" sz="1400" b="0" dirty="0">
                <a:solidFill>
                  <a:schemeClr val="bg2"/>
                </a:solidFill>
              </a:rPr>
              <a:t>Mancanza di interattività</a:t>
            </a:r>
          </a:p>
        </p:txBody>
      </p:sp>
    </p:spTree>
    <p:extLst>
      <p:ext uri="{BB962C8B-B14F-4D97-AF65-F5344CB8AC3E}">
        <p14:creationId xmlns:p14="http://schemas.microsoft.com/office/powerpoint/2010/main" val="14252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FADC7F-83E7-4F4D-B225-85B6EFCB3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di </a:t>
            </a:r>
            <a:r>
              <a:rPr lang="it-IT" dirty="0" err="1"/>
              <a:t>InstaCircos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5805C5-528B-4026-811C-0D4169A5A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endParaRPr lang="it-IT" sz="1400" b="1" dirty="0"/>
          </a:p>
          <a:p>
            <a:pPr marL="152400" indent="0">
              <a:buNone/>
            </a:pPr>
            <a:r>
              <a:rPr lang="it-IT" sz="1400" b="1" dirty="0" err="1"/>
              <a:t>InstaCircos</a:t>
            </a:r>
            <a:r>
              <a:rPr lang="it-IT" sz="1400" dirty="0"/>
              <a:t> ha l’obiettivo di  </a:t>
            </a:r>
            <a:r>
              <a:rPr lang="it-IT" sz="1400" b="1" dirty="0"/>
              <a:t>superare le limitazioni </a:t>
            </a:r>
            <a:r>
              <a:rPr lang="it-IT" sz="1400" dirty="0"/>
              <a:t>evidenziate tramite una </a:t>
            </a:r>
            <a:r>
              <a:rPr lang="it-IT" sz="1400" b="1" dirty="0">
                <a:solidFill>
                  <a:schemeClr val="bg2"/>
                </a:solidFill>
              </a:rPr>
              <a:t>applicazione web:</a:t>
            </a:r>
            <a:endParaRPr lang="en-GB" sz="1400" b="1" dirty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2"/>
                </a:solidFill>
              </a:rPr>
              <a:t>Semplice</a:t>
            </a:r>
            <a:r>
              <a:rPr lang="en-GB" sz="1400" dirty="0"/>
              <a:t> da </a:t>
            </a:r>
            <a:r>
              <a:rPr lang="en-GB" sz="1400" dirty="0" err="1"/>
              <a:t>usare</a:t>
            </a:r>
            <a:endParaRPr lang="en-GB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b="1" dirty="0" err="1">
                <a:solidFill>
                  <a:schemeClr val="bg2"/>
                </a:solidFill>
              </a:rPr>
              <a:t>Interattiva</a:t>
            </a:r>
            <a:r>
              <a:rPr lang="en-GB" sz="1400" b="1" dirty="0">
                <a:solidFill>
                  <a:schemeClr val="bg2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(</a:t>
            </a:r>
            <a:r>
              <a:rPr lang="en-GB" sz="1400" dirty="0" err="1">
                <a:solidFill>
                  <a:schemeClr val="tx1"/>
                </a:solidFill>
              </a:rPr>
              <a:t>nel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grafico</a:t>
            </a:r>
            <a:r>
              <a:rPr lang="en-GB" sz="1400" dirty="0">
                <a:solidFill>
                  <a:schemeClr val="tx1"/>
                </a:solidFill>
              </a:rPr>
              <a:t> e </a:t>
            </a:r>
            <a:r>
              <a:rPr lang="en-GB" sz="1400" dirty="0" err="1">
                <a:solidFill>
                  <a:schemeClr val="tx1"/>
                </a:solidFill>
              </a:rPr>
              <a:t>nella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sua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generazione</a:t>
            </a:r>
            <a:r>
              <a:rPr lang="en-GB" sz="1400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b="1" dirty="0" err="1">
                <a:solidFill>
                  <a:schemeClr val="bg2"/>
                </a:solidFill>
              </a:rPr>
              <a:t>Veloce</a:t>
            </a:r>
            <a:endParaRPr lang="en-GB" sz="1400" b="1" dirty="0">
              <a:solidFill>
                <a:schemeClr val="bg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bg2"/>
              </a:solidFill>
            </a:endParaRPr>
          </a:p>
          <a:p>
            <a:pPr marL="152400" indent="0">
              <a:buNone/>
            </a:pPr>
            <a:r>
              <a:rPr lang="en-GB" sz="1400" dirty="0" err="1">
                <a:solidFill>
                  <a:schemeClr val="tx1"/>
                </a:solidFill>
              </a:rPr>
              <a:t>Permette</a:t>
            </a:r>
            <a:r>
              <a:rPr lang="en-GB" sz="1400" dirty="0">
                <a:solidFill>
                  <a:schemeClr val="tx1"/>
                </a:solidFill>
              </a:rPr>
              <a:t> la </a:t>
            </a:r>
            <a:r>
              <a:rPr lang="en-GB" sz="1400" dirty="0" err="1">
                <a:solidFill>
                  <a:schemeClr val="tx1"/>
                </a:solidFill>
              </a:rPr>
              <a:t>visualizzazione</a:t>
            </a:r>
            <a:r>
              <a:rPr lang="en-GB" sz="1400" dirty="0">
                <a:solidFill>
                  <a:schemeClr val="tx1"/>
                </a:solidFill>
              </a:rPr>
              <a:t> di </a:t>
            </a:r>
            <a:r>
              <a:rPr lang="it-IT" sz="1400" dirty="0">
                <a:solidFill>
                  <a:schemeClr val="tx1"/>
                </a:solidFill>
              </a:rPr>
              <a:t>grafici</a:t>
            </a:r>
            <a:r>
              <a:rPr lang="en-GB" sz="1400" dirty="0">
                <a:solidFill>
                  <a:schemeClr val="tx1"/>
                </a:solidFill>
              </a:rPr>
              <a:t> di </a:t>
            </a:r>
            <a:r>
              <a:rPr lang="en-GB" sz="1400" dirty="0" err="1">
                <a:solidFill>
                  <a:schemeClr val="bg2"/>
                </a:solidFill>
              </a:rPr>
              <a:t>genomi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dalle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b="1" dirty="0" err="1">
                <a:solidFill>
                  <a:schemeClr val="bg2"/>
                </a:solidFill>
              </a:rPr>
              <a:t>grosse</a:t>
            </a:r>
            <a:r>
              <a:rPr lang="en-GB" sz="1400" b="1" dirty="0">
                <a:solidFill>
                  <a:schemeClr val="bg2"/>
                </a:solidFill>
              </a:rPr>
              <a:t> </a:t>
            </a:r>
            <a:r>
              <a:rPr lang="en-GB" sz="1400" b="1" dirty="0" err="1">
                <a:solidFill>
                  <a:schemeClr val="bg2"/>
                </a:solidFill>
              </a:rPr>
              <a:t>dimensioni</a:t>
            </a:r>
            <a:endParaRPr lang="en-GB" sz="1400" b="1" dirty="0">
              <a:solidFill>
                <a:schemeClr val="bg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it-IT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86E141-A3DB-4870-9241-6A1251D8B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36" y="523568"/>
            <a:ext cx="3151095" cy="1206966"/>
          </a:xfrm>
        </p:spPr>
        <p:txBody>
          <a:bodyPr/>
          <a:lstStyle/>
          <a:p>
            <a:pPr algn="l"/>
            <a:r>
              <a:rPr lang="en" sz="3200" dirty="0"/>
              <a:t>Analisi del progetto</a:t>
            </a:r>
            <a:endParaRPr lang="en-GB" sz="3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605D77C-5AEC-4426-BEF1-F53FD8F5A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0642" y="202018"/>
            <a:ext cx="5470922" cy="4752753"/>
          </a:xfrm>
        </p:spPr>
        <p:txBody>
          <a:bodyPr/>
          <a:lstStyle/>
          <a:p>
            <a:pPr marL="127000" indent="0" algn="l"/>
            <a:endParaRPr lang="it-IT" b="1" dirty="0"/>
          </a:p>
          <a:p>
            <a:pPr marL="127000" indent="0" algn="l"/>
            <a:endParaRPr lang="it-IT" b="1" dirty="0"/>
          </a:p>
          <a:p>
            <a:pPr marL="469900" indent="-342900" algn="l">
              <a:buFont typeface="+mj-lt"/>
              <a:buAutoNum type="arabicPeriod"/>
            </a:pPr>
            <a:r>
              <a:rPr lang="it-IT" b="1" dirty="0"/>
              <a:t>Dati di interesse</a:t>
            </a:r>
          </a:p>
          <a:p>
            <a:pPr marL="469900" indent="-342900" algn="l">
              <a:buFont typeface="+mj-lt"/>
              <a:buAutoNum type="arabicPeriod"/>
            </a:pPr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dirty="0"/>
              <a:t>Problematiche affrontate</a:t>
            </a:r>
          </a:p>
          <a:p>
            <a:pPr marL="469900" indent="-342900" algn="l">
              <a:buFont typeface="+mj-lt"/>
              <a:buAutoNum type="arabicPeriod"/>
            </a:pPr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dirty="0"/>
              <a:t>Tecnologie usate</a:t>
            </a:r>
          </a:p>
          <a:p>
            <a:pPr marL="469900" indent="-342900" algn="l">
              <a:buFont typeface="+mj-lt"/>
              <a:buAutoNum type="arabicPeriod"/>
            </a:pPr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dirty="0"/>
              <a:t>Gestione dei dati</a:t>
            </a:r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  <a:p>
            <a:pPr marL="469900" indent="-342900" algn="l">
              <a:buFont typeface="+mj-lt"/>
              <a:buAutoNum type="arabicPeriod"/>
            </a:pPr>
            <a:r>
              <a:rPr lang="en-GB" dirty="0" err="1"/>
              <a:t>Interfaccia</a:t>
            </a:r>
            <a:r>
              <a:rPr lang="en-GB" dirty="0"/>
              <a:t> </a:t>
            </a:r>
            <a:r>
              <a:rPr lang="en-GB" dirty="0" err="1"/>
              <a:t>utente</a:t>
            </a:r>
            <a:endParaRPr lang="en-GB" dirty="0"/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  <a:p>
            <a:pPr marL="469900" indent="-342900" algn="l">
              <a:buFont typeface="+mj-lt"/>
              <a:buAutoNum type="arabicPeriod"/>
            </a:pPr>
            <a:r>
              <a:rPr lang="en-GB" dirty="0" err="1"/>
              <a:t>Confronto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prestazioni</a:t>
            </a:r>
            <a:endParaRPr lang="en-GB" dirty="0"/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  <a:p>
            <a:pPr marL="469900" indent="-342900" algn="l">
              <a:buFont typeface="+mj-lt"/>
              <a:buAutoNum type="arabicPeriod"/>
            </a:pPr>
            <a:r>
              <a:rPr lang="en-GB" dirty="0" err="1"/>
              <a:t>Conclusioni</a:t>
            </a:r>
            <a:r>
              <a:rPr lang="en-GB" dirty="0"/>
              <a:t> e </a:t>
            </a:r>
            <a:r>
              <a:rPr lang="en-GB" dirty="0" err="1"/>
              <a:t>sviluppi</a:t>
            </a:r>
            <a:r>
              <a:rPr lang="en-GB" dirty="0"/>
              <a:t> </a:t>
            </a:r>
            <a:r>
              <a:rPr lang="en-GB" dirty="0" err="1"/>
              <a:t>futuri</a:t>
            </a:r>
            <a:endParaRPr lang="en-GB" dirty="0"/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A7F2CC21-E7D6-466A-A9B0-D2D370374003}"/>
              </a:ext>
            </a:extLst>
          </p:cNvPr>
          <p:cNvSpPr/>
          <p:nvPr/>
        </p:nvSpPr>
        <p:spPr>
          <a:xfrm>
            <a:off x="3540642" y="723014"/>
            <a:ext cx="5470922" cy="404037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561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16">
            <a:extLst>
              <a:ext uri="{FF2B5EF4-FFF2-40B4-BE49-F238E27FC236}">
                <a16:creationId xmlns:a16="http://schemas.microsoft.com/office/drawing/2014/main" id="{48F8DA78-BFA0-457B-81BB-D813D986C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Studio dei dati di interesse</a:t>
            </a:r>
          </a:p>
        </p:txBody>
      </p:sp>
      <p:sp>
        <p:nvSpPr>
          <p:cNvPr id="40" name="Sottotitolo 39">
            <a:extLst>
              <a:ext uri="{FF2B5EF4-FFF2-40B4-BE49-F238E27FC236}">
                <a16:creationId xmlns:a16="http://schemas.microsoft.com/office/drawing/2014/main" id="{27EF2121-D84C-4D2B-9A6E-C2818017F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25" y="1435051"/>
            <a:ext cx="2333700" cy="755700"/>
          </a:xfrm>
        </p:spPr>
        <p:txBody>
          <a:bodyPr/>
          <a:lstStyle/>
          <a:p>
            <a:r>
              <a:rPr lang="it-IT" sz="2000" dirty="0"/>
              <a:t>GBFF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FDDF5D4E-C427-4A7B-B3C4-CC1FEB699C3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13225" y="2205532"/>
            <a:ext cx="2333700" cy="2756612"/>
          </a:xfrm>
        </p:spPr>
        <p:txBody>
          <a:bodyPr/>
          <a:lstStyle/>
          <a:p>
            <a:r>
              <a:rPr lang="it-IT" dirty="0"/>
              <a:t>Provenienti dalla collezione </a:t>
            </a:r>
            <a:r>
              <a:rPr lang="it-IT" b="1" dirty="0" err="1">
                <a:solidFill>
                  <a:schemeClr val="bg2"/>
                </a:solidFill>
              </a:rPr>
              <a:t>RefSeq</a:t>
            </a:r>
            <a:r>
              <a:rPr lang="it-IT" dirty="0"/>
              <a:t> della NCBI</a:t>
            </a:r>
          </a:p>
          <a:p>
            <a:endParaRPr lang="it-IT" dirty="0"/>
          </a:p>
          <a:p>
            <a:r>
              <a:rPr lang="it-IT" b="1" dirty="0">
                <a:solidFill>
                  <a:schemeClr val="bg2"/>
                </a:solidFill>
              </a:rPr>
              <a:t>Sequenze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/>
              <a:t>genomiche</a:t>
            </a:r>
          </a:p>
          <a:p>
            <a:endParaRPr lang="it-IT" dirty="0"/>
          </a:p>
          <a:p>
            <a:r>
              <a:rPr lang="it-IT" dirty="0">
                <a:solidFill>
                  <a:schemeClr val="bg2"/>
                </a:solidFill>
              </a:rPr>
              <a:t>Metadati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b="1" dirty="0">
                <a:solidFill>
                  <a:schemeClr val="bg2"/>
                </a:solidFill>
              </a:rPr>
              <a:t>Annotazioni</a:t>
            </a:r>
          </a:p>
          <a:p>
            <a:pPr marL="12700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3" name="Sottotitolo 42">
            <a:extLst>
              <a:ext uri="{FF2B5EF4-FFF2-40B4-BE49-F238E27FC236}">
                <a16:creationId xmlns:a16="http://schemas.microsoft.com/office/drawing/2014/main" id="{9D85FF97-BCF7-4E57-AB17-DB0510CFADE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405151" y="1474418"/>
            <a:ext cx="2331600" cy="755700"/>
          </a:xfrm>
        </p:spPr>
        <p:txBody>
          <a:bodyPr/>
          <a:lstStyle/>
          <a:p>
            <a:r>
              <a:rPr lang="it-IT" sz="2000" dirty="0"/>
              <a:t>Assembly report</a:t>
            </a:r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43C90E92-EBE2-44B7-99C2-3153B0DFAE66}"/>
              </a:ext>
            </a:extLst>
          </p:cNvPr>
          <p:cNvSpPr>
            <a:spLocks noGrp="1"/>
          </p:cNvSpPr>
          <p:nvPr>
            <p:ph type="body" idx="5"/>
          </p:nvPr>
        </p:nvSpPr>
        <p:spPr>
          <a:xfrm>
            <a:off x="3403050" y="2205532"/>
            <a:ext cx="2351573" cy="2634692"/>
          </a:xfrm>
        </p:spPr>
        <p:txBody>
          <a:bodyPr/>
          <a:lstStyle/>
          <a:p>
            <a:r>
              <a:rPr lang="it-IT" dirty="0"/>
              <a:t>Provenienti dalla collezione </a:t>
            </a:r>
            <a:r>
              <a:rPr lang="it-IT" b="1" dirty="0" err="1">
                <a:solidFill>
                  <a:schemeClr val="bg2"/>
                </a:solidFill>
              </a:rPr>
              <a:t>RefSeq</a:t>
            </a:r>
            <a:endParaRPr lang="it-IT" b="1" dirty="0">
              <a:solidFill>
                <a:schemeClr val="bg2"/>
              </a:solidFill>
            </a:endParaRPr>
          </a:p>
          <a:p>
            <a:endParaRPr lang="it-IT" b="1" dirty="0">
              <a:solidFill>
                <a:schemeClr val="bg2"/>
              </a:solidFill>
            </a:endParaRPr>
          </a:p>
          <a:p>
            <a:r>
              <a:rPr lang="it-IT" dirty="0">
                <a:solidFill>
                  <a:schemeClr val="bg2"/>
                </a:solidFill>
              </a:rPr>
              <a:t>File riassuntivo </a:t>
            </a:r>
            <a:r>
              <a:rPr lang="it-IT" dirty="0">
                <a:solidFill>
                  <a:schemeClr val="tx1"/>
                </a:solidFill>
              </a:rPr>
              <a:t>dei</a:t>
            </a:r>
            <a:r>
              <a:rPr lang="it-IT" dirty="0">
                <a:solidFill>
                  <a:schemeClr val="bg2"/>
                </a:solidFill>
              </a:rPr>
              <a:t> metadati </a:t>
            </a:r>
            <a:r>
              <a:rPr lang="it-IT" dirty="0">
                <a:solidFill>
                  <a:schemeClr val="tx1"/>
                </a:solidFill>
              </a:rPr>
              <a:t>delle sequenze</a:t>
            </a:r>
          </a:p>
        </p:txBody>
      </p:sp>
      <p:sp>
        <p:nvSpPr>
          <p:cNvPr id="46" name="Sottotitolo 45">
            <a:extLst>
              <a:ext uri="{FF2B5EF4-FFF2-40B4-BE49-F238E27FC236}">
                <a16:creationId xmlns:a16="http://schemas.microsoft.com/office/drawing/2014/main" id="{0ED36B35-868A-4CA4-B225-B788A47BE6C2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6097077" y="1474418"/>
            <a:ext cx="2331600" cy="755700"/>
          </a:xfrm>
        </p:spPr>
        <p:txBody>
          <a:bodyPr/>
          <a:lstStyle/>
          <a:p>
            <a:r>
              <a:rPr lang="it-IT" sz="2000" dirty="0"/>
              <a:t>Reverse </a:t>
            </a:r>
            <a:r>
              <a:rPr lang="it-IT" sz="2000" dirty="0" err="1"/>
              <a:t>complement</a:t>
            </a:r>
            <a:endParaRPr lang="it-IT" sz="2000" dirty="0"/>
          </a:p>
        </p:txBody>
      </p:sp>
      <p:sp>
        <p:nvSpPr>
          <p:cNvPr id="47" name="Segnaposto testo 46">
            <a:extLst>
              <a:ext uri="{FF2B5EF4-FFF2-40B4-BE49-F238E27FC236}">
                <a16:creationId xmlns:a16="http://schemas.microsoft.com/office/drawing/2014/main" id="{2E04A2E0-7816-4E0B-BEDD-BF59C529531E}"/>
              </a:ext>
            </a:extLst>
          </p:cNvPr>
          <p:cNvSpPr>
            <a:spLocks noGrp="1"/>
          </p:cNvSpPr>
          <p:nvPr>
            <p:ph type="body" idx="8"/>
          </p:nvPr>
        </p:nvSpPr>
        <p:spPr>
          <a:xfrm>
            <a:off x="6094977" y="2205532"/>
            <a:ext cx="2333700" cy="2634692"/>
          </a:xfrm>
        </p:spPr>
        <p:txBody>
          <a:bodyPr/>
          <a:lstStyle/>
          <a:p>
            <a:r>
              <a:rPr lang="it-IT" dirty="0"/>
              <a:t>Derivato da </a:t>
            </a:r>
            <a:r>
              <a:rPr lang="it-IT" dirty="0">
                <a:solidFill>
                  <a:schemeClr val="bg2"/>
                </a:solidFill>
              </a:rPr>
              <a:t>analisi</a:t>
            </a:r>
            <a:r>
              <a:rPr lang="it-IT" dirty="0"/>
              <a:t> dei </a:t>
            </a:r>
            <a:r>
              <a:rPr lang="it-IT" b="1" dirty="0">
                <a:solidFill>
                  <a:schemeClr val="bg2"/>
                </a:solidFill>
              </a:rPr>
              <a:t>file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b="1" dirty="0">
                <a:solidFill>
                  <a:schemeClr val="bg2"/>
                </a:solidFill>
              </a:rPr>
              <a:t>FASTA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/>
              <a:t>con lo strumento </a:t>
            </a:r>
            <a:r>
              <a:rPr lang="it-IT" b="1" dirty="0"/>
              <a:t>LASTZ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b="1" dirty="0">
                <a:solidFill>
                  <a:schemeClr val="bg2"/>
                </a:solidFill>
              </a:rPr>
              <a:t>Link</a:t>
            </a:r>
            <a:r>
              <a:rPr lang="it-IT" dirty="0"/>
              <a:t> tra regioni del genoma</a:t>
            </a:r>
            <a:br>
              <a:rPr lang="it-IT" dirty="0"/>
            </a:b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3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1" grpId="0" uiExpand="1" build="p"/>
      <p:bldP spid="43" grpId="0" build="p"/>
      <p:bldP spid="44" grpId="0" uiExpand="1" build="p"/>
      <p:bldP spid="46" grpId="0" build="p"/>
      <p:bldP spid="4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86E141-A3DB-4870-9241-6A1251D8B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36" y="523568"/>
            <a:ext cx="3151095" cy="1206966"/>
          </a:xfrm>
        </p:spPr>
        <p:txBody>
          <a:bodyPr/>
          <a:lstStyle/>
          <a:p>
            <a:pPr algn="l"/>
            <a:r>
              <a:rPr lang="en" sz="3200" dirty="0"/>
              <a:t>Analisi del progetto</a:t>
            </a:r>
            <a:endParaRPr lang="en-GB" sz="3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605D77C-5AEC-4426-BEF1-F53FD8F5A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0642" y="202018"/>
            <a:ext cx="5470922" cy="4752753"/>
          </a:xfrm>
        </p:spPr>
        <p:txBody>
          <a:bodyPr/>
          <a:lstStyle/>
          <a:p>
            <a:pPr marL="127000" indent="0" algn="l"/>
            <a:endParaRPr lang="it-IT" b="1" dirty="0"/>
          </a:p>
          <a:p>
            <a:pPr marL="127000" indent="0" algn="l"/>
            <a:endParaRPr lang="it-IT" b="1" dirty="0"/>
          </a:p>
          <a:p>
            <a:pPr marL="469900" indent="-342900" algn="l">
              <a:buFont typeface="+mj-lt"/>
              <a:buAutoNum type="arabicPeriod"/>
            </a:pPr>
            <a:r>
              <a:rPr lang="it-IT" dirty="0"/>
              <a:t>Dati di interesse</a:t>
            </a:r>
          </a:p>
          <a:p>
            <a:pPr marL="469900" indent="-342900" algn="l">
              <a:buFont typeface="+mj-lt"/>
              <a:buAutoNum type="arabicPeriod"/>
            </a:pPr>
            <a:endParaRPr lang="it-IT" b="1" dirty="0"/>
          </a:p>
          <a:p>
            <a:pPr marL="469900" indent="-342900" algn="l">
              <a:buFont typeface="+mj-lt"/>
              <a:buAutoNum type="arabicPeriod"/>
            </a:pPr>
            <a:r>
              <a:rPr lang="it-IT" b="1" dirty="0"/>
              <a:t>Problematiche affrontate</a:t>
            </a:r>
          </a:p>
          <a:p>
            <a:pPr marL="469900" indent="-342900" algn="l">
              <a:buFont typeface="+mj-lt"/>
              <a:buAutoNum type="arabicPeriod"/>
            </a:pPr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dirty="0"/>
              <a:t>Tecnologie usate</a:t>
            </a:r>
          </a:p>
          <a:p>
            <a:pPr marL="469900" indent="-342900" algn="l">
              <a:buFont typeface="+mj-lt"/>
              <a:buAutoNum type="arabicPeriod"/>
            </a:pPr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dirty="0"/>
              <a:t>Gestione dei dati</a:t>
            </a:r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  <a:p>
            <a:pPr marL="469900" indent="-342900" algn="l">
              <a:buFont typeface="+mj-lt"/>
              <a:buAutoNum type="arabicPeriod"/>
            </a:pPr>
            <a:r>
              <a:rPr lang="en-GB" dirty="0" err="1"/>
              <a:t>Interfaccia</a:t>
            </a:r>
            <a:r>
              <a:rPr lang="en-GB" dirty="0"/>
              <a:t> </a:t>
            </a:r>
            <a:r>
              <a:rPr lang="en-GB" dirty="0" err="1"/>
              <a:t>utente</a:t>
            </a:r>
            <a:endParaRPr lang="en-GB" dirty="0"/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  <a:p>
            <a:pPr marL="469900" indent="-342900" algn="l">
              <a:buFont typeface="+mj-lt"/>
              <a:buAutoNum type="arabicPeriod"/>
            </a:pPr>
            <a:r>
              <a:rPr lang="en-GB" dirty="0" err="1"/>
              <a:t>Confronto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prestazioni</a:t>
            </a:r>
            <a:endParaRPr lang="en-GB" dirty="0"/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  <a:p>
            <a:pPr marL="469900" indent="-342900" algn="l">
              <a:buFont typeface="+mj-lt"/>
              <a:buAutoNum type="arabicPeriod"/>
            </a:pPr>
            <a:r>
              <a:rPr lang="en-GB" dirty="0" err="1"/>
              <a:t>Conclusioni</a:t>
            </a:r>
            <a:r>
              <a:rPr lang="en-GB" dirty="0"/>
              <a:t> e </a:t>
            </a:r>
            <a:r>
              <a:rPr lang="en-GB" dirty="0" err="1"/>
              <a:t>sviluppi</a:t>
            </a:r>
            <a:r>
              <a:rPr lang="en-GB" dirty="0"/>
              <a:t> </a:t>
            </a:r>
            <a:r>
              <a:rPr lang="en-GB" dirty="0" err="1"/>
              <a:t>futuri</a:t>
            </a:r>
            <a:endParaRPr lang="en-GB" dirty="0"/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A7F2CC21-E7D6-466A-A9B0-D2D370374003}"/>
              </a:ext>
            </a:extLst>
          </p:cNvPr>
          <p:cNvSpPr/>
          <p:nvPr/>
        </p:nvSpPr>
        <p:spPr>
          <a:xfrm>
            <a:off x="3540642" y="1186310"/>
            <a:ext cx="5470922" cy="404037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96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E4C2D24-4DBE-4236-BF83-B636943B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Problematiche affrontate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2221C51-CAC1-43EC-837B-8C9435979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2353" y="1334463"/>
            <a:ext cx="3639294" cy="3374100"/>
          </a:xfrm>
        </p:spPr>
        <p:txBody>
          <a:bodyPr/>
          <a:lstStyle/>
          <a:p>
            <a:pPr marL="323850" indent="-1714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323850" indent="-1714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it-IT" sz="1400" dirty="0"/>
              <a:t>Analisi e </a:t>
            </a:r>
            <a:r>
              <a:rPr lang="it-IT" sz="1400" b="1" dirty="0">
                <a:solidFill>
                  <a:schemeClr val="bg2"/>
                </a:solidFill>
              </a:rPr>
              <a:t>selezione</a:t>
            </a:r>
            <a:r>
              <a:rPr lang="it-IT" sz="1400" dirty="0"/>
              <a:t> delle </a:t>
            </a:r>
            <a:r>
              <a:rPr lang="it-IT" sz="1400" b="1" dirty="0">
                <a:solidFill>
                  <a:schemeClr val="bg2"/>
                </a:solidFill>
              </a:rPr>
              <a:t>sequenze cromosomiche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it-IT" sz="1400" b="1" dirty="0">
              <a:solidFill>
                <a:schemeClr val="bg2"/>
              </a:solidFill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bg2"/>
                </a:solidFill>
              </a:rPr>
              <a:t>Recupero</a:t>
            </a:r>
            <a:r>
              <a:rPr lang="it-IT" sz="1400" dirty="0"/>
              <a:t> </a:t>
            </a:r>
            <a:r>
              <a:rPr lang="it-IT" sz="1400" b="1" dirty="0">
                <a:solidFill>
                  <a:schemeClr val="bg2"/>
                </a:solidFill>
              </a:rPr>
              <a:t>efficiente</a:t>
            </a:r>
            <a:r>
              <a:rPr lang="it-IT" sz="1400" dirty="0"/>
              <a:t> dei </a:t>
            </a:r>
            <a:r>
              <a:rPr lang="it-IT" sz="1400" b="1" dirty="0">
                <a:solidFill>
                  <a:schemeClr val="bg2"/>
                </a:solidFill>
              </a:rPr>
              <a:t>reverse </a:t>
            </a:r>
            <a:r>
              <a:rPr lang="it-IT" sz="1400" b="1" dirty="0" err="1">
                <a:solidFill>
                  <a:schemeClr val="bg2"/>
                </a:solidFill>
              </a:rPr>
              <a:t>complement</a:t>
            </a:r>
            <a:endParaRPr lang="it-IT" sz="1400" dirty="0">
              <a:solidFill>
                <a:schemeClr val="tx1"/>
              </a:solidFill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endParaRPr lang="it-IT" sz="1400" b="1" dirty="0">
              <a:solidFill>
                <a:schemeClr val="bg2"/>
              </a:solidFill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Gestione di </a:t>
            </a:r>
            <a:r>
              <a:rPr lang="it-IT" sz="1400" b="1" dirty="0">
                <a:solidFill>
                  <a:schemeClr val="bg2"/>
                </a:solidFill>
              </a:rPr>
              <a:t>grandi genomi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it-IT" sz="1400" dirty="0"/>
              <a:t>Aggiunta di </a:t>
            </a:r>
            <a:r>
              <a:rPr lang="it-IT" sz="1400" b="1" dirty="0">
                <a:solidFill>
                  <a:schemeClr val="bg2"/>
                </a:solidFill>
              </a:rPr>
              <a:t>interattività</a:t>
            </a:r>
            <a:r>
              <a:rPr lang="it-IT" sz="1400" dirty="0"/>
              <a:t> all’applicazione web</a:t>
            </a:r>
          </a:p>
        </p:txBody>
      </p:sp>
    </p:spTree>
    <p:extLst>
      <p:ext uri="{BB962C8B-B14F-4D97-AF65-F5344CB8AC3E}">
        <p14:creationId xmlns:p14="http://schemas.microsoft.com/office/powerpoint/2010/main" val="5136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86E141-A3DB-4870-9241-6A1251D8B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36" y="523568"/>
            <a:ext cx="3151095" cy="1206966"/>
          </a:xfrm>
        </p:spPr>
        <p:txBody>
          <a:bodyPr/>
          <a:lstStyle/>
          <a:p>
            <a:pPr algn="l"/>
            <a:r>
              <a:rPr lang="en" sz="3200" dirty="0"/>
              <a:t>Analisi del progetto</a:t>
            </a:r>
            <a:endParaRPr lang="en-GB" sz="3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605D77C-5AEC-4426-BEF1-F53FD8F5A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0642" y="202018"/>
            <a:ext cx="5470922" cy="4752753"/>
          </a:xfrm>
        </p:spPr>
        <p:txBody>
          <a:bodyPr/>
          <a:lstStyle/>
          <a:p>
            <a:pPr marL="127000" indent="0" algn="l"/>
            <a:endParaRPr lang="it-IT" dirty="0"/>
          </a:p>
          <a:p>
            <a:pPr marL="127000" indent="0" algn="l"/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dirty="0"/>
              <a:t>Dati di interesse</a:t>
            </a:r>
          </a:p>
          <a:p>
            <a:pPr marL="469900" indent="-342900" algn="l">
              <a:buFont typeface="+mj-lt"/>
              <a:buAutoNum type="arabicPeriod"/>
            </a:pPr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dirty="0"/>
              <a:t>Problematiche affrontate</a:t>
            </a:r>
          </a:p>
          <a:p>
            <a:pPr marL="469900" indent="-342900" algn="l">
              <a:buFont typeface="+mj-lt"/>
              <a:buAutoNum type="arabicPeriod"/>
            </a:pPr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b="1" dirty="0"/>
              <a:t>Tecnologie usate</a:t>
            </a:r>
          </a:p>
          <a:p>
            <a:pPr marL="469900" indent="-342900" algn="l">
              <a:buFont typeface="+mj-lt"/>
              <a:buAutoNum type="arabicPeriod"/>
            </a:pPr>
            <a:endParaRPr lang="it-IT" dirty="0"/>
          </a:p>
          <a:p>
            <a:pPr marL="469900" indent="-342900" algn="l">
              <a:buFont typeface="+mj-lt"/>
              <a:buAutoNum type="arabicPeriod"/>
            </a:pPr>
            <a:r>
              <a:rPr lang="it-IT" dirty="0"/>
              <a:t>Gestione dei dati</a:t>
            </a:r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  <a:p>
            <a:pPr marL="469900" indent="-342900" algn="l">
              <a:buFont typeface="+mj-lt"/>
              <a:buAutoNum type="arabicPeriod"/>
            </a:pPr>
            <a:r>
              <a:rPr lang="en-GB" dirty="0" err="1"/>
              <a:t>Interfaccia</a:t>
            </a:r>
            <a:r>
              <a:rPr lang="en-GB" dirty="0"/>
              <a:t> </a:t>
            </a:r>
            <a:r>
              <a:rPr lang="en-GB" dirty="0" err="1"/>
              <a:t>utente</a:t>
            </a:r>
            <a:endParaRPr lang="en-GB" dirty="0"/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  <a:p>
            <a:pPr marL="469900" indent="-342900" algn="l">
              <a:buFont typeface="+mj-lt"/>
              <a:buAutoNum type="arabicPeriod"/>
            </a:pPr>
            <a:r>
              <a:rPr lang="en-GB" dirty="0" err="1"/>
              <a:t>Confronto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prestazioni</a:t>
            </a:r>
            <a:endParaRPr lang="en-GB" dirty="0"/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  <a:p>
            <a:pPr marL="469900" indent="-342900" algn="l">
              <a:buFont typeface="+mj-lt"/>
              <a:buAutoNum type="arabicPeriod"/>
            </a:pPr>
            <a:r>
              <a:rPr lang="en-GB" dirty="0" err="1"/>
              <a:t>Conclusioni</a:t>
            </a:r>
            <a:r>
              <a:rPr lang="en-GB" dirty="0"/>
              <a:t> e </a:t>
            </a:r>
            <a:r>
              <a:rPr lang="en-GB" dirty="0" err="1"/>
              <a:t>sviluppi</a:t>
            </a:r>
            <a:r>
              <a:rPr lang="en-GB" dirty="0"/>
              <a:t> </a:t>
            </a:r>
            <a:r>
              <a:rPr lang="en-GB" dirty="0" err="1"/>
              <a:t>futuri</a:t>
            </a:r>
            <a:endParaRPr lang="en-GB" dirty="0"/>
          </a:p>
          <a:p>
            <a:pPr marL="469900" indent="-342900" algn="l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A7F2CC21-E7D6-466A-A9B0-D2D370374003}"/>
              </a:ext>
            </a:extLst>
          </p:cNvPr>
          <p:cNvSpPr/>
          <p:nvPr/>
        </p:nvSpPr>
        <p:spPr>
          <a:xfrm>
            <a:off x="3540642" y="1710566"/>
            <a:ext cx="5470922" cy="404037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16073"/>
      </p:ext>
    </p:extLst>
  </p:cSld>
  <p:clrMapOvr>
    <a:masterClrMapping/>
  </p:clrMapOvr>
</p:sld>
</file>

<file path=ppt/theme/theme1.xml><?xml version="1.0" encoding="utf-8"?>
<a:theme xmlns:a="http://schemas.openxmlformats.org/drawingml/2006/main" name="Retail Trends by Slidesgo">
  <a:themeElements>
    <a:clrScheme name="Personalizzato 2">
      <a:dk1>
        <a:srgbClr val="303030"/>
      </a:dk1>
      <a:lt1>
        <a:srgbClr val="FFFFFF"/>
      </a:lt1>
      <a:dk2>
        <a:srgbClr val="04197E"/>
      </a:dk2>
      <a:lt2>
        <a:srgbClr val="DDF2F1"/>
      </a:lt2>
      <a:accent1>
        <a:srgbClr val="303030"/>
      </a:accent1>
      <a:accent2>
        <a:srgbClr val="FFFFFF"/>
      </a:accent2>
      <a:accent3>
        <a:srgbClr val="0464CF"/>
      </a:accent3>
      <a:accent4>
        <a:srgbClr val="04CEC7"/>
      </a:accent4>
      <a:accent5>
        <a:srgbClr val="FFC000"/>
      </a:accent5>
      <a:accent6>
        <a:srgbClr val="FBE225"/>
      </a:accent6>
      <a:hlink>
        <a:srgbClr val="3030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1992</TotalTime>
  <Words>935</Words>
  <Application>Microsoft Office PowerPoint</Application>
  <PresentationFormat>Presentazione su schermo (16:9)</PresentationFormat>
  <Paragraphs>275</Paragraphs>
  <Slides>27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5" baseType="lpstr">
      <vt:lpstr>Arial</vt:lpstr>
      <vt:lpstr>Rubik Light</vt:lpstr>
      <vt:lpstr>Rubik</vt:lpstr>
      <vt:lpstr>Barlow SemiBold</vt:lpstr>
      <vt:lpstr>Barlow</vt:lpstr>
      <vt:lpstr>Barlow Medium</vt:lpstr>
      <vt:lpstr>Roboto Condensed Light</vt:lpstr>
      <vt:lpstr>Retail Trends by Slidesgo</vt:lpstr>
      <vt:lpstr>Applicazione Web per dati genomici: Studio e implementazione di un visualizzatore circolare</vt:lpstr>
      <vt:lpstr>Il progetto InstaCircos</vt:lpstr>
      <vt:lpstr>Presentazione standard di PowerPoint</vt:lpstr>
      <vt:lpstr>Obiettivi di InstaCircos</vt:lpstr>
      <vt:lpstr>Analisi del progetto</vt:lpstr>
      <vt:lpstr>Studio dei dati di interesse</vt:lpstr>
      <vt:lpstr>Analisi del progetto</vt:lpstr>
      <vt:lpstr>Problematiche affrontate</vt:lpstr>
      <vt:lpstr>Analisi del progetto</vt:lpstr>
      <vt:lpstr>Tecnologie usate</vt:lpstr>
      <vt:lpstr>Analisi del progetto</vt:lpstr>
      <vt:lpstr>Pre-processing dei dati</vt:lpstr>
      <vt:lpstr>Requisiti del Database</vt:lpstr>
      <vt:lpstr>Organizzazione dei database</vt:lpstr>
      <vt:lpstr>Struttura del database </vt:lpstr>
      <vt:lpstr>Implementazione</vt:lpstr>
      <vt:lpstr>Analisi del progetto</vt:lpstr>
      <vt:lpstr>Progettazione dell’interfaccia web</vt:lpstr>
      <vt:lpstr>Presentazione standard di PowerPoint</vt:lpstr>
      <vt:lpstr>Visualizzazione dei link</vt:lpstr>
      <vt:lpstr>Creazione dinamica di grafici</vt:lpstr>
      <vt:lpstr>Analisi del progetto</vt:lpstr>
      <vt:lpstr>Fasi di sviluppo</vt:lpstr>
      <vt:lpstr>Confronto prestazioni</vt:lpstr>
      <vt:lpstr>Analisi del progetto</vt:lpstr>
      <vt:lpstr>Conclusioni e sviluppi futuri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InstaCircos: a Web Application for Fast and Interactive Circular Visualization of Large Genomic Data (Work in Progress)</dc:title>
  <cp:lastModifiedBy>Gaia Ghidoni</cp:lastModifiedBy>
  <cp:revision>111</cp:revision>
  <dcterms:modified xsi:type="dcterms:W3CDTF">2020-09-14T17:58:37Z</dcterms:modified>
</cp:coreProperties>
</file>