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4"/>
  </p:sldMasterIdLst>
  <p:notesMasterIdLst>
    <p:notesMasterId r:id="rId18"/>
  </p:notesMasterIdLst>
  <p:handoutMasterIdLst>
    <p:handoutMasterId r:id="rId19"/>
  </p:handoutMasterIdLst>
  <p:sldIdLst>
    <p:sldId id="256" r:id="rId5"/>
    <p:sldId id="269" r:id="rId6"/>
    <p:sldId id="281" r:id="rId7"/>
    <p:sldId id="271" r:id="rId8"/>
    <p:sldId id="274" r:id="rId9"/>
    <p:sldId id="278" r:id="rId10"/>
    <p:sldId id="273" r:id="rId11"/>
    <p:sldId id="275" r:id="rId12"/>
    <p:sldId id="287" r:id="rId13"/>
    <p:sldId id="285" r:id="rId14"/>
    <p:sldId id="290" r:id="rId15"/>
    <p:sldId id="291" r:id="rId16"/>
    <p:sldId id="257"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68433" autoAdjust="0"/>
  </p:normalViewPr>
  <p:slideViewPr>
    <p:cSldViewPr snapToGrid="0" showGuides="1">
      <p:cViewPr varScale="1">
        <p:scale>
          <a:sx n="78" d="100"/>
          <a:sy n="78" d="100"/>
        </p:scale>
        <p:origin x="1812" y="84"/>
      </p:cViewPr>
      <p:guideLst>
        <p:guide orient="horz" pos="2160"/>
        <p:guide pos="3840"/>
      </p:guideLst>
    </p:cSldViewPr>
  </p:slideViewPr>
  <p:notesTextViewPr>
    <p:cViewPr>
      <p:scale>
        <a:sx n="1" d="1"/>
        <a:sy n="1" d="1"/>
      </p:scale>
      <p:origin x="0" y="0"/>
    </p:cViewPr>
  </p:notesTextViewPr>
  <p:notesViewPr>
    <p:cSldViewPr snapToGrid="0" showGuides="1">
      <p:cViewPr varScale="1">
        <p:scale>
          <a:sx n="99" d="100"/>
          <a:sy n="99" d="100"/>
        </p:scale>
        <p:origin x="357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ADA1D08E-8A9F-4B54-A5DC-B52D110753BE}" type="datetime1">
              <a:rPr lang="it-IT" smtClean="0"/>
              <a:t>11/04/2022</a:t>
            </a:fld>
            <a:endParaRPr lang="it-IT"/>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6834459-7356-44BF-850D-8B30C4FB3B6B}" type="slidenum">
              <a:rPr lang="it-IT"/>
              <a:t>‹N›</a:t>
            </a:fld>
            <a:endParaRPr lang="it-IT"/>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noProof="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F1E1426A-FEA2-4562-8B81-624F47BF2E70}" type="datetime1">
              <a:rPr lang="it-IT" noProof="0" smtClean="0"/>
              <a:t>11/04/2022</a:t>
            </a:fld>
            <a:endParaRPr lang="it-IT" noProof="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noProof="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noProof="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A3C37BE-C303-496D-B5CD-85F2937540FC}" type="slidenum">
              <a:rPr lang="it-IT" noProof="0"/>
              <a:t>‹N›</a:t>
            </a:fld>
            <a:endParaRPr lang="it-IT" noProof="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r>
              <a:rPr lang="it-IT" b="1" i="1">
                <a:latin typeface="Arial" pitchFamily="34" charset="0"/>
                <a:cs typeface="Arial" pitchFamily="34" charset="0"/>
              </a:rPr>
              <a:t>NOTA:</a:t>
            </a:r>
          </a:p>
          <a:p>
            <a:pPr rtl="0"/>
            <a:r>
              <a:rPr lang="it-IT" i="1">
                <a:latin typeface="Arial" pitchFamily="34" charset="0"/>
                <a:cs typeface="Arial" pitchFamily="34" charset="0"/>
              </a:rPr>
              <a:t>per cambiare l'immagine in questa diapositiva, selezionarla ed eliminarla. Quindi fare clic sull'icona Immagini nel segnaposto per inserire l'immagine desiderata.</a:t>
            </a:r>
          </a:p>
        </p:txBody>
      </p:sp>
      <p:sp>
        <p:nvSpPr>
          <p:cNvPr id="4" name="Segnaposto numero diapositiva 3"/>
          <p:cNvSpPr>
            <a:spLocks noGrp="1"/>
          </p:cNvSpPr>
          <p:nvPr>
            <p:ph type="sldNum" sz="quarter" idx="10"/>
          </p:nvPr>
        </p:nvSpPr>
        <p:spPr/>
        <p:txBody>
          <a:bodyPr rtlCol="0"/>
          <a:lstStyle/>
          <a:p>
            <a:pPr rtl="0"/>
            <a:fld id="{0A3C37BE-C303-496D-B5CD-85F2937540FC}" type="slidenum">
              <a:rPr lang="it-IT" smtClean="0"/>
              <a:t>1</a:t>
            </a:fld>
            <a:endParaRPr lang="it-IT"/>
          </a:p>
        </p:txBody>
      </p:sp>
    </p:spTree>
    <p:extLst>
      <p:ext uri="{BB962C8B-B14F-4D97-AF65-F5344CB8AC3E}">
        <p14:creationId xmlns:p14="http://schemas.microsoft.com/office/powerpoint/2010/main" val="2406150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dirty="0">
                <a:effectLst/>
                <a:latin typeface="Times New Roman" panose="02020603050405020304" pitchFamily="18" charset="0"/>
                <a:ea typeface="Times New Roman" panose="02020603050405020304" pitchFamily="18" charset="0"/>
              </a:rPr>
              <a:t>Per esempio, la feature “</a:t>
            </a:r>
            <a:r>
              <a:rPr lang="it-IT" sz="1800" dirty="0" err="1">
                <a:effectLst/>
                <a:latin typeface="Times New Roman" panose="02020603050405020304" pitchFamily="18" charset="0"/>
                <a:ea typeface="Times New Roman" panose="02020603050405020304" pitchFamily="18" charset="0"/>
              </a:rPr>
              <a:t>direction</a:t>
            </a:r>
            <a:r>
              <a:rPr lang="it-IT" sz="1800" dirty="0">
                <a:effectLst/>
                <a:latin typeface="Times New Roman" panose="02020603050405020304" pitchFamily="18" charset="0"/>
                <a:ea typeface="Times New Roman" panose="02020603050405020304" pitchFamily="18" charset="0"/>
              </a:rPr>
              <a:t>” ha un valore TF-IDF alto in corrispondenza di un valore di Shapley negativo. Ciò significa che la presenza della feature nella descrizione del gioco impatta negativamente sulla previsione, spostandola lontana dalla categoria Fantasy.</a:t>
            </a:r>
          </a:p>
          <a:p>
            <a:pPr rtl="0"/>
            <a:endParaRPr lang="it-IT" dirty="0"/>
          </a:p>
        </p:txBody>
      </p:sp>
      <p:sp>
        <p:nvSpPr>
          <p:cNvPr id="4" name="Segnaposto numero diapositiva 3"/>
          <p:cNvSpPr>
            <a:spLocks noGrp="1"/>
          </p:cNvSpPr>
          <p:nvPr>
            <p:ph type="sldNum" sz="quarter" idx="5"/>
          </p:nvPr>
        </p:nvSpPr>
        <p:spPr/>
        <p:txBody>
          <a:bodyPr rtlCol="0"/>
          <a:lstStyle/>
          <a:p>
            <a:pPr rtl="0"/>
            <a:fld id="{0A3C37BE-C303-496D-B5CD-85F2937540FC}" type="slidenum">
              <a:rPr lang="it-IT" smtClean="0"/>
              <a:t>10</a:t>
            </a:fld>
            <a:endParaRPr lang="it-IT"/>
          </a:p>
        </p:txBody>
      </p:sp>
    </p:spTree>
    <p:extLst>
      <p:ext uri="{BB962C8B-B14F-4D97-AF65-F5344CB8AC3E}">
        <p14:creationId xmlns:p14="http://schemas.microsoft.com/office/powerpoint/2010/main" val="3280409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5"/>
          </p:nvPr>
        </p:nvSpPr>
        <p:spPr/>
        <p:txBody>
          <a:bodyPr rtlCol="0"/>
          <a:lstStyle/>
          <a:p>
            <a:pPr rtl="0"/>
            <a:fld id="{0A3C37BE-C303-496D-B5CD-85F2937540FC}" type="slidenum">
              <a:rPr lang="it-IT" smtClean="0"/>
              <a:t>11</a:t>
            </a:fld>
            <a:endParaRPr lang="it-IT"/>
          </a:p>
        </p:txBody>
      </p:sp>
    </p:spTree>
    <p:extLst>
      <p:ext uri="{BB962C8B-B14F-4D97-AF65-F5344CB8AC3E}">
        <p14:creationId xmlns:p14="http://schemas.microsoft.com/office/powerpoint/2010/main" val="2827910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5"/>
          </p:nvPr>
        </p:nvSpPr>
        <p:spPr/>
        <p:txBody>
          <a:bodyPr rtlCol="0"/>
          <a:lstStyle/>
          <a:p>
            <a:pPr rtl="0"/>
            <a:fld id="{0A3C37BE-C303-496D-B5CD-85F2937540FC}" type="slidenum">
              <a:rPr lang="it-IT" smtClean="0"/>
              <a:t>12</a:t>
            </a:fld>
            <a:endParaRPr lang="it-IT"/>
          </a:p>
        </p:txBody>
      </p:sp>
    </p:spTree>
    <p:extLst>
      <p:ext uri="{BB962C8B-B14F-4D97-AF65-F5344CB8AC3E}">
        <p14:creationId xmlns:p14="http://schemas.microsoft.com/office/powerpoint/2010/main" val="833786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0A3C37BE-C303-496D-B5CD-85F2937540FC}" type="slidenum">
              <a:rPr lang="it-IT" smtClean="0"/>
              <a:t>13</a:t>
            </a:fld>
            <a:endParaRPr lang="it-IT"/>
          </a:p>
        </p:txBody>
      </p:sp>
    </p:spTree>
    <p:extLst>
      <p:ext uri="{BB962C8B-B14F-4D97-AF65-F5344CB8AC3E}">
        <p14:creationId xmlns:p14="http://schemas.microsoft.com/office/powerpoint/2010/main" val="1443239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r>
              <a:rPr lang="it-IT" sz="1800" dirty="0">
                <a:effectLst/>
                <a:latin typeface="Times New Roman" panose="02020603050405020304" pitchFamily="18" charset="0"/>
                <a:ea typeface="Times New Roman" panose="02020603050405020304" pitchFamily="18" charset="0"/>
              </a:rPr>
              <a:t>Il progetto “Learning Board Games </a:t>
            </a:r>
            <a:r>
              <a:rPr lang="it-IT" sz="1800" dirty="0" err="1">
                <a:effectLst/>
                <a:latin typeface="Times New Roman" panose="02020603050405020304" pitchFamily="18" charset="0"/>
                <a:ea typeface="Times New Roman" panose="02020603050405020304" pitchFamily="18" charset="0"/>
              </a:rPr>
              <a:t>Mechanics</a:t>
            </a:r>
            <a:r>
              <a:rPr lang="it-IT" sz="1800" dirty="0">
                <a:effectLst/>
                <a:latin typeface="Times New Roman" panose="02020603050405020304" pitchFamily="18" charset="0"/>
                <a:ea typeface="Times New Roman" panose="02020603050405020304" pitchFamily="18" charset="0"/>
              </a:rPr>
              <a:t> for </a:t>
            </a:r>
            <a:r>
              <a:rPr lang="it-IT" sz="1800" dirty="0" err="1">
                <a:effectLst/>
                <a:latin typeface="Times New Roman" panose="02020603050405020304" pitchFamily="18" charset="0"/>
                <a:ea typeface="Times New Roman" panose="02020603050405020304" pitchFamily="18" charset="0"/>
              </a:rPr>
              <a:t>Computational</a:t>
            </a:r>
            <a:r>
              <a:rPr lang="it-IT" sz="1800" dirty="0">
                <a:effectLst/>
                <a:latin typeface="Times New Roman" panose="02020603050405020304" pitchFamily="18" charset="0"/>
                <a:ea typeface="Times New Roman" panose="02020603050405020304" pitchFamily="18" charset="0"/>
              </a:rPr>
              <a:t> Thinking (</a:t>
            </a:r>
            <a:r>
              <a:rPr lang="it-IT" sz="1800" dirty="0" err="1">
                <a:effectLst/>
                <a:latin typeface="Times New Roman" panose="02020603050405020304" pitchFamily="18" charset="0"/>
                <a:ea typeface="Times New Roman" panose="02020603050405020304" pitchFamily="18" charset="0"/>
              </a:rPr>
              <a:t>even</a:t>
            </a:r>
            <a:r>
              <a:rPr lang="it-IT" sz="1800" dirty="0">
                <a:effectLst/>
                <a:latin typeface="Times New Roman" panose="02020603050405020304" pitchFamily="18" charset="0"/>
                <a:ea typeface="Times New Roman" panose="02020603050405020304" pitchFamily="18" charset="0"/>
              </a:rPr>
              <a:t>) in a Social </a:t>
            </a:r>
            <a:r>
              <a:rPr lang="it-IT" sz="1800" dirty="0" err="1">
                <a:effectLst/>
                <a:latin typeface="Times New Roman" panose="02020603050405020304" pitchFamily="18" charset="0"/>
                <a:ea typeface="Times New Roman" panose="02020603050405020304" pitchFamily="18" charset="0"/>
              </a:rPr>
              <a:t>Distancing</a:t>
            </a:r>
            <a:r>
              <a:rPr lang="it-IT" sz="1800" dirty="0">
                <a:effectLst/>
                <a:latin typeface="Times New Roman" panose="02020603050405020304" pitchFamily="18" charset="0"/>
                <a:ea typeface="Times New Roman" panose="02020603050405020304" pitchFamily="18" charset="0"/>
              </a:rPr>
              <a:t> </a:t>
            </a:r>
            <a:r>
              <a:rPr lang="it-IT" sz="1800" dirty="0" err="1">
                <a:effectLst/>
                <a:latin typeface="Times New Roman" panose="02020603050405020304" pitchFamily="18" charset="0"/>
                <a:ea typeface="Times New Roman" panose="02020603050405020304" pitchFamily="18" charset="0"/>
              </a:rPr>
              <a:t>Context</a:t>
            </a:r>
            <a:r>
              <a:rPr lang="it-IT" sz="1800" dirty="0">
                <a:effectLst/>
                <a:latin typeface="Times New Roman" panose="02020603050405020304" pitchFamily="18" charset="0"/>
                <a:ea typeface="Times New Roman" panose="02020603050405020304" pitchFamily="18" charset="0"/>
              </a:rPr>
              <a:t>” mira a determinare quali giochi o meccaniche di gioco sono più appropriate per favorire il </a:t>
            </a:r>
            <a:r>
              <a:rPr lang="it-IT" sz="1800" dirty="0" err="1">
                <a:effectLst/>
                <a:latin typeface="Times New Roman" panose="02020603050405020304" pitchFamily="18" charset="0"/>
                <a:ea typeface="Times New Roman" panose="02020603050405020304" pitchFamily="18" charset="0"/>
              </a:rPr>
              <a:t>Computational</a:t>
            </a:r>
            <a:r>
              <a:rPr lang="it-IT" sz="1800" dirty="0">
                <a:effectLst/>
                <a:latin typeface="Times New Roman" panose="02020603050405020304" pitchFamily="18" charset="0"/>
                <a:ea typeface="Times New Roman" panose="02020603050405020304" pitchFamily="18" charset="0"/>
              </a:rPr>
              <a:t> Thinking (CT)</a:t>
            </a:r>
          </a:p>
          <a:p>
            <a:pPr rtl="0"/>
            <a:r>
              <a:rPr lang="it-IT" sz="1800" dirty="0">
                <a:effectLst/>
                <a:latin typeface="Times New Roman" panose="02020603050405020304" pitchFamily="18" charset="0"/>
              </a:rPr>
              <a:t>La CT è una competenza utile per comprendere e sviluppare soluzioni per problemi complessi e è una competenza base per diventare informatici.</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800" dirty="0">
                <a:effectLst/>
                <a:latin typeface="Times New Roman" panose="02020603050405020304" pitchFamily="18" charset="0"/>
                <a:ea typeface="Times New Roman" panose="02020603050405020304" pitchFamily="18" charset="0"/>
              </a:rPr>
              <a:t>Le CT comprendono la conoscenza di scomposizione dei problemi, pensiero algoritmico, astrazione e valutazione di possibili soluzioni.</a:t>
            </a:r>
          </a:p>
          <a:p>
            <a:pPr rtl="0"/>
            <a:r>
              <a:rPr lang="it-IT" sz="1800" dirty="0">
                <a:effectLst/>
                <a:latin typeface="Times New Roman" panose="02020603050405020304" pitchFamily="18" charset="0"/>
                <a:ea typeface="Times New Roman" panose="02020603050405020304" pitchFamily="18" charset="0"/>
              </a:rPr>
              <a:t>Per iniziare si è indagato su alcuni giochi da tavoli più popolari, mappando il loro design di gioco per costrutti di pensiero computazionale per identificare le meccaniche di gioco più adatte per formare una CT</a:t>
            </a:r>
            <a:endParaRPr lang="it-IT" sz="1800" dirty="0">
              <a:effectLst/>
              <a:latin typeface="Times New Roman" panose="02020603050405020304" pitchFamily="18" charset="0"/>
            </a:endParaRPr>
          </a:p>
        </p:txBody>
      </p:sp>
      <p:sp>
        <p:nvSpPr>
          <p:cNvPr id="4" name="Segnaposto numero diapositiva 3"/>
          <p:cNvSpPr>
            <a:spLocks noGrp="1"/>
          </p:cNvSpPr>
          <p:nvPr>
            <p:ph type="sldNum" sz="quarter" idx="5"/>
          </p:nvPr>
        </p:nvSpPr>
        <p:spPr/>
        <p:txBody>
          <a:bodyPr rtlCol="0"/>
          <a:lstStyle/>
          <a:p>
            <a:pPr rtl="0"/>
            <a:fld id="{0A3C37BE-C303-496D-B5CD-85F2937540FC}" type="slidenum">
              <a:rPr lang="it-IT" smtClean="0"/>
              <a:t>2</a:t>
            </a:fld>
            <a:endParaRPr lang="it-IT"/>
          </a:p>
        </p:txBody>
      </p:sp>
    </p:spTree>
    <p:extLst>
      <p:ext uri="{BB962C8B-B14F-4D97-AF65-F5344CB8AC3E}">
        <p14:creationId xmlns:p14="http://schemas.microsoft.com/office/powerpoint/2010/main" val="3205875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r>
              <a:rPr lang="it-IT" sz="1800" dirty="0">
                <a:effectLst/>
                <a:latin typeface="Times New Roman" panose="02020603050405020304" pitchFamily="18" charset="0"/>
                <a:ea typeface="Times New Roman" panose="02020603050405020304" pitchFamily="18" charset="0"/>
              </a:rPr>
              <a:t>Il progetto “Learning Board Games </a:t>
            </a:r>
            <a:r>
              <a:rPr lang="it-IT" sz="1800" dirty="0" err="1">
                <a:effectLst/>
                <a:latin typeface="Times New Roman" panose="02020603050405020304" pitchFamily="18" charset="0"/>
                <a:ea typeface="Times New Roman" panose="02020603050405020304" pitchFamily="18" charset="0"/>
              </a:rPr>
              <a:t>Mechanics</a:t>
            </a:r>
            <a:r>
              <a:rPr lang="it-IT" sz="1800" dirty="0">
                <a:effectLst/>
                <a:latin typeface="Times New Roman" panose="02020603050405020304" pitchFamily="18" charset="0"/>
                <a:ea typeface="Times New Roman" panose="02020603050405020304" pitchFamily="18" charset="0"/>
              </a:rPr>
              <a:t> for </a:t>
            </a:r>
            <a:r>
              <a:rPr lang="it-IT" sz="1800" dirty="0" err="1">
                <a:effectLst/>
                <a:latin typeface="Times New Roman" panose="02020603050405020304" pitchFamily="18" charset="0"/>
                <a:ea typeface="Times New Roman" panose="02020603050405020304" pitchFamily="18" charset="0"/>
              </a:rPr>
              <a:t>Computational</a:t>
            </a:r>
            <a:r>
              <a:rPr lang="it-IT" sz="1800" dirty="0">
                <a:effectLst/>
                <a:latin typeface="Times New Roman" panose="02020603050405020304" pitchFamily="18" charset="0"/>
                <a:ea typeface="Times New Roman" panose="02020603050405020304" pitchFamily="18" charset="0"/>
              </a:rPr>
              <a:t> Thinking (</a:t>
            </a:r>
            <a:r>
              <a:rPr lang="it-IT" sz="1800" dirty="0" err="1">
                <a:effectLst/>
                <a:latin typeface="Times New Roman" panose="02020603050405020304" pitchFamily="18" charset="0"/>
                <a:ea typeface="Times New Roman" panose="02020603050405020304" pitchFamily="18" charset="0"/>
              </a:rPr>
              <a:t>even</a:t>
            </a:r>
            <a:r>
              <a:rPr lang="it-IT" sz="1800" dirty="0">
                <a:effectLst/>
                <a:latin typeface="Times New Roman" panose="02020603050405020304" pitchFamily="18" charset="0"/>
                <a:ea typeface="Times New Roman" panose="02020603050405020304" pitchFamily="18" charset="0"/>
              </a:rPr>
              <a:t>) in a Social </a:t>
            </a:r>
            <a:r>
              <a:rPr lang="it-IT" sz="1800" dirty="0" err="1">
                <a:effectLst/>
                <a:latin typeface="Times New Roman" panose="02020603050405020304" pitchFamily="18" charset="0"/>
                <a:ea typeface="Times New Roman" panose="02020603050405020304" pitchFamily="18" charset="0"/>
              </a:rPr>
              <a:t>Distancing</a:t>
            </a:r>
            <a:r>
              <a:rPr lang="it-IT" sz="1800" dirty="0">
                <a:effectLst/>
                <a:latin typeface="Times New Roman" panose="02020603050405020304" pitchFamily="18" charset="0"/>
                <a:ea typeface="Times New Roman" panose="02020603050405020304" pitchFamily="18" charset="0"/>
              </a:rPr>
              <a:t> </a:t>
            </a:r>
            <a:r>
              <a:rPr lang="it-IT" sz="1800" dirty="0" err="1">
                <a:effectLst/>
                <a:latin typeface="Times New Roman" panose="02020603050405020304" pitchFamily="18" charset="0"/>
                <a:ea typeface="Times New Roman" panose="02020603050405020304" pitchFamily="18" charset="0"/>
              </a:rPr>
              <a:t>Context</a:t>
            </a:r>
            <a:r>
              <a:rPr lang="it-IT" sz="1800" dirty="0">
                <a:effectLst/>
                <a:latin typeface="Times New Roman" panose="02020603050405020304" pitchFamily="18" charset="0"/>
                <a:ea typeface="Times New Roman" panose="02020603050405020304" pitchFamily="18" charset="0"/>
              </a:rPr>
              <a:t>” mira a determinare quali giochi o meccaniche di gioco sono più appropriate per favorire il </a:t>
            </a:r>
            <a:r>
              <a:rPr lang="it-IT" sz="1800" dirty="0" err="1">
                <a:effectLst/>
                <a:latin typeface="Times New Roman" panose="02020603050405020304" pitchFamily="18" charset="0"/>
                <a:ea typeface="Times New Roman" panose="02020603050405020304" pitchFamily="18" charset="0"/>
              </a:rPr>
              <a:t>Computational</a:t>
            </a:r>
            <a:r>
              <a:rPr lang="it-IT" sz="1800" dirty="0">
                <a:effectLst/>
                <a:latin typeface="Times New Roman" panose="02020603050405020304" pitchFamily="18" charset="0"/>
                <a:ea typeface="Times New Roman" panose="02020603050405020304" pitchFamily="18" charset="0"/>
              </a:rPr>
              <a:t> Thinking (CT)</a:t>
            </a:r>
          </a:p>
          <a:p>
            <a:pPr rtl="0"/>
            <a:r>
              <a:rPr lang="it-IT" sz="1800" dirty="0">
                <a:effectLst/>
                <a:latin typeface="Times New Roman" panose="02020603050405020304" pitchFamily="18" charset="0"/>
              </a:rPr>
              <a:t>La CT è una competenza utile per comprendere e sviluppare soluzioni per problemi complessi e è una competenza base per diventare informatici.</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800" dirty="0">
                <a:effectLst/>
                <a:latin typeface="Times New Roman" panose="02020603050405020304" pitchFamily="18" charset="0"/>
                <a:ea typeface="Times New Roman" panose="02020603050405020304" pitchFamily="18" charset="0"/>
              </a:rPr>
              <a:t>Le CT comprendono la conoscenza di scomposizione dei problemi, pensiero algoritmico, astrazione e valutazione di possibili soluzioni.</a:t>
            </a:r>
          </a:p>
          <a:p>
            <a:pPr rtl="0"/>
            <a:r>
              <a:rPr lang="it-IT" sz="1800" dirty="0">
                <a:effectLst/>
                <a:latin typeface="Times New Roman" panose="02020603050405020304" pitchFamily="18" charset="0"/>
                <a:ea typeface="Times New Roman" panose="02020603050405020304" pitchFamily="18" charset="0"/>
              </a:rPr>
              <a:t>Per iniziare si è indagato su alcuni giochi da tavoli più popolari, mappando il loro design di gioco per costrutti di pensiero computazionale per identificare le meccaniche di gioco più adatte per formare una CT</a:t>
            </a:r>
            <a:endParaRPr lang="it-IT" sz="1800" dirty="0">
              <a:effectLst/>
              <a:latin typeface="Times New Roman" panose="02020603050405020304" pitchFamily="18" charset="0"/>
            </a:endParaRPr>
          </a:p>
        </p:txBody>
      </p:sp>
      <p:sp>
        <p:nvSpPr>
          <p:cNvPr id="4" name="Segnaposto numero diapositiva 3"/>
          <p:cNvSpPr>
            <a:spLocks noGrp="1"/>
          </p:cNvSpPr>
          <p:nvPr>
            <p:ph type="sldNum" sz="quarter" idx="5"/>
          </p:nvPr>
        </p:nvSpPr>
        <p:spPr/>
        <p:txBody>
          <a:bodyPr rtlCol="0"/>
          <a:lstStyle/>
          <a:p>
            <a:pPr rtl="0"/>
            <a:fld id="{0A3C37BE-C303-496D-B5CD-85F2937540FC}" type="slidenum">
              <a:rPr lang="it-IT" smtClean="0"/>
              <a:t>3</a:t>
            </a:fld>
            <a:endParaRPr lang="it-IT"/>
          </a:p>
        </p:txBody>
      </p:sp>
    </p:spTree>
    <p:extLst>
      <p:ext uri="{BB962C8B-B14F-4D97-AF65-F5344CB8AC3E}">
        <p14:creationId xmlns:p14="http://schemas.microsoft.com/office/powerpoint/2010/main" val="2866829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Parlare degli attributi più importanti come: game </a:t>
            </a:r>
            <a:r>
              <a:rPr lang="it-IT" dirty="0" err="1"/>
              <a:t>rank</a:t>
            </a:r>
            <a:r>
              <a:rPr lang="it-IT" dirty="0"/>
              <a:t>, descrizione, categorie, …</a:t>
            </a:r>
          </a:p>
        </p:txBody>
      </p:sp>
      <p:sp>
        <p:nvSpPr>
          <p:cNvPr id="4" name="Segnaposto numero diapositiva 3"/>
          <p:cNvSpPr>
            <a:spLocks noGrp="1"/>
          </p:cNvSpPr>
          <p:nvPr>
            <p:ph type="sldNum" sz="quarter" idx="5"/>
          </p:nvPr>
        </p:nvSpPr>
        <p:spPr/>
        <p:txBody>
          <a:bodyPr/>
          <a:lstStyle/>
          <a:p>
            <a:pPr rtl="0"/>
            <a:fld id="{0A3C37BE-C303-496D-B5CD-85F2937540FC}" type="slidenum">
              <a:rPr lang="it-IT" noProof="0" smtClean="0"/>
              <a:t>4</a:t>
            </a:fld>
            <a:endParaRPr lang="it-IT" noProof="0"/>
          </a:p>
        </p:txBody>
      </p:sp>
    </p:spTree>
    <p:extLst>
      <p:ext uri="{BB962C8B-B14F-4D97-AF65-F5344CB8AC3E}">
        <p14:creationId xmlns:p14="http://schemas.microsoft.com/office/powerpoint/2010/main" val="1788392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r>
              <a:rPr lang="it-IT" sz="1800" dirty="0">
                <a:effectLst/>
                <a:latin typeface="Times New Roman" panose="02020603050405020304" pitchFamily="18" charset="0"/>
                <a:ea typeface="Times New Roman" panose="02020603050405020304" pitchFamily="18" charset="0"/>
              </a:rPr>
              <a:t>L’istogramma di frequenza ci mostra purtroppo un dataset estremamente sbilanciato, le categorie più comuni sono Card Game, Fantasy e Wargame</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800" dirty="0">
                <a:effectLst/>
                <a:latin typeface="Times New Roman" panose="02020603050405020304" pitchFamily="18" charset="0"/>
                <a:ea typeface="Times New Roman" panose="02020603050405020304" pitchFamily="18" charset="0"/>
              </a:rPr>
              <a:t>Il campo </a:t>
            </a:r>
            <a:r>
              <a:rPr lang="it-IT" sz="1800" dirty="0" err="1">
                <a:effectLst/>
                <a:latin typeface="Times New Roman" panose="02020603050405020304" pitchFamily="18" charset="0"/>
                <a:ea typeface="Times New Roman" panose="02020603050405020304" pitchFamily="18" charset="0"/>
              </a:rPr>
              <a:t>Boardgamecategory</a:t>
            </a:r>
            <a:r>
              <a:rPr lang="it-IT" sz="1800" dirty="0">
                <a:effectLst/>
                <a:latin typeface="Times New Roman" panose="02020603050405020304" pitchFamily="18" charset="0"/>
                <a:ea typeface="Times New Roman" panose="02020603050405020304" pitchFamily="18" charset="0"/>
              </a:rPr>
              <a:t> è composto da più categorie per gioco, questo è stato il motivo per la quale ci siamo spostati da un problema di previsione a singolo output ad un problema di previsione </a:t>
            </a:r>
            <a:r>
              <a:rPr lang="it-IT" sz="1800" dirty="0" err="1">
                <a:effectLst/>
                <a:latin typeface="Times New Roman" panose="02020603050405020304" pitchFamily="18" charset="0"/>
                <a:ea typeface="Times New Roman" panose="02020603050405020304" pitchFamily="18" charset="0"/>
              </a:rPr>
              <a:t>multioutput</a:t>
            </a:r>
            <a:r>
              <a:rPr lang="it-IT" sz="1800" dirty="0">
                <a:effectLst/>
                <a:latin typeface="Times New Roman" panose="02020603050405020304" pitchFamily="18" charset="0"/>
                <a:ea typeface="Times New Roman" panose="02020603050405020304" pitchFamily="18" charset="0"/>
              </a:rPr>
              <a:t>. Questo accade per il fatto che ogni </a:t>
            </a:r>
            <a:r>
              <a:rPr lang="it-IT" sz="1800" dirty="0" err="1">
                <a:effectLst/>
                <a:latin typeface="Times New Roman" panose="02020603050405020304" pitchFamily="18" charset="0"/>
                <a:ea typeface="Times New Roman" panose="02020603050405020304" pitchFamily="18" charset="0"/>
              </a:rPr>
              <a:t>boardgame</a:t>
            </a:r>
            <a:r>
              <a:rPr lang="it-IT" sz="1800" dirty="0">
                <a:effectLst/>
                <a:latin typeface="Times New Roman" panose="02020603050405020304" pitchFamily="18" charset="0"/>
                <a:ea typeface="Times New Roman" panose="02020603050405020304" pitchFamily="18" charset="0"/>
              </a:rPr>
              <a:t> può appartenere ad una o più categorie di gioco; pertanto, l’output desiderato sarebbe una lista di categorie da assegnare al gioco. </a:t>
            </a:r>
          </a:p>
          <a:p>
            <a:pPr rtl="0"/>
            <a:r>
              <a:rPr lang="it-IT" sz="1800" dirty="0">
                <a:effectLst/>
                <a:latin typeface="Times New Roman" panose="02020603050405020304" pitchFamily="18" charset="0"/>
                <a:ea typeface="Times New Roman" panose="02020603050405020304" pitchFamily="18" charset="0"/>
              </a:rPr>
              <a:t>Per quanto riguarda la descrizione, questa si rivela molto sporca; infatti, sono presenti diversi caratteri speciali come virgolette, punteggiatura varia, parentesi, trattini, </a:t>
            </a:r>
            <a:r>
              <a:rPr lang="it-IT" sz="1800" dirty="0" err="1">
                <a:effectLst/>
                <a:latin typeface="Times New Roman" panose="02020603050405020304" pitchFamily="18" charset="0"/>
                <a:ea typeface="Times New Roman" panose="02020603050405020304" pitchFamily="18" charset="0"/>
              </a:rPr>
              <a:t>etc</a:t>
            </a:r>
            <a:r>
              <a:rPr lang="it-IT" sz="1800" dirty="0">
                <a:effectLst/>
                <a:latin typeface="Times New Roman" panose="02020603050405020304" pitchFamily="18" charset="0"/>
                <a:ea typeface="Times New Roman" panose="02020603050405020304" pitchFamily="18" charset="0"/>
              </a:rPr>
              <a:t>… Questi caratteri ai fini della text </a:t>
            </a:r>
            <a:r>
              <a:rPr lang="it-IT" sz="1800" dirty="0" err="1">
                <a:effectLst/>
                <a:latin typeface="Times New Roman" panose="02020603050405020304" pitchFamily="18" charset="0"/>
                <a:ea typeface="Times New Roman" panose="02020603050405020304" pitchFamily="18" charset="0"/>
              </a:rPr>
              <a:t>classification</a:t>
            </a:r>
            <a:r>
              <a:rPr lang="it-IT" sz="1800" dirty="0">
                <a:effectLst/>
                <a:latin typeface="Times New Roman" panose="02020603050405020304" pitchFamily="18" charset="0"/>
                <a:ea typeface="Times New Roman" panose="02020603050405020304" pitchFamily="18" charset="0"/>
              </a:rPr>
              <a:t> andranno rimossi. </a:t>
            </a:r>
            <a:endParaRPr lang="it-IT" dirty="0"/>
          </a:p>
        </p:txBody>
      </p:sp>
      <p:sp>
        <p:nvSpPr>
          <p:cNvPr id="4" name="Segnaposto numero diapositiva 3"/>
          <p:cNvSpPr>
            <a:spLocks noGrp="1"/>
          </p:cNvSpPr>
          <p:nvPr>
            <p:ph type="sldNum" sz="quarter" idx="5"/>
          </p:nvPr>
        </p:nvSpPr>
        <p:spPr/>
        <p:txBody>
          <a:bodyPr rtlCol="0"/>
          <a:lstStyle/>
          <a:p>
            <a:pPr rtl="0"/>
            <a:fld id="{0A3C37BE-C303-496D-B5CD-85F2937540FC}" type="slidenum">
              <a:rPr lang="it-IT" smtClean="0"/>
              <a:t>5</a:t>
            </a:fld>
            <a:endParaRPr lang="it-IT"/>
          </a:p>
        </p:txBody>
      </p:sp>
    </p:spTree>
    <p:extLst>
      <p:ext uri="{BB962C8B-B14F-4D97-AF65-F5344CB8AC3E}">
        <p14:creationId xmlns:p14="http://schemas.microsoft.com/office/powerpoint/2010/main" val="909703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r>
              <a:rPr lang="it-IT" sz="1800" dirty="0">
                <a:effectLst/>
                <a:latin typeface="Times New Roman" panose="02020603050405020304" pitchFamily="18" charset="0"/>
                <a:ea typeface="Times New Roman" panose="02020603050405020304" pitchFamily="18" charset="0"/>
              </a:rPr>
              <a:t>Per la stesura di questo capitolo i ringraziamenti vanno a Matteo </a:t>
            </a:r>
            <a:r>
              <a:rPr lang="it-IT" sz="1800" dirty="0" err="1">
                <a:effectLst/>
                <a:latin typeface="Times New Roman" panose="02020603050405020304" pitchFamily="18" charset="0"/>
                <a:ea typeface="Times New Roman" panose="02020603050405020304" pitchFamily="18" charset="0"/>
              </a:rPr>
              <a:t>Pontiroli</a:t>
            </a:r>
            <a:r>
              <a:rPr lang="it-IT" sz="1800" dirty="0">
                <a:effectLst/>
                <a:latin typeface="Times New Roman" panose="02020603050405020304" pitchFamily="18" charset="0"/>
                <a:ea typeface="Times New Roman" panose="02020603050405020304" pitchFamily="18" charset="0"/>
              </a:rPr>
              <a:t> che ha an</a:t>
            </a:r>
          </a:p>
          <a:p>
            <a:pPr rtl="0"/>
            <a:r>
              <a:rPr lang="it-IT" sz="1800" dirty="0">
                <a:effectLst/>
                <a:latin typeface="Times New Roman" panose="02020603050405020304" pitchFamily="18" charset="0"/>
                <a:ea typeface="Times New Roman" panose="02020603050405020304" pitchFamily="18" charset="0"/>
              </a:rPr>
              <a:t>Per aumentare la qualità delle feature che verranno fornite al classificatore in fase di training (e relative fasi di test), si può procedere con la text </a:t>
            </a:r>
            <a:r>
              <a:rPr lang="it-IT" sz="1800" dirty="0" err="1">
                <a:effectLst/>
                <a:latin typeface="Times New Roman" panose="02020603050405020304" pitchFamily="18" charset="0"/>
                <a:ea typeface="Times New Roman" panose="02020603050405020304" pitchFamily="18" charset="0"/>
              </a:rPr>
              <a:t>pre</a:t>
            </a:r>
            <a:r>
              <a:rPr lang="it-IT" sz="1800" dirty="0">
                <a:effectLst/>
                <a:latin typeface="Times New Roman" panose="02020603050405020304" pitchFamily="18" charset="0"/>
                <a:ea typeface="Times New Roman" panose="02020603050405020304" pitchFamily="18" charset="0"/>
              </a:rPr>
              <a:t>-processing delle descrizioni dei </a:t>
            </a:r>
            <a:r>
              <a:rPr lang="it-IT" sz="1800" dirty="0" err="1">
                <a:effectLst/>
                <a:latin typeface="Times New Roman" panose="02020603050405020304" pitchFamily="18" charset="0"/>
                <a:ea typeface="Times New Roman" panose="02020603050405020304" pitchFamily="18" charset="0"/>
              </a:rPr>
              <a:t>boardgamesalizzato</a:t>
            </a:r>
            <a:r>
              <a:rPr lang="it-IT" sz="1800" dirty="0">
                <a:effectLst/>
                <a:latin typeface="Times New Roman" panose="02020603050405020304" pitchFamily="18" charset="0"/>
                <a:ea typeface="Times New Roman" panose="02020603050405020304" pitchFamily="18" charset="0"/>
              </a:rPr>
              <a:t> diversi modelli di machine learning con lo scopo di prevedere la categoria o meccanica di un gioco.</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800" dirty="0">
                <a:effectLst/>
                <a:latin typeface="Times New Roman" panose="02020603050405020304" pitchFamily="18" charset="0"/>
                <a:ea typeface="Times New Roman" panose="02020603050405020304" pitchFamily="18" charset="0"/>
              </a:rPr>
              <a:t>Dopo la divisione del dataset in training set e test set si è proceduti con il lancio dell’algoritmo attraverso la classe </a:t>
            </a:r>
            <a:r>
              <a:rPr lang="it-IT" sz="1800" dirty="0" err="1">
                <a:effectLst/>
                <a:latin typeface="Times New Roman" panose="02020603050405020304" pitchFamily="18" charset="0"/>
                <a:ea typeface="Times New Roman" panose="02020603050405020304" pitchFamily="18" charset="0"/>
              </a:rPr>
              <a:t>RondomForestClassifier</a:t>
            </a:r>
            <a:r>
              <a:rPr lang="it-IT" sz="1800" dirty="0">
                <a:effectLst/>
                <a:latin typeface="Times New Roman" panose="02020603050405020304" pitchFamily="18" charset="0"/>
                <a:ea typeface="Times New Roman" panose="02020603050405020304" pitchFamily="18" charset="0"/>
              </a:rPr>
              <a:t>, il quale, su un set di 50.000 giochi, ha ottenuto come risultato una predizione corretta nel 16.8% delle volte. In valore assoluto non è un buon risultato ma, se consideriamo il dataset limitato, soddisfacente.</a:t>
            </a:r>
          </a:p>
          <a:p>
            <a:pPr rtl="0"/>
            <a:endParaRPr lang="it-IT" dirty="0"/>
          </a:p>
        </p:txBody>
      </p:sp>
      <p:sp>
        <p:nvSpPr>
          <p:cNvPr id="4" name="Segnaposto numero diapositiva 3"/>
          <p:cNvSpPr>
            <a:spLocks noGrp="1"/>
          </p:cNvSpPr>
          <p:nvPr>
            <p:ph type="sldNum" sz="quarter" idx="5"/>
          </p:nvPr>
        </p:nvSpPr>
        <p:spPr/>
        <p:txBody>
          <a:bodyPr rtlCol="0"/>
          <a:lstStyle/>
          <a:p>
            <a:pPr rtl="0"/>
            <a:fld id="{0A3C37BE-C303-496D-B5CD-85F2937540FC}" type="slidenum">
              <a:rPr lang="it-IT" smtClean="0"/>
              <a:t>6</a:t>
            </a:fld>
            <a:endParaRPr lang="it-IT"/>
          </a:p>
        </p:txBody>
      </p:sp>
    </p:spTree>
    <p:extLst>
      <p:ext uri="{BB962C8B-B14F-4D97-AF65-F5344CB8AC3E}">
        <p14:creationId xmlns:p14="http://schemas.microsoft.com/office/powerpoint/2010/main" val="1305607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dirty="0">
                <a:effectLst/>
                <a:latin typeface="Times New Roman" panose="02020603050405020304" pitchFamily="18" charset="0"/>
                <a:ea typeface="Times New Roman" panose="02020603050405020304" pitchFamily="18" charset="0"/>
              </a:rPr>
              <a:t>Per avere una prima impressione dei dati è importante capire in quale lasso temporale sono stati pubblicati i giochi del nostro dataset. Infatti (come detto precedentemente) su BGG sono presenti un’enorme quantità di giochi, ma molti sono molto vecchi o poco conosciuti.</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800" dirty="0">
                <a:effectLst/>
                <a:latin typeface="Times New Roman" panose="02020603050405020304" pitchFamily="18" charset="0"/>
                <a:ea typeface="Times New Roman" panose="02020603050405020304" pitchFamily="18" charset="0"/>
              </a:rPr>
              <a:t>la maggior parte si assesta tra gli anni ’80 fino a giorni nostri. Questo è dovuto dal fatto che negli anni ’80 c’è stato il boom dei giochi da tavolo. Da quegli anni in poi il numero di giochi da tavolo prodotto è aumentato vertiginosamente, e di conseguenza anche il voto dei giochi essendo il mercato più prospero.</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800" dirty="0">
                <a:effectLst/>
                <a:latin typeface="Times New Roman" panose="02020603050405020304" pitchFamily="18" charset="0"/>
                <a:ea typeface="Times New Roman" panose="02020603050405020304" pitchFamily="18" charset="0"/>
              </a:rPr>
              <a:t>Questo porta sia ad un vantaggio che ad uno svantaggio: il vantaggio è di avere la certezza che le informazioni sui giochi siano decisamente pulite, poiché i giochi in questione saranno sicuramente ancora supportati ed utilizzati. Lo svantaggio è la mancanza di giochi meno utilizzati ma che comunque avrebbero potuto dare un contributo alla nostra ricerca.</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800" dirty="0">
                <a:effectLst/>
                <a:latin typeface="Times New Roman" panose="02020603050405020304" pitchFamily="18" charset="0"/>
                <a:ea typeface="Times New Roman" panose="02020603050405020304" pitchFamily="18" charset="0"/>
              </a:rPr>
              <a:t>Grazie a questo breve sguardo del dataset possiamo capire che i giochi a nostra disposizione siano recenti e ad oggi ancora giocati e supportati. Quindi possiamo ritenere le informazioni raccolte buone per la creazione del modello.</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800" dirty="0">
              <a:effectLst/>
              <a:latin typeface="Times New Roman" panose="02020603050405020304" pitchFamily="18" charset="0"/>
              <a:ea typeface="Times New Roman" panose="02020603050405020304" pitchFamily="18" charset="0"/>
            </a:endParaRPr>
          </a:p>
          <a:p>
            <a:pPr rtl="0"/>
            <a:endParaRPr lang="it-IT" dirty="0"/>
          </a:p>
        </p:txBody>
      </p:sp>
      <p:sp>
        <p:nvSpPr>
          <p:cNvPr id="4" name="Segnaposto numero diapositiva 3"/>
          <p:cNvSpPr>
            <a:spLocks noGrp="1"/>
          </p:cNvSpPr>
          <p:nvPr>
            <p:ph type="sldNum" sz="quarter" idx="5"/>
          </p:nvPr>
        </p:nvSpPr>
        <p:spPr/>
        <p:txBody>
          <a:bodyPr rtlCol="0"/>
          <a:lstStyle/>
          <a:p>
            <a:pPr rtl="0"/>
            <a:fld id="{0A3C37BE-C303-496D-B5CD-85F2937540FC}" type="slidenum">
              <a:rPr lang="it-IT" smtClean="0"/>
              <a:t>7</a:t>
            </a:fld>
            <a:endParaRPr lang="it-IT"/>
          </a:p>
        </p:txBody>
      </p:sp>
    </p:spTree>
    <p:extLst>
      <p:ext uri="{BB962C8B-B14F-4D97-AF65-F5344CB8AC3E}">
        <p14:creationId xmlns:p14="http://schemas.microsoft.com/office/powerpoint/2010/main" val="2419549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dirty="0">
                <a:effectLst/>
                <a:latin typeface="Times New Roman" panose="02020603050405020304" pitchFamily="18" charset="0"/>
                <a:ea typeface="Times New Roman" panose="02020603050405020304" pitchFamily="18" charset="0"/>
              </a:rPr>
              <a:t>Per esempio, la feature “</a:t>
            </a:r>
            <a:r>
              <a:rPr lang="it-IT" sz="1800" dirty="0" err="1">
                <a:effectLst/>
                <a:latin typeface="Times New Roman" panose="02020603050405020304" pitchFamily="18" charset="0"/>
                <a:ea typeface="Times New Roman" panose="02020603050405020304" pitchFamily="18" charset="0"/>
              </a:rPr>
              <a:t>direction</a:t>
            </a:r>
            <a:r>
              <a:rPr lang="it-IT" sz="1800" dirty="0">
                <a:effectLst/>
                <a:latin typeface="Times New Roman" panose="02020603050405020304" pitchFamily="18" charset="0"/>
                <a:ea typeface="Times New Roman" panose="02020603050405020304" pitchFamily="18" charset="0"/>
              </a:rPr>
              <a:t>” ha un valore TF-IDF alto in corrispondenza di un valore di Shapley negativo. Ciò significa che la presenza della feature nella descrizione del gioco impatta negativamente sulla previsione, spostandola lontana dalla categoria Fantasy.</a:t>
            </a:r>
          </a:p>
          <a:p>
            <a:pPr rtl="0"/>
            <a:endParaRPr lang="it-IT" dirty="0"/>
          </a:p>
        </p:txBody>
      </p:sp>
      <p:sp>
        <p:nvSpPr>
          <p:cNvPr id="4" name="Segnaposto numero diapositiva 3"/>
          <p:cNvSpPr>
            <a:spLocks noGrp="1"/>
          </p:cNvSpPr>
          <p:nvPr>
            <p:ph type="sldNum" sz="quarter" idx="5"/>
          </p:nvPr>
        </p:nvSpPr>
        <p:spPr/>
        <p:txBody>
          <a:bodyPr rtlCol="0"/>
          <a:lstStyle/>
          <a:p>
            <a:pPr rtl="0"/>
            <a:fld id="{0A3C37BE-C303-496D-B5CD-85F2937540FC}" type="slidenum">
              <a:rPr lang="it-IT" smtClean="0"/>
              <a:t>8</a:t>
            </a:fld>
            <a:endParaRPr lang="it-IT"/>
          </a:p>
        </p:txBody>
      </p:sp>
    </p:spTree>
    <p:extLst>
      <p:ext uri="{BB962C8B-B14F-4D97-AF65-F5344CB8AC3E}">
        <p14:creationId xmlns:p14="http://schemas.microsoft.com/office/powerpoint/2010/main" val="1073468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algn="just">
              <a:lnSpc>
                <a:spcPct val="107000"/>
              </a:lnSpc>
              <a:spcAft>
                <a:spcPts val="800"/>
              </a:spcAft>
            </a:pPr>
            <a:r>
              <a:rPr lang="it-IT" sz="1800" dirty="0">
                <a:effectLst/>
                <a:latin typeface="Times New Roman" panose="02020603050405020304" pitchFamily="18" charset="0"/>
                <a:ea typeface="Times New Roman" panose="02020603050405020304" pitchFamily="18" charset="0"/>
              </a:rPr>
              <a:t>Nel caso del gioco osservato notiamo come le feature si comportino allo stesso modo dell'analisi globale, ovvero la feature come Attack spingono la previsione verso la categoria Fantasy, mentre la feature Include allontana la previsione a livello locale come a livello globale. Una novità è la feature Work </a:t>
            </a:r>
            <a:r>
              <a:rPr lang="it-IT" sz="1800" dirty="0" err="1">
                <a:effectLst/>
                <a:latin typeface="Times New Roman" panose="02020603050405020304" pitchFamily="18" charset="0"/>
                <a:ea typeface="Times New Roman" panose="02020603050405020304" pitchFamily="18" charset="0"/>
              </a:rPr>
              <a:t>Together</a:t>
            </a:r>
            <a:r>
              <a:rPr lang="it-IT" sz="1800" dirty="0">
                <a:effectLst/>
                <a:latin typeface="Times New Roman" panose="02020603050405020304" pitchFamily="18" charset="0"/>
                <a:ea typeface="Times New Roman" panose="02020603050405020304" pitchFamily="18" charset="0"/>
              </a:rPr>
              <a:t> che non è mostrata nell'analisi globale. Proviamo ora a analizzare questa nuova feature e mettiamola a confronto con una feature conosciuta a livello globale: Attack.</a:t>
            </a:r>
          </a:p>
          <a:p>
            <a:pPr>
              <a:lnSpc>
                <a:spcPct val="107000"/>
              </a:lnSpc>
              <a:spcAft>
                <a:spcPts val="800"/>
              </a:spcAft>
            </a:pPr>
            <a:r>
              <a:rPr lang="it-IT" sz="1800" dirty="0">
                <a:effectLst/>
                <a:latin typeface="Times New Roman" panose="02020603050405020304" pitchFamily="18" charset="0"/>
                <a:ea typeface="Times New Roman" panose="02020603050405020304" pitchFamily="18" charset="0"/>
              </a:rPr>
              <a:t> presa la fascia di punti tra un valore di SHAP di Attack 1(le-5) e 3(le-5) i valori di Shapley della feature Work </a:t>
            </a:r>
            <a:r>
              <a:rPr lang="it-IT" sz="1800" dirty="0" err="1">
                <a:effectLst/>
                <a:latin typeface="Times New Roman" panose="02020603050405020304" pitchFamily="18" charset="0"/>
                <a:ea typeface="Times New Roman" panose="02020603050405020304" pitchFamily="18" charset="0"/>
              </a:rPr>
              <a:t>Together</a:t>
            </a:r>
            <a:r>
              <a:rPr lang="it-IT" sz="1800" dirty="0">
                <a:effectLst/>
                <a:latin typeface="Times New Roman" panose="02020603050405020304" pitchFamily="18" charset="0"/>
                <a:ea typeface="Times New Roman" panose="02020603050405020304" pitchFamily="18" charset="0"/>
              </a:rPr>
              <a:t> tendono a 0. Si può però notare una piccola porzione di punti (precisamente tra i valori 1e-5 e 2e-5) nella quale c'è una proporzione diretta tra le due feature, probabilmente il gioco scelto è proprio uno di questi punti ma possono essere considerati casi isolati.</a:t>
            </a:r>
          </a:p>
        </p:txBody>
      </p:sp>
      <p:sp>
        <p:nvSpPr>
          <p:cNvPr id="4" name="Segnaposto numero diapositiva 3"/>
          <p:cNvSpPr>
            <a:spLocks noGrp="1"/>
          </p:cNvSpPr>
          <p:nvPr>
            <p:ph type="sldNum" sz="quarter" idx="5"/>
          </p:nvPr>
        </p:nvSpPr>
        <p:spPr/>
        <p:txBody>
          <a:bodyPr rtlCol="0"/>
          <a:lstStyle/>
          <a:p>
            <a:pPr rtl="0"/>
            <a:fld id="{0A3C37BE-C303-496D-B5CD-85F2937540FC}" type="slidenum">
              <a:rPr lang="it-IT" smtClean="0"/>
              <a:t>9</a:t>
            </a:fld>
            <a:endParaRPr lang="it-IT"/>
          </a:p>
        </p:txBody>
      </p:sp>
    </p:spTree>
    <p:extLst>
      <p:ext uri="{BB962C8B-B14F-4D97-AF65-F5344CB8AC3E}">
        <p14:creationId xmlns:p14="http://schemas.microsoft.com/office/powerpoint/2010/main" val="2886331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pPr rtl="0"/>
            <a:fld id="{57357D53-8FB3-4E65-898F-CE944B0347C8}" type="datetime1">
              <a:rPr lang="it-IT" noProof="0" smtClean="0"/>
              <a:t>11/04/2022</a:t>
            </a:fld>
            <a:endParaRPr lang="it-IT" noProof="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pPr rtl="0"/>
            <a:endParaRPr lang="it-IT" noProof="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pPr rtl="0"/>
            <a:fld id="{0FF54DE5-C571-48E8-A5BC-B369434E2F44}" type="slidenum">
              <a:rPr lang="it-IT" noProof="0" smtClean="0"/>
              <a:pPr/>
              <a:t>‹N›</a:t>
            </a:fld>
            <a:endParaRPr lang="it-IT" noProof="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40943153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rtl="0"/>
            <a:fld id="{8D521F72-A3A7-4E18-B26E-DF4DCD533BA2}" type="datetime1">
              <a:rPr lang="it-IT" noProof="0" smtClean="0"/>
              <a:t>11/04/2022</a:t>
            </a:fld>
            <a:endParaRPr lang="it-IT" noProof="0"/>
          </a:p>
        </p:txBody>
      </p:sp>
      <p:sp>
        <p:nvSpPr>
          <p:cNvPr id="5" name="Footer Placeholder 4"/>
          <p:cNvSpPr>
            <a:spLocks noGrp="1"/>
          </p:cNvSpPr>
          <p:nvPr>
            <p:ph type="ftr" sz="quarter" idx="11"/>
          </p:nvPr>
        </p:nvSpPr>
        <p:spPr/>
        <p:txBody>
          <a:bodyPr/>
          <a:lstStyle/>
          <a:p>
            <a:pPr rtl="0"/>
            <a:endParaRPr lang="it-IT" noProof="0"/>
          </a:p>
        </p:txBody>
      </p:sp>
      <p:sp>
        <p:nvSpPr>
          <p:cNvPr id="6" name="Slide Number Placeholder 5"/>
          <p:cNvSpPr>
            <a:spLocks noGrp="1"/>
          </p:cNvSpPr>
          <p:nvPr>
            <p:ph type="sldNum" sz="quarter" idx="12"/>
          </p:nvPr>
        </p:nvSpPr>
        <p:spPr/>
        <p:txBody>
          <a:bodyPr/>
          <a:lstStyle/>
          <a:p>
            <a:pPr rtl="0"/>
            <a:fld id="{0FF54DE5-C571-48E8-A5BC-B369434E2F44}" type="slidenum">
              <a:rPr lang="it-IT" noProof="0" smtClean="0"/>
              <a:t>‹N›</a:t>
            </a:fld>
            <a:endParaRPr lang="it-IT" noProof="0"/>
          </a:p>
        </p:txBody>
      </p:sp>
    </p:spTree>
    <p:extLst>
      <p:ext uri="{BB962C8B-B14F-4D97-AF65-F5344CB8AC3E}">
        <p14:creationId xmlns:p14="http://schemas.microsoft.com/office/powerpoint/2010/main" val="3646920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rtl="0"/>
            <a:fld id="{0120D766-8702-4376-BA25-6EE9DAAC971C}" type="datetime1">
              <a:rPr lang="it-IT" noProof="0" smtClean="0"/>
              <a:t>11/04/2022</a:t>
            </a:fld>
            <a:endParaRPr lang="it-IT" noProof="0"/>
          </a:p>
        </p:txBody>
      </p:sp>
      <p:sp>
        <p:nvSpPr>
          <p:cNvPr id="5" name="Footer Placeholder 4"/>
          <p:cNvSpPr>
            <a:spLocks noGrp="1"/>
          </p:cNvSpPr>
          <p:nvPr>
            <p:ph type="ftr" sz="quarter" idx="11"/>
          </p:nvPr>
        </p:nvSpPr>
        <p:spPr/>
        <p:txBody>
          <a:bodyPr/>
          <a:lstStyle/>
          <a:p>
            <a:pPr rtl="0"/>
            <a:endParaRPr lang="it-IT" noProof="0"/>
          </a:p>
        </p:txBody>
      </p:sp>
      <p:sp>
        <p:nvSpPr>
          <p:cNvPr id="6" name="Slide Number Placeholder 5"/>
          <p:cNvSpPr>
            <a:spLocks noGrp="1"/>
          </p:cNvSpPr>
          <p:nvPr>
            <p:ph type="sldNum" sz="quarter" idx="12"/>
          </p:nvPr>
        </p:nvSpPr>
        <p:spPr/>
        <p:txBody>
          <a:bodyPr/>
          <a:lstStyle/>
          <a:p>
            <a:pPr rtl="0"/>
            <a:fld id="{0FF54DE5-C571-48E8-A5BC-B369434E2F44}" type="slidenum">
              <a:rPr lang="it-IT" noProof="0" smtClean="0"/>
              <a:pPr/>
              <a:t>‹N›</a:t>
            </a:fld>
            <a:endParaRPr lang="it-IT" noProof="0"/>
          </a:p>
        </p:txBody>
      </p:sp>
    </p:spTree>
    <p:extLst>
      <p:ext uri="{BB962C8B-B14F-4D97-AF65-F5344CB8AC3E}">
        <p14:creationId xmlns:p14="http://schemas.microsoft.com/office/powerpoint/2010/main" val="198682212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Diapositiva titolo con immagine">
    <p:spTree>
      <p:nvGrpSpPr>
        <p:cNvPr id="1" name=""/>
        <p:cNvGrpSpPr/>
        <p:nvPr/>
      </p:nvGrpSpPr>
      <p:grpSpPr>
        <a:xfrm>
          <a:off x="0" y="0"/>
          <a:ext cx="0" cy="0"/>
          <a:chOff x="0" y="0"/>
          <a:chExt cx="0" cy="0"/>
        </a:xfrm>
      </p:grpSpPr>
      <p:sp>
        <p:nvSpPr>
          <p:cNvPr id="2" name="Titolo 1"/>
          <p:cNvSpPr>
            <a:spLocks noGrp="1"/>
          </p:cNvSpPr>
          <p:nvPr>
            <p:ph type="ctrTitle"/>
          </p:nvPr>
        </p:nvSpPr>
        <p:spPr>
          <a:xfrm>
            <a:off x="1104900" y="2292094"/>
            <a:ext cx="5734050" cy="2219691"/>
          </a:xfrm>
        </p:spPr>
        <p:txBody>
          <a:bodyPr rtlCol="0" anchor="ctr">
            <a:normAutofit/>
          </a:bodyPr>
          <a:lstStyle>
            <a:lvl1pPr algn="l">
              <a:defRPr sz="4400" cap="all" baseline="0"/>
            </a:lvl1pPr>
          </a:lstStyle>
          <a:p>
            <a:pPr rtl="0"/>
            <a:r>
              <a:rPr lang="it-IT" noProof="0"/>
              <a:t>Fare clic per modificare lo stile del titolo dello schema</a:t>
            </a:r>
          </a:p>
        </p:txBody>
      </p:sp>
      <p:sp>
        <p:nvSpPr>
          <p:cNvPr id="3" name="Sottotitolo 2"/>
          <p:cNvSpPr>
            <a:spLocks noGrp="1"/>
          </p:cNvSpPr>
          <p:nvPr>
            <p:ph type="subTitle" idx="1"/>
          </p:nvPr>
        </p:nvSpPr>
        <p:spPr>
          <a:xfrm>
            <a:off x="1104900" y="4511784"/>
            <a:ext cx="5734050"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noProof="0"/>
              <a:t>Fare clic per modificare lo stile del sottotitolo dello schema</a:t>
            </a:r>
          </a:p>
        </p:txBody>
      </p:sp>
      <p:sp>
        <p:nvSpPr>
          <p:cNvPr id="11" name="Segnaposto immagine 10" descr="Segnaposto vuoto per aggiungere un'immagine. Fare clic sul segnaposto e selezionare l'immagine che si vuole aggiungere."/>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a:buNone/>
              <a:defRPr/>
            </a:lvl1pPr>
          </a:lstStyle>
          <a:p>
            <a:pPr rtl="0"/>
            <a:r>
              <a:rPr lang="it-IT" noProof="0"/>
              <a:t>Fare clic sull'icona per inserire un'immagine</a:t>
            </a:r>
          </a:p>
        </p:txBody>
      </p:sp>
    </p:spTree>
    <p:extLst>
      <p:ext uri="{BB962C8B-B14F-4D97-AF65-F5344CB8AC3E}">
        <p14:creationId xmlns:p14="http://schemas.microsoft.com/office/powerpoint/2010/main" val="3233162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rtl="0"/>
            <a:fld id="{9A02612B-950C-4B69-B3CC-A899FF39363D}" type="datetime1">
              <a:rPr lang="it-IT" noProof="0" smtClean="0"/>
              <a:t>11/04/2022</a:t>
            </a:fld>
            <a:endParaRPr lang="it-IT" noProof="0"/>
          </a:p>
        </p:txBody>
      </p:sp>
      <p:sp>
        <p:nvSpPr>
          <p:cNvPr id="5" name="Footer Placeholder 4"/>
          <p:cNvSpPr>
            <a:spLocks noGrp="1"/>
          </p:cNvSpPr>
          <p:nvPr>
            <p:ph type="ftr" sz="quarter" idx="11"/>
          </p:nvPr>
        </p:nvSpPr>
        <p:spPr/>
        <p:txBody>
          <a:bodyPr/>
          <a:lstStyle/>
          <a:p>
            <a:pPr rtl="0"/>
            <a:endParaRPr lang="it-IT" noProof="0"/>
          </a:p>
        </p:txBody>
      </p:sp>
      <p:sp>
        <p:nvSpPr>
          <p:cNvPr id="6" name="Slide Number Placeholder 5"/>
          <p:cNvSpPr>
            <a:spLocks noGrp="1"/>
          </p:cNvSpPr>
          <p:nvPr>
            <p:ph type="sldNum" sz="quarter" idx="12"/>
          </p:nvPr>
        </p:nvSpPr>
        <p:spPr/>
        <p:txBody>
          <a:bodyPr/>
          <a:lstStyle/>
          <a:p>
            <a:pPr rtl="0"/>
            <a:fld id="{0FF54DE5-C571-48E8-A5BC-B369434E2F44}" type="slidenum">
              <a:rPr lang="it-IT" noProof="0" smtClean="0"/>
              <a:t>‹N›</a:t>
            </a:fld>
            <a:endParaRPr lang="it-IT" noProof="0"/>
          </a:p>
        </p:txBody>
      </p:sp>
    </p:spTree>
    <p:extLst>
      <p:ext uri="{BB962C8B-B14F-4D97-AF65-F5344CB8AC3E}">
        <p14:creationId xmlns:p14="http://schemas.microsoft.com/office/powerpoint/2010/main" val="3359731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pPr rtl="0"/>
            <a:fld id="{13F6C6B6-6359-4C94-ABF9-C406F36C33CA}" type="datetime1">
              <a:rPr lang="it-IT" noProof="0" smtClean="0"/>
              <a:t>11/04/2022</a:t>
            </a:fld>
            <a:endParaRPr lang="it-IT" noProof="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pPr rtl="0"/>
            <a:endParaRPr lang="it-IT" noProof="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pPr rtl="0"/>
            <a:fld id="{0FF54DE5-C571-48E8-A5BC-B369434E2F44}" type="slidenum">
              <a:rPr lang="it-IT" noProof="0" smtClean="0"/>
              <a:t>‹N›</a:t>
            </a:fld>
            <a:endParaRPr lang="it-IT" noProof="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7142714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it-IT"/>
              <a:t>Fare clic per modificare lo stile del titolo dello schema</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pPr rtl="0"/>
            <a:fld id="{80E5DF46-A41A-4BE5-9396-C6E7ECBE5CF6}" type="datetime1">
              <a:rPr lang="it-IT" noProof="0" smtClean="0"/>
              <a:t>11/04/2022</a:t>
            </a:fld>
            <a:endParaRPr lang="it-IT" noProof="0"/>
          </a:p>
        </p:txBody>
      </p:sp>
      <p:sp>
        <p:nvSpPr>
          <p:cNvPr id="6" name="Footer Placeholder 5"/>
          <p:cNvSpPr>
            <a:spLocks noGrp="1"/>
          </p:cNvSpPr>
          <p:nvPr>
            <p:ph type="ftr" sz="quarter" idx="11"/>
          </p:nvPr>
        </p:nvSpPr>
        <p:spPr/>
        <p:txBody>
          <a:bodyPr/>
          <a:lstStyle/>
          <a:p>
            <a:pPr rtl="0"/>
            <a:endParaRPr lang="it-IT" noProof="0"/>
          </a:p>
        </p:txBody>
      </p:sp>
      <p:sp>
        <p:nvSpPr>
          <p:cNvPr id="7" name="Slide Number Placeholder 6"/>
          <p:cNvSpPr>
            <a:spLocks noGrp="1"/>
          </p:cNvSpPr>
          <p:nvPr>
            <p:ph type="sldNum" sz="quarter" idx="12"/>
          </p:nvPr>
        </p:nvSpPr>
        <p:spPr/>
        <p:txBody>
          <a:bodyPr/>
          <a:lstStyle/>
          <a:p>
            <a:pPr rtl="0"/>
            <a:fld id="{0FF54DE5-C571-48E8-A5BC-B369434E2F44}" type="slidenum">
              <a:rPr lang="it-IT" noProof="0" smtClean="0"/>
              <a:t>‹N›</a:t>
            </a:fld>
            <a:endParaRPr lang="it-IT" noProof="0"/>
          </a:p>
        </p:txBody>
      </p:sp>
    </p:spTree>
    <p:extLst>
      <p:ext uri="{BB962C8B-B14F-4D97-AF65-F5344CB8AC3E}">
        <p14:creationId xmlns:p14="http://schemas.microsoft.com/office/powerpoint/2010/main" val="2317499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pPr rtl="0"/>
            <a:fld id="{7BD6F3B3-053B-47CE-B08C-DE0DB4B8B5D8}" type="datetime1">
              <a:rPr lang="it-IT" noProof="0" smtClean="0"/>
              <a:t>11/04/2022</a:t>
            </a:fld>
            <a:endParaRPr lang="it-IT" noProof="0"/>
          </a:p>
        </p:txBody>
      </p:sp>
      <p:sp>
        <p:nvSpPr>
          <p:cNvPr id="8" name="Footer Placeholder 7"/>
          <p:cNvSpPr>
            <a:spLocks noGrp="1"/>
          </p:cNvSpPr>
          <p:nvPr>
            <p:ph type="ftr" sz="quarter" idx="11"/>
          </p:nvPr>
        </p:nvSpPr>
        <p:spPr/>
        <p:txBody>
          <a:bodyPr/>
          <a:lstStyle/>
          <a:p>
            <a:pPr rtl="0"/>
            <a:endParaRPr lang="it-IT" noProof="0"/>
          </a:p>
        </p:txBody>
      </p:sp>
      <p:sp>
        <p:nvSpPr>
          <p:cNvPr id="9" name="Slide Number Placeholder 8"/>
          <p:cNvSpPr>
            <a:spLocks noGrp="1"/>
          </p:cNvSpPr>
          <p:nvPr>
            <p:ph type="sldNum" sz="quarter" idx="12"/>
          </p:nvPr>
        </p:nvSpPr>
        <p:spPr/>
        <p:txBody>
          <a:bodyPr/>
          <a:lstStyle/>
          <a:p>
            <a:pPr rtl="0"/>
            <a:fld id="{0FF54DE5-C571-48E8-A5BC-B369434E2F44}" type="slidenum">
              <a:rPr lang="it-IT" noProof="0" smtClean="0"/>
              <a:t>‹N›</a:t>
            </a:fld>
            <a:endParaRPr lang="it-IT" noProof="0"/>
          </a:p>
        </p:txBody>
      </p:sp>
    </p:spTree>
    <p:extLst>
      <p:ext uri="{BB962C8B-B14F-4D97-AF65-F5344CB8AC3E}">
        <p14:creationId xmlns:p14="http://schemas.microsoft.com/office/powerpoint/2010/main" val="2451245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pPr rtl="0"/>
            <a:fld id="{8B019651-76A1-4332-BBF9-B85C4D198B2F}" type="datetime1">
              <a:rPr lang="it-IT" noProof="0" smtClean="0"/>
              <a:t>11/04/2022</a:t>
            </a:fld>
            <a:endParaRPr lang="it-IT" noProof="0"/>
          </a:p>
        </p:txBody>
      </p:sp>
      <p:sp>
        <p:nvSpPr>
          <p:cNvPr id="4" name="Footer Placeholder 3"/>
          <p:cNvSpPr>
            <a:spLocks noGrp="1"/>
          </p:cNvSpPr>
          <p:nvPr>
            <p:ph type="ftr" sz="quarter" idx="11"/>
          </p:nvPr>
        </p:nvSpPr>
        <p:spPr/>
        <p:txBody>
          <a:bodyPr/>
          <a:lstStyle/>
          <a:p>
            <a:pPr rtl="0"/>
            <a:endParaRPr lang="it-IT" noProof="0"/>
          </a:p>
        </p:txBody>
      </p:sp>
      <p:sp>
        <p:nvSpPr>
          <p:cNvPr id="5" name="Slide Number Placeholder 4"/>
          <p:cNvSpPr>
            <a:spLocks noGrp="1"/>
          </p:cNvSpPr>
          <p:nvPr>
            <p:ph type="sldNum" sz="quarter" idx="12"/>
          </p:nvPr>
        </p:nvSpPr>
        <p:spPr/>
        <p:txBody>
          <a:bodyPr/>
          <a:lstStyle/>
          <a:p>
            <a:pPr rtl="0"/>
            <a:fld id="{0FF54DE5-C571-48E8-A5BC-B369434E2F44}" type="slidenum">
              <a:rPr lang="it-IT" noProof="0" smtClean="0"/>
              <a:t>‹N›</a:t>
            </a:fld>
            <a:endParaRPr lang="it-IT" noProof="0"/>
          </a:p>
        </p:txBody>
      </p:sp>
    </p:spTree>
    <p:extLst>
      <p:ext uri="{BB962C8B-B14F-4D97-AF65-F5344CB8AC3E}">
        <p14:creationId xmlns:p14="http://schemas.microsoft.com/office/powerpoint/2010/main" val="815992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0120D766-8702-4376-BA25-6EE9DAAC971C}" type="datetime1">
              <a:rPr lang="it-IT" noProof="0" smtClean="0"/>
              <a:t>11/04/2022</a:t>
            </a:fld>
            <a:endParaRPr lang="it-IT" noProof="0"/>
          </a:p>
        </p:txBody>
      </p:sp>
      <p:sp>
        <p:nvSpPr>
          <p:cNvPr id="3" name="Footer Placeholder 2"/>
          <p:cNvSpPr>
            <a:spLocks noGrp="1"/>
          </p:cNvSpPr>
          <p:nvPr>
            <p:ph type="ftr" sz="quarter" idx="11"/>
          </p:nvPr>
        </p:nvSpPr>
        <p:spPr/>
        <p:txBody>
          <a:bodyPr/>
          <a:lstStyle/>
          <a:p>
            <a:pPr rtl="0"/>
            <a:endParaRPr lang="it-IT" noProof="0"/>
          </a:p>
        </p:txBody>
      </p:sp>
      <p:sp>
        <p:nvSpPr>
          <p:cNvPr id="4" name="Slide Number Placeholder 3"/>
          <p:cNvSpPr>
            <a:spLocks noGrp="1"/>
          </p:cNvSpPr>
          <p:nvPr>
            <p:ph type="sldNum" sz="quarter" idx="12"/>
          </p:nvPr>
        </p:nvSpPr>
        <p:spPr/>
        <p:txBody>
          <a:bodyPr/>
          <a:lstStyle/>
          <a:p>
            <a:pPr rtl="0"/>
            <a:fld id="{0FF54DE5-C571-48E8-A5BC-B369434E2F44}" type="slidenum">
              <a:rPr lang="it-IT" noProof="0" smtClean="0"/>
              <a:pPr/>
              <a:t>‹N›</a:t>
            </a:fld>
            <a:endParaRPr lang="it-IT" noProof="0"/>
          </a:p>
        </p:txBody>
      </p:sp>
    </p:spTree>
    <p:extLst>
      <p:ext uri="{BB962C8B-B14F-4D97-AF65-F5344CB8AC3E}">
        <p14:creationId xmlns:p14="http://schemas.microsoft.com/office/powerpoint/2010/main" val="99468416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pPr rtl="0"/>
            <a:fld id="{9545025F-F07F-4E77-AE38-5F985DA144BA}" type="datetime1">
              <a:rPr lang="it-IT" noProof="0" smtClean="0"/>
              <a:t>11/04/2022</a:t>
            </a:fld>
            <a:endParaRPr lang="it-IT" noProof="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pPr rtl="0"/>
            <a:endParaRPr lang="it-IT" noProof="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pPr rtl="0"/>
            <a:fld id="{0FF54DE5-C571-48E8-A5BC-B369434E2F44}" type="slidenum">
              <a:rPr lang="it-IT" noProof="0" smtClean="0"/>
              <a:t>‹N›</a:t>
            </a:fld>
            <a:endParaRPr lang="it-IT" noProof="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22321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pPr rtl="0"/>
            <a:fld id="{BE95BFD7-91A4-478D-8FD9-9CEB30EEA1D7}" type="datetime1">
              <a:rPr lang="it-IT" noProof="0" smtClean="0"/>
              <a:t>11/04/2022</a:t>
            </a:fld>
            <a:endParaRPr lang="it-IT" noProof="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pPr rtl="0"/>
            <a:endParaRPr lang="it-IT" noProof="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pPr rtl="0"/>
            <a:fld id="{0FF54DE5-C571-48E8-A5BC-B369434E2F44}" type="slidenum">
              <a:rPr lang="it-IT" noProof="0" smtClean="0"/>
              <a:t>‹N›</a:t>
            </a:fld>
            <a:endParaRPr lang="it-IT" noProof="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03368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pPr rtl="0"/>
            <a:fld id="{0120D766-8702-4376-BA25-6EE9DAAC971C}" type="datetime1">
              <a:rPr lang="it-IT" noProof="0" smtClean="0"/>
              <a:t>11/04/2022</a:t>
            </a:fld>
            <a:endParaRPr lang="it-IT" noProof="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pPr rtl="0"/>
            <a:endParaRPr lang="it-IT" noProof="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pPr rtl="0"/>
            <a:fld id="{0FF54DE5-C571-48E8-A5BC-B369434E2F44}" type="slidenum">
              <a:rPr lang="it-IT" noProof="0" smtClean="0"/>
              <a:pPr/>
              <a:t>‹N›</a:t>
            </a:fld>
            <a:endParaRPr lang="it-IT" noProof="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2900375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11">
            <a:extLst>
              <a:ext uri="{FF2B5EF4-FFF2-40B4-BE49-F238E27FC236}">
                <a16:creationId xmlns:a16="http://schemas.microsoft.com/office/drawing/2014/main" id="{0E807223-DF88-4D6D-970E-08919E5E02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Segnaposto immagine 3" descr="Libro aperto su un tavolo, scaffali sfuocati con libri sullo sfondo"/>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t="15413"/>
          <a:stretch/>
        </p:blipFill>
        <p:spPr>
          <a:xfrm>
            <a:off x="20" y="-1"/>
            <a:ext cx="12191980" cy="6858000"/>
          </a:xfrm>
          <a:prstGeom prst="rect">
            <a:avLst/>
          </a:prstGeom>
        </p:spPr>
      </p:pic>
      <p:sp>
        <p:nvSpPr>
          <p:cNvPr id="10" name="Rectangle 13">
            <a:extLst>
              <a:ext uri="{FF2B5EF4-FFF2-40B4-BE49-F238E27FC236}">
                <a16:creationId xmlns:a16="http://schemas.microsoft.com/office/drawing/2014/main" id="{3CBA2BA5-DF4D-437C-9273-F945CF857D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7948" y="1838152"/>
            <a:ext cx="5607908" cy="372444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5">
            <a:extLst>
              <a:ext uri="{FF2B5EF4-FFF2-40B4-BE49-F238E27FC236}">
                <a16:creationId xmlns:a16="http://schemas.microsoft.com/office/drawing/2014/main" id="{7754EA86-2D7A-4D51-B5F6-DA6349D5F4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1087261" y="1405049"/>
            <a:ext cx="2131466" cy="1830903"/>
          </a:xfrm>
          <a:custGeom>
            <a:avLst/>
            <a:gdLst>
              <a:gd name="connsiteX0" fmla="*/ 2308583 w 2308583"/>
              <a:gd name="connsiteY0" fmla="*/ 1983044 h 1983044"/>
              <a:gd name="connsiteX1" fmla="*/ 462 w 2308583"/>
              <a:gd name="connsiteY1" fmla="*/ 1983044 h 1983044"/>
              <a:gd name="connsiteX2" fmla="*/ 0 w 2308583"/>
              <a:gd name="connsiteY2" fmla="*/ 1711185 h 1983044"/>
              <a:gd name="connsiteX3" fmla="*/ 2022607 w 2308583"/>
              <a:gd name="connsiteY3" fmla="*/ 1712117 h 1983044"/>
              <a:gd name="connsiteX4" fmla="*/ 2022607 w 2308583"/>
              <a:gd name="connsiteY4" fmla="*/ 0 h 1983044"/>
              <a:gd name="connsiteX5" fmla="*/ 2308583 w 2308583"/>
              <a:gd name="connsiteY5" fmla="*/ 0 h 198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8583" h="1983044">
                <a:moveTo>
                  <a:pt x="2308583" y="1983044"/>
                </a:moveTo>
                <a:lnTo>
                  <a:pt x="462" y="1983044"/>
                </a:lnTo>
                <a:cubicBezTo>
                  <a:pt x="-462" y="1889214"/>
                  <a:pt x="923" y="1805015"/>
                  <a:pt x="0" y="1711185"/>
                </a:cubicBezTo>
                <a:lnTo>
                  <a:pt x="2022607" y="1712117"/>
                </a:lnTo>
                <a:lnTo>
                  <a:pt x="2022607" y="0"/>
                </a:lnTo>
                <a:lnTo>
                  <a:pt x="2308583" y="0"/>
                </a:lnTo>
                <a:close/>
              </a:path>
            </a:pathLst>
          </a:custGeom>
          <a:solidFill>
            <a:schemeClr val="tx1">
              <a:alpha val="70000"/>
            </a:schemeClr>
          </a:solidFill>
          <a:ln w="0">
            <a:noFill/>
            <a:prstDash val="solid"/>
            <a:round/>
            <a:headEnd/>
            <a:tailEnd/>
          </a:ln>
        </p:spPr>
      </p:sp>
      <p:sp>
        <p:nvSpPr>
          <p:cNvPr id="6" name="Titolo 5"/>
          <p:cNvSpPr>
            <a:spLocks noGrp="1"/>
          </p:cNvSpPr>
          <p:nvPr>
            <p:ph type="ctrTitle"/>
          </p:nvPr>
        </p:nvSpPr>
        <p:spPr>
          <a:xfrm>
            <a:off x="1885959" y="2185352"/>
            <a:ext cx="4891887" cy="1025935"/>
          </a:xfrm>
        </p:spPr>
        <p:txBody>
          <a:bodyPr vert="horz" lIns="91440" tIns="45720" rIns="91440" bIns="45720" rtlCol="0" anchor="ctr">
            <a:normAutofit/>
          </a:bodyPr>
          <a:lstStyle/>
          <a:p>
            <a:pPr>
              <a:spcAft>
                <a:spcPts val="800"/>
              </a:spcAft>
            </a:pPr>
            <a:r>
              <a:rPr lang="en-US" sz="1700" dirty="0" err="1">
                <a:effectLst/>
                <a:latin typeface="Times New Roman" panose="02020603050405020304" pitchFamily="18" charset="0"/>
                <a:cs typeface="Times New Roman" panose="02020603050405020304" pitchFamily="18" charset="0"/>
              </a:rPr>
              <a:t>Analisi</a:t>
            </a:r>
            <a:r>
              <a:rPr lang="en-US" sz="1700" dirty="0">
                <a:effectLst/>
                <a:latin typeface="Times New Roman" panose="02020603050405020304" pitchFamily="18" charset="0"/>
                <a:cs typeface="Times New Roman" panose="02020603050405020304" pitchFamily="18" charset="0"/>
              </a:rPr>
              <a:t> di un </a:t>
            </a:r>
            <a:r>
              <a:rPr lang="en-US" sz="1700" dirty="0" err="1">
                <a:effectLst/>
                <a:latin typeface="Times New Roman" panose="02020603050405020304" pitchFamily="18" charset="0"/>
                <a:cs typeface="Times New Roman" panose="02020603050405020304" pitchFamily="18" charset="0"/>
              </a:rPr>
              <a:t>modello</a:t>
            </a:r>
            <a:r>
              <a:rPr lang="en-US" sz="1700" dirty="0">
                <a:effectLst/>
                <a:latin typeface="Times New Roman" panose="02020603050405020304" pitchFamily="18" charset="0"/>
                <a:cs typeface="Times New Roman" panose="02020603050405020304" pitchFamily="18" charset="0"/>
              </a:rPr>
              <a:t> di Machine Learning per la </a:t>
            </a:r>
            <a:r>
              <a:rPr lang="en-US" sz="1700" dirty="0" err="1">
                <a:effectLst/>
                <a:latin typeface="Times New Roman" panose="02020603050405020304" pitchFamily="18" charset="0"/>
                <a:cs typeface="Times New Roman" panose="02020603050405020304" pitchFamily="18" charset="0"/>
              </a:rPr>
              <a:t>previsione</a:t>
            </a:r>
            <a:r>
              <a:rPr lang="en-US" sz="1700" dirty="0">
                <a:effectLst/>
                <a:latin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cs typeface="Times New Roman" panose="02020603050405020304" pitchFamily="18" charset="0"/>
              </a:rPr>
              <a:t>della</a:t>
            </a:r>
            <a:r>
              <a:rPr lang="en-US" sz="1700" dirty="0">
                <a:effectLst/>
                <a:latin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cs typeface="Times New Roman" panose="02020603050405020304" pitchFamily="18" charset="0"/>
              </a:rPr>
              <a:t>categoria</a:t>
            </a:r>
            <a:r>
              <a:rPr lang="en-US" sz="1700" dirty="0">
                <a:effectLst/>
                <a:latin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cs typeface="Times New Roman" panose="02020603050405020304" pitchFamily="18" charset="0"/>
              </a:rPr>
              <a:t>dei</a:t>
            </a:r>
            <a:r>
              <a:rPr lang="en-US" sz="1700" dirty="0">
                <a:effectLst/>
                <a:latin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cs typeface="Times New Roman" panose="02020603050405020304" pitchFamily="18" charset="0"/>
              </a:rPr>
              <a:t>giochi</a:t>
            </a:r>
            <a:r>
              <a:rPr lang="en-US" sz="1700" dirty="0">
                <a:effectLst/>
                <a:latin typeface="Times New Roman" panose="02020603050405020304" pitchFamily="18" charset="0"/>
                <a:cs typeface="Times New Roman" panose="02020603050405020304" pitchFamily="18" charset="0"/>
              </a:rPr>
              <a:t> da </a:t>
            </a:r>
            <a:r>
              <a:rPr lang="en-US" sz="1700" dirty="0" err="1">
                <a:effectLst/>
                <a:latin typeface="Times New Roman" panose="02020603050405020304" pitchFamily="18" charset="0"/>
                <a:cs typeface="Times New Roman" panose="02020603050405020304" pitchFamily="18" charset="0"/>
              </a:rPr>
              <a:t>tavolo</a:t>
            </a:r>
            <a:r>
              <a:rPr lang="en-US" sz="1700" dirty="0">
                <a:effectLst/>
                <a:latin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cs typeface="Times New Roman" panose="02020603050405020304" pitchFamily="18" charset="0"/>
              </a:rPr>
              <a:t>attraverso</a:t>
            </a:r>
            <a:r>
              <a:rPr lang="en-US" sz="1700" dirty="0">
                <a:effectLst/>
                <a:latin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cs typeface="Times New Roman" panose="02020603050405020304" pitchFamily="18" charset="0"/>
              </a:rPr>
              <a:t>i</a:t>
            </a:r>
            <a:r>
              <a:rPr lang="en-US" sz="1700" dirty="0">
                <a:effectLst/>
                <a:latin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cs typeface="Times New Roman" panose="02020603050405020304" pitchFamily="18" charset="0"/>
              </a:rPr>
              <a:t>valori</a:t>
            </a:r>
            <a:r>
              <a:rPr lang="en-US" sz="1700" dirty="0">
                <a:effectLst/>
                <a:latin typeface="Times New Roman" panose="02020603050405020304" pitchFamily="18" charset="0"/>
                <a:cs typeface="Times New Roman" panose="02020603050405020304" pitchFamily="18" charset="0"/>
              </a:rPr>
              <a:t> di Shapley</a:t>
            </a:r>
          </a:p>
        </p:txBody>
      </p:sp>
      <p:sp>
        <p:nvSpPr>
          <p:cNvPr id="7" name="Sottotitolo 6"/>
          <p:cNvSpPr>
            <a:spLocks noGrp="1"/>
          </p:cNvSpPr>
          <p:nvPr>
            <p:ph type="subTitle" idx="1"/>
          </p:nvPr>
        </p:nvSpPr>
        <p:spPr>
          <a:xfrm>
            <a:off x="1885959" y="3211287"/>
            <a:ext cx="4891887" cy="2068284"/>
          </a:xfrm>
        </p:spPr>
        <p:txBody>
          <a:bodyPr vert="horz" lIns="91440" tIns="45720" rIns="91440" bIns="45720" rtlCol="0">
            <a:normAutofit/>
          </a:bodyPr>
          <a:lstStyle/>
          <a:p>
            <a:pPr marL="384048" indent="-384048">
              <a:buFont typeface="Franklin Gothic Book" panose="020B0503020102020204" pitchFamily="34" charset="0"/>
              <a:buChar char="•"/>
            </a:pPr>
            <a:r>
              <a:rPr lang="en-US" dirty="0" err="1">
                <a:latin typeface="Times New Roman" panose="02020603050405020304" pitchFamily="18" charset="0"/>
                <a:cs typeface="Times New Roman" panose="02020603050405020304" pitchFamily="18" charset="0"/>
              </a:rPr>
              <a:t>Relatore</a:t>
            </a:r>
            <a:r>
              <a:rPr lang="en-US" dirty="0">
                <a:latin typeface="Times New Roman" panose="02020603050405020304" pitchFamily="18" charset="0"/>
                <a:cs typeface="Times New Roman" panose="02020603050405020304" pitchFamily="18" charset="0"/>
              </a:rPr>
              <a:t>: Riccardo </a:t>
            </a:r>
            <a:r>
              <a:rPr lang="en-US" dirty="0" err="1">
                <a:latin typeface="Times New Roman" panose="02020603050405020304" pitchFamily="18" charset="0"/>
                <a:cs typeface="Times New Roman" panose="02020603050405020304" pitchFamily="18" charset="0"/>
              </a:rPr>
              <a:t>Martoglia</a:t>
            </a:r>
            <a:endParaRPr lang="en-US" dirty="0">
              <a:latin typeface="Times New Roman" panose="02020603050405020304" pitchFamily="18" charset="0"/>
              <a:cs typeface="Times New Roman" panose="02020603050405020304" pitchFamily="18" charset="0"/>
            </a:endParaRPr>
          </a:p>
          <a:p>
            <a:pPr marL="384048" indent="-384048">
              <a:buFont typeface="Franklin Gothic Book" panose="020B0503020102020204" pitchFamily="34" charset="0"/>
              <a:buChar char="•"/>
            </a:pPr>
            <a:r>
              <a:rPr lang="en-US" dirty="0" err="1">
                <a:latin typeface="Times New Roman" panose="02020603050405020304" pitchFamily="18" charset="0"/>
                <a:cs typeface="Times New Roman" panose="02020603050405020304" pitchFamily="18" charset="0"/>
              </a:rPr>
              <a:t>Candidato</a:t>
            </a:r>
            <a:r>
              <a:rPr lang="en-US" dirty="0">
                <a:latin typeface="Times New Roman" panose="02020603050405020304" pitchFamily="18" charset="0"/>
                <a:cs typeface="Times New Roman" panose="02020603050405020304" pitchFamily="18" charset="0"/>
              </a:rPr>
              <a:t>: Giovannoni Luca</a:t>
            </a:r>
          </a:p>
          <a:p>
            <a:pPr marL="384048" indent="-384048">
              <a:buFont typeface="Franklin Gothic Book" panose="020B0503020102020204" pitchFamily="34" charset="0"/>
              <a:buChar char="•"/>
            </a:pPr>
            <a:endParaRPr lang="en-US" dirty="0">
              <a:latin typeface="Times New Roman" panose="02020603050405020304" pitchFamily="18" charset="0"/>
              <a:cs typeface="Times New Roman" panose="02020603050405020304" pitchFamily="18" charset="0"/>
            </a:endParaRPr>
          </a:p>
          <a:p>
            <a:pPr marL="384048" indent="-384048">
              <a:buFont typeface="Franklin Gothic Book" panose="020B0503020102020204" pitchFamily="34" charset="0"/>
              <a:buChar char="•"/>
            </a:pPr>
            <a:r>
              <a:rPr lang="en-US" dirty="0">
                <a:latin typeface="Times New Roman" panose="02020603050405020304" pitchFamily="18" charset="0"/>
                <a:cs typeface="Times New Roman" panose="02020603050405020304" pitchFamily="18" charset="0"/>
              </a:rPr>
              <a:t>Corso di </a:t>
            </a:r>
            <a:r>
              <a:rPr lang="en-US" dirty="0" err="1">
                <a:latin typeface="Times New Roman" panose="02020603050405020304" pitchFamily="18" charset="0"/>
                <a:cs typeface="Times New Roman" panose="02020603050405020304" pitchFamily="18" charset="0"/>
              </a:rPr>
              <a:t>Laurea</a:t>
            </a:r>
            <a:r>
              <a:rPr lang="en-US" dirty="0">
                <a:latin typeface="Times New Roman" panose="02020603050405020304" pitchFamily="18" charset="0"/>
                <a:cs typeface="Times New Roman" panose="02020603050405020304" pitchFamily="18" charset="0"/>
              </a:rPr>
              <a:t> in Informatica</a:t>
            </a:r>
          </a:p>
          <a:p>
            <a:pPr marL="384048" indent="-384048">
              <a:buFont typeface="Franklin Gothic Book" panose="020B0503020102020204" pitchFamily="34" charset="0"/>
              <a:buChar char="•"/>
            </a:pPr>
            <a:endParaRPr lang="en-US" dirty="0"/>
          </a:p>
        </p:txBody>
      </p:sp>
    </p:spTree>
    <p:extLst>
      <p:ext uri="{BB962C8B-B14F-4D97-AF65-F5344CB8AC3E}">
        <p14:creationId xmlns:p14="http://schemas.microsoft.com/office/powerpoint/2010/main" val="165213399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0E880B70-9045-4B1E-A61A-E849BE8C83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56" name="Rectangle 55">
            <a:extLst>
              <a:ext uri="{FF2B5EF4-FFF2-40B4-BE49-F238E27FC236}">
                <a16:creationId xmlns:a16="http://schemas.microsoft.com/office/drawing/2014/main" id="{48C110B4-D26A-44C6-8576-236CA24E9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1021750" y="4278245"/>
            <a:ext cx="5741296" cy="1712980"/>
          </a:xfrm>
        </p:spPr>
        <p:txBody>
          <a:bodyPr vert="horz" lIns="91440" tIns="45720" rIns="91440" bIns="45720" rtlCol="0" anchor="t">
            <a:normAutofit/>
          </a:bodyPr>
          <a:lstStyle/>
          <a:p>
            <a:r>
              <a:rPr lang="en-US" sz="2800" dirty="0" err="1">
                <a:latin typeface="Times New Roman" panose="02020603050405020304" pitchFamily="18" charset="0"/>
                <a:cs typeface="Times New Roman" panose="02020603050405020304" pitchFamily="18" charset="0"/>
              </a:rPr>
              <a:t>Analisi</a:t>
            </a:r>
            <a:r>
              <a:rPr lang="en-US" sz="2800" dirty="0">
                <a:latin typeface="Times New Roman" panose="02020603050405020304" pitchFamily="18" charset="0"/>
                <a:cs typeface="Times New Roman" panose="02020603050405020304" pitchFamily="18" charset="0"/>
              </a:rPr>
              <a:t> del </a:t>
            </a:r>
            <a:r>
              <a:rPr lang="en-US" sz="2800" dirty="0" err="1">
                <a:latin typeface="Times New Roman" panose="02020603050405020304" pitchFamily="18" charset="0"/>
                <a:cs typeface="Times New Roman" panose="02020603050405020304" pitchFamily="18" charset="0"/>
              </a:rPr>
              <a:t>modello</a:t>
            </a:r>
            <a:r>
              <a:rPr lang="en-US" sz="2800" dirty="0">
                <a:latin typeface="Times New Roman" panose="02020603050405020304" pitchFamily="18" charset="0"/>
                <a:cs typeface="Times New Roman" panose="02020603050405020304" pitchFamily="18" charset="0"/>
              </a:rPr>
              <a:t> di machine learning</a:t>
            </a:r>
          </a:p>
        </p:txBody>
      </p:sp>
      <p:sp>
        <p:nvSpPr>
          <p:cNvPr id="58" name="Freeform: Shape 57">
            <a:extLst>
              <a:ext uri="{FF2B5EF4-FFF2-40B4-BE49-F238E27FC236}">
                <a16:creationId xmlns:a16="http://schemas.microsoft.com/office/drawing/2014/main" id="{5BFD4DBB-3229-4DF6-A68A-CD91F83258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434936" y="3856976"/>
            <a:ext cx="1957171" cy="1103687"/>
          </a:xfrm>
          <a:custGeom>
            <a:avLst/>
            <a:gdLst>
              <a:gd name="connsiteX0" fmla="*/ 2017702 w 2017702"/>
              <a:gd name="connsiteY0" fmla="*/ 1137821 h 1137821"/>
              <a:gd name="connsiteX1" fmla="*/ 404 w 2017702"/>
              <a:gd name="connsiteY1" fmla="*/ 1137821 h 1137821"/>
              <a:gd name="connsiteX2" fmla="*/ 0 w 2017702"/>
              <a:gd name="connsiteY2" fmla="*/ 900216 h 1137821"/>
              <a:gd name="connsiteX3" fmla="*/ 1767759 w 2017702"/>
              <a:gd name="connsiteY3" fmla="*/ 901031 h 1137821"/>
              <a:gd name="connsiteX4" fmla="*/ 1767759 w 2017702"/>
              <a:gd name="connsiteY4" fmla="*/ 0 h 1137821"/>
              <a:gd name="connsiteX5" fmla="*/ 2017702 w 2017702"/>
              <a:gd name="connsiteY5" fmla="*/ 0 h 113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7702" h="1137821">
                <a:moveTo>
                  <a:pt x="2017702" y="1137821"/>
                </a:moveTo>
                <a:lnTo>
                  <a:pt x="404" y="1137821"/>
                </a:lnTo>
                <a:cubicBezTo>
                  <a:pt x="-404" y="1055814"/>
                  <a:pt x="807" y="982224"/>
                  <a:pt x="0" y="900216"/>
                </a:cubicBezTo>
                <a:lnTo>
                  <a:pt x="1767759" y="901031"/>
                </a:lnTo>
                <a:lnTo>
                  <a:pt x="1767759" y="0"/>
                </a:lnTo>
                <a:lnTo>
                  <a:pt x="2017702" y="0"/>
                </a:lnTo>
                <a:close/>
              </a:path>
            </a:pathLst>
          </a:custGeom>
          <a:solidFill>
            <a:schemeClr val="tx2">
              <a:alpha val="80000"/>
            </a:schemeClr>
          </a:solidFill>
          <a:ln w="0">
            <a:noFill/>
            <a:prstDash val="solid"/>
            <a:round/>
            <a:headEnd/>
            <a:tailEnd/>
          </a:ln>
        </p:spPr>
      </p:sp>
      <p:sp>
        <p:nvSpPr>
          <p:cNvPr id="3" name="CasellaDiTesto 2">
            <a:extLst>
              <a:ext uri="{FF2B5EF4-FFF2-40B4-BE49-F238E27FC236}">
                <a16:creationId xmlns:a16="http://schemas.microsoft.com/office/drawing/2014/main" id="{3B9663D0-9A4B-4DC4-8920-5154D058FEE9}"/>
              </a:ext>
            </a:extLst>
          </p:cNvPr>
          <p:cNvSpPr txBox="1"/>
          <p:nvPr/>
        </p:nvSpPr>
        <p:spPr>
          <a:xfrm>
            <a:off x="5486401" y="4149369"/>
            <a:ext cx="5185764" cy="1841856"/>
          </a:xfrm>
          <a:prstGeom prst="rect">
            <a:avLst/>
          </a:prstGeom>
        </p:spPr>
        <p:txBody>
          <a:bodyPr vert="horz" lIns="91440" tIns="45720" rIns="91440" bIns="45720" rtlCol="0">
            <a:normAutofit/>
          </a:bodyPr>
          <a:lstStyle/>
          <a:p>
            <a:pPr defTabSz="914400">
              <a:lnSpc>
                <a:spcPct val="94000"/>
              </a:lnSpc>
              <a:spcAft>
                <a:spcPts val="200"/>
              </a:spcAft>
            </a:pPr>
            <a:endParaRPr lang="en-US" sz="1900" dirty="0">
              <a:solidFill>
                <a:schemeClr val="tx2"/>
              </a:solidFill>
            </a:endParaRPr>
          </a:p>
          <a:p>
            <a:pPr marL="384048" indent="-384048" defTabSz="914400">
              <a:lnSpc>
                <a:spcPct val="94000"/>
              </a:lnSpc>
              <a:spcAft>
                <a:spcPts val="200"/>
              </a:spcAft>
              <a:buFont typeface="Franklin Gothic Book" panose="020B0503020102020204" pitchFamily="34" charset="0"/>
              <a:buChar char="§"/>
            </a:pPr>
            <a:endParaRPr lang="en-US" sz="1400" dirty="0">
              <a:solidFill>
                <a:schemeClr val="tx2"/>
              </a:solidFill>
            </a:endParaRPr>
          </a:p>
        </p:txBody>
      </p:sp>
      <p:sp>
        <p:nvSpPr>
          <p:cNvPr id="60" name="Freeform: Shape 59">
            <a:extLst>
              <a:ext uri="{FF2B5EF4-FFF2-40B4-BE49-F238E27FC236}">
                <a16:creationId xmlns:a16="http://schemas.microsoft.com/office/drawing/2014/main" id="{792979E5-1F93-4CE3-975E-3CAEC618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796837" y="5311230"/>
            <a:ext cx="2042265" cy="1213486"/>
          </a:xfrm>
          <a:custGeom>
            <a:avLst/>
            <a:gdLst>
              <a:gd name="connsiteX0" fmla="*/ 1844618 w 2105428"/>
              <a:gd name="connsiteY0" fmla="*/ 0 h 1251016"/>
              <a:gd name="connsiteX1" fmla="*/ 2105428 w 2105428"/>
              <a:gd name="connsiteY1" fmla="*/ 0 h 1251016"/>
              <a:gd name="connsiteX2" fmla="*/ 2105428 w 2105428"/>
              <a:gd name="connsiteY2" fmla="*/ 1251016 h 1251016"/>
              <a:gd name="connsiteX3" fmla="*/ 421 w 2105428"/>
              <a:gd name="connsiteY3" fmla="*/ 1251016 h 1251016"/>
              <a:gd name="connsiteX4" fmla="*/ 0 w 2105428"/>
              <a:gd name="connsiteY4" fmla="*/ 1003081 h 1251016"/>
              <a:gd name="connsiteX5" fmla="*/ 1844618 w 2105428"/>
              <a:gd name="connsiteY5" fmla="*/ 1003931 h 1251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5428" h="1251016">
                <a:moveTo>
                  <a:pt x="1844618" y="0"/>
                </a:moveTo>
                <a:lnTo>
                  <a:pt x="2105428" y="0"/>
                </a:lnTo>
                <a:lnTo>
                  <a:pt x="2105428" y="1251016"/>
                </a:lnTo>
                <a:lnTo>
                  <a:pt x="421" y="1251016"/>
                </a:lnTo>
                <a:cubicBezTo>
                  <a:pt x="-421" y="1165443"/>
                  <a:pt x="842" y="1088654"/>
                  <a:pt x="0" y="1003081"/>
                </a:cubicBezTo>
                <a:lnTo>
                  <a:pt x="1844618" y="1003931"/>
                </a:lnTo>
                <a:close/>
              </a:path>
            </a:pathLst>
          </a:custGeom>
          <a:solidFill>
            <a:schemeClr val="tx2">
              <a:alpha val="80000"/>
            </a:schemeClr>
          </a:solidFill>
          <a:ln w="0">
            <a:noFill/>
            <a:prstDash val="solid"/>
            <a:round/>
            <a:headEnd/>
            <a:tailEnd/>
          </a:ln>
        </p:spPr>
      </p:sp>
      <p:pic>
        <p:nvPicPr>
          <p:cNvPr id="5" name="Immagine 4">
            <a:extLst>
              <a:ext uri="{FF2B5EF4-FFF2-40B4-BE49-F238E27FC236}">
                <a16:creationId xmlns:a16="http://schemas.microsoft.com/office/drawing/2014/main" id="{5368E897-4D82-40A0-9A05-081F682E75C2}"/>
              </a:ext>
            </a:extLst>
          </p:cNvPr>
          <p:cNvPicPr>
            <a:picLocks noChangeAspect="1"/>
          </p:cNvPicPr>
          <p:nvPr/>
        </p:nvPicPr>
        <p:blipFill>
          <a:blip r:embed="rId3"/>
          <a:stretch>
            <a:fillRect/>
          </a:stretch>
        </p:blipFill>
        <p:spPr>
          <a:xfrm>
            <a:off x="180342" y="241785"/>
            <a:ext cx="8907118" cy="1743318"/>
          </a:xfrm>
          <a:prstGeom prst="rect">
            <a:avLst/>
          </a:prstGeom>
        </p:spPr>
      </p:pic>
      <p:pic>
        <p:nvPicPr>
          <p:cNvPr id="8" name="Immagine 7">
            <a:extLst>
              <a:ext uri="{FF2B5EF4-FFF2-40B4-BE49-F238E27FC236}">
                <a16:creationId xmlns:a16="http://schemas.microsoft.com/office/drawing/2014/main" id="{5B716311-0F44-4993-ADF8-4AB63E5FD03E}"/>
              </a:ext>
            </a:extLst>
          </p:cNvPr>
          <p:cNvPicPr>
            <a:picLocks noChangeAspect="1"/>
          </p:cNvPicPr>
          <p:nvPr/>
        </p:nvPicPr>
        <p:blipFill>
          <a:blip r:embed="rId4"/>
          <a:stretch>
            <a:fillRect/>
          </a:stretch>
        </p:blipFill>
        <p:spPr>
          <a:xfrm>
            <a:off x="7459579" y="1921433"/>
            <a:ext cx="4032840" cy="4305870"/>
          </a:xfrm>
          <a:prstGeom prst="rect">
            <a:avLst/>
          </a:prstGeom>
        </p:spPr>
      </p:pic>
    </p:spTree>
    <p:extLst>
      <p:ext uri="{BB962C8B-B14F-4D97-AF65-F5344CB8AC3E}">
        <p14:creationId xmlns:p14="http://schemas.microsoft.com/office/powerpoint/2010/main" val="2137760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71600" y="685800"/>
            <a:ext cx="9601200" cy="590550"/>
          </a:xfrm>
        </p:spPr>
        <p:txBody>
          <a:bodyPr rtlCol="0">
            <a:normAutofit/>
          </a:bodyPr>
          <a:lstStyle/>
          <a:p>
            <a:pPr algn="ctr" rtl="0"/>
            <a:r>
              <a:rPr lang="it-IT" sz="3600" dirty="0">
                <a:latin typeface="Times New Roman" panose="02020603050405020304" pitchFamily="18" charset="0"/>
                <a:cs typeface="Times New Roman" panose="02020603050405020304" pitchFamily="18" charset="0"/>
              </a:rPr>
              <a:t>Conclusioni</a:t>
            </a:r>
          </a:p>
        </p:txBody>
      </p:sp>
      <p:sp>
        <p:nvSpPr>
          <p:cNvPr id="3" name="CasellaDiTesto 2">
            <a:extLst>
              <a:ext uri="{FF2B5EF4-FFF2-40B4-BE49-F238E27FC236}">
                <a16:creationId xmlns:a16="http://schemas.microsoft.com/office/drawing/2014/main" id="{E8E36317-A649-4C55-AFC2-5F8BB8FF672D}"/>
              </a:ext>
            </a:extLst>
          </p:cNvPr>
          <p:cNvSpPr txBox="1"/>
          <p:nvPr/>
        </p:nvSpPr>
        <p:spPr>
          <a:xfrm>
            <a:off x="1466850" y="1552575"/>
            <a:ext cx="10534650" cy="3036024"/>
          </a:xfrm>
          <a:prstGeom prst="rect">
            <a:avLst/>
          </a:prstGeom>
          <a:noFill/>
        </p:spPr>
        <p:txBody>
          <a:bodyPr wrap="square" rtlCol="0">
            <a:spAutoFit/>
          </a:bodyPr>
          <a:lstStyle/>
          <a:p>
            <a:pPr marL="342900" lvl="0" indent="-342900" algn="just">
              <a:lnSpc>
                <a:spcPct val="107000"/>
              </a:lnSpc>
              <a:buFont typeface="Symbol" panose="05050102010706020507" pitchFamily="18" charset="2"/>
              <a:buChar char=""/>
            </a:pPr>
            <a:r>
              <a:rPr lang="it-IT" sz="1800" dirty="0">
                <a:effectLst/>
                <a:latin typeface="Times New Roman" panose="02020603050405020304" pitchFamily="18" charset="0"/>
                <a:ea typeface="Times New Roman" panose="02020603050405020304" pitchFamily="18" charset="0"/>
              </a:rPr>
              <a:t>Le feature, per ogni categoria, possono influenzare la previsione in due modi: </a:t>
            </a:r>
            <a:r>
              <a:rPr lang="it-IT" sz="1800" b="1" dirty="0">
                <a:effectLst/>
                <a:latin typeface="Times New Roman" panose="02020603050405020304" pitchFamily="18" charset="0"/>
                <a:ea typeface="Times New Roman" panose="02020603050405020304" pitchFamily="18" charset="0"/>
              </a:rPr>
              <a:t>positivamente</a:t>
            </a:r>
            <a:r>
              <a:rPr lang="it-IT" sz="1800" dirty="0">
                <a:effectLst/>
                <a:latin typeface="Times New Roman" panose="02020603050405020304" pitchFamily="18" charset="0"/>
                <a:ea typeface="Times New Roman" panose="02020603050405020304" pitchFamily="18" charset="0"/>
              </a:rPr>
              <a:t> (quindi la feature spinge la previsione verso un determinato insieme di categorie) o </a:t>
            </a:r>
            <a:r>
              <a:rPr lang="it-IT" sz="1800" b="1" dirty="0">
                <a:effectLst/>
                <a:latin typeface="Times New Roman" panose="02020603050405020304" pitchFamily="18" charset="0"/>
                <a:ea typeface="Times New Roman" panose="02020603050405020304" pitchFamily="18" charset="0"/>
              </a:rPr>
              <a:t>negativamente</a:t>
            </a:r>
            <a:r>
              <a:rPr lang="it-IT" sz="1800" dirty="0">
                <a:effectLst/>
                <a:latin typeface="Times New Roman" panose="02020603050405020304" pitchFamily="18" charset="0"/>
                <a:ea typeface="Times New Roman" panose="02020603050405020304" pitchFamily="18" charset="0"/>
              </a:rPr>
              <a:t> (quindi la feature allontana la feature allontana la previsione da un determinato insieme di categorie)</a:t>
            </a:r>
          </a:p>
          <a:p>
            <a:pPr marL="342900" lvl="0" indent="-342900" algn="just">
              <a:lnSpc>
                <a:spcPct val="107000"/>
              </a:lnSpc>
              <a:buFont typeface="Symbol" panose="05050102010706020507" pitchFamily="18" charset="2"/>
              <a:buChar char=""/>
            </a:pPr>
            <a:r>
              <a:rPr lang="it-IT" sz="1800" b="1" dirty="0">
                <a:effectLst/>
                <a:latin typeface="Times New Roman" panose="02020603050405020304" pitchFamily="18" charset="0"/>
                <a:ea typeface="Times New Roman" panose="02020603050405020304" pitchFamily="18" charset="0"/>
              </a:rPr>
              <a:t>C’è un forte collegamento tra il TF-IDF ed il valore di Shapley</a:t>
            </a:r>
            <a:r>
              <a:rPr lang="it-IT" sz="1800" dirty="0">
                <a:effectLst/>
                <a:latin typeface="Times New Roman" panose="02020603050405020304" pitchFamily="18" charset="0"/>
                <a:ea typeface="Times New Roman" panose="02020603050405020304" pitchFamily="18" charset="0"/>
              </a:rPr>
              <a:t>; infatti, quando questi sono direttamente proporzionali la feature influenza positivamente la previsione, mentre quando questi sono inversamente proporzionali la feature influenza negativamente la previsione</a:t>
            </a:r>
          </a:p>
          <a:p>
            <a:pPr marL="342900" lvl="0" indent="-342900" algn="just">
              <a:lnSpc>
                <a:spcPct val="107000"/>
              </a:lnSpc>
              <a:buFont typeface="Symbol" panose="05050102010706020507" pitchFamily="18" charset="2"/>
              <a:buChar char=""/>
            </a:pPr>
            <a:r>
              <a:rPr lang="it-IT" sz="1800" b="1" dirty="0">
                <a:effectLst/>
                <a:latin typeface="Times New Roman" panose="02020603050405020304" pitchFamily="18" charset="0"/>
                <a:ea typeface="Times New Roman" panose="02020603050405020304" pitchFamily="18" charset="0"/>
              </a:rPr>
              <a:t>Le feature meno comuni sono quelle che influenzano maggiormente la previsione</a:t>
            </a:r>
            <a:r>
              <a:rPr lang="it-IT" sz="1800" dirty="0">
                <a:effectLst/>
                <a:latin typeface="Times New Roman" panose="02020603050405020304" pitchFamily="18" charset="0"/>
                <a:ea typeface="Times New Roman" panose="02020603050405020304" pitchFamily="18" charset="0"/>
              </a:rPr>
              <a:t>. </a:t>
            </a:r>
          </a:p>
          <a:p>
            <a:pPr marL="342900" lvl="0" indent="-342900" algn="just">
              <a:lnSpc>
                <a:spcPct val="107000"/>
              </a:lnSpc>
              <a:buFont typeface="Symbol" panose="05050102010706020507" pitchFamily="18" charset="2"/>
              <a:buChar char=""/>
            </a:pPr>
            <a:r>
              <a:rPr lang="it-IT" sz="1800" b="1" dirty="0">
                <a:effectLst/>
                <a:latin typeface="Times New Roman" panose="02020603050405020304" pitchFamily="18" charset="0"/>
                <a:ea typeface="Times New Roman" panose="02020603050405020304" pitchFamily="18" charset="0"/>
              </a:rPr>
              <a:t>Anche l’assenza di una feature è importante tanto quanto la presenza di quest’ultima.</a:t>
            </a:r>
            <a:r>
              <a:rPr lang="it-IT" sz="1800" dirty="0">
                <a:effectLst/>
                <a:latin typeface="Times New Roman" panose="02020603050405020304" pitchFamily="18" charset="0"/>
                <a:ea typeface="Times New Roman" panose="02020603050405020304" pitchFamily="18" charset="0"/>
              </a:rPr>
              <a:t> Infatti, in alcuni casi, l’assenza di una feature fondamentale per la previsione di una categoria influenza la previsione in maniera opposta rispetto alla sua presenza. </a:t>
            </a:r>
          </a:p>
        </p:txBody>
      </p:sp>
    </p:spTree>
    <p:extLst>
      <p:ext uri="{BB962C8B-B14F-4D97-AF65-F5344CB8AC3E}">
        <p14:creationId xmlns:p14="http://schemas.microsoft.com/office/powerpoint/2010/main" val="2226627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71600" y="685800"/>
            <a:ext cx="9601200" cy="590550"/>
          </a:xfrm>
        </p:spPr>
        <p:txBody>
          <a:bodyPr rtlCol="0">
            <a:normAutofit/>
          </a:bodyPr>
          <a:lstStyle/>
          <a:p>
            <a:pPr algn="ctr" rtl="0"/>
            <a:r>
              <a:rPr lang="it-IT" sz="3600" dirty="0">
                <a:latin typeface="Times New Roman" panose="02020603050405020304" pitchFamily="18" charset="0"/>
                <a:cs typeface="Times New Roman" panose="02020603050405020304" pitchFamily="18" charset="0"/>
              </a:rPr>
              <a:t>Possibili miglioramenti per il modello</a:t>
            </a:r>
          </a:p>
        </p:txBody>
      </p:sp>
      <p:sp>
        <p:nvSpPr>
          <p:cNvPr id="3" name="CasellaDiTesto 2">
            <a:extLst>
              <a:ext uri="{FF2B5EF4-FFF2-40B4-BE49-F238E27FC236}">
                <a16:creationId xmlns:a16="http://schemas.microsoft.com/office/drawing/2014/main" id="{E8E36317-A649-4C55-AFC2-5F8BB8FF672D}"/>
              </a:ext>
            </a:extLst>
          </p:cNvPr>
          <p:cNvSpPr txBox="1"/>
          <p:nvPr/>
        </p:nvSpPr>
        <p:spPr>
          <a:xfrm>
            <a:off x="1466850" y="1552575"/>
            <a:ext cx="10534650" cy="1251240"/>
          </a:xfrm>
          <a:prstGeom prst="rect">
            <a:avLst/>
          </a:prstGeom>
          <a:noFill/>
        </p:spPr>
        <p:txBody>
          <a:bodyPr wrap="square" rtlCol="0">
            <a:spAutoFit/>
          </a:bodyPr>
          <a:lstStyle/>
          <a:p>
            <a:pPr marL="342900" lvl="0" indent="-342900" algn="just">
              <a:lnSpc>
                <a:spcPct val="107000"/>
              </a:lnSpc>
              <a:buFont typeface="Symbol" panose="05050102010706020507" pitchFamily="18" charset="2"/>
              <a:buChar char=""/>
            </a:pPr>
            <a:r>
              <a:rPr lang="it-IT" sz="2400" dirty="0">
                <a:effectLst/>
                <a:latin typeface="Times New Roman" panose="02020603050405020304" pitchFamily="18" charset="0"/>
                <a:ea typeface="Times New Roman" panose="02020603050405020304" pitchFamily="18" charset="0"/>
              </a:rPr>
              <a:t>Maggior numero di dati nel dataset</a:t>
            </a:r>
          </a:p>
          <a:p>
            <a:pPr marL="342900" lvl="0" indent="-342900" algn="just">
              <a:lnSpc>
                <a:spcPct val="107000"/>
              </a:lnSpc>
              <a:buFont typeface="Symbol" panose="05050102010706020507" pitchFamily="18" charset="2"/>
              <a:buChar char=""/>
            </a:pPr>
            <a:r>
              <a:rPr lang="it-IT" sz="2400" dirty="0">
                <a:latin typeface="Times New Roman" panose="02020603050405020304" pitchFamily="18" charset="0"/>
                <a:ea typeface="Times New Roman" panose="02020603050405020304" pitchFamily="18" charset="0"/>
              </a:rPr>
              <a:t>Eliminare le feature che non impattano significativamente in nessuna categoria</a:t>
            </a:r>
          </a:p>
          <a:p>
            <a:pPr marL="342900" lvl="0" indent="-342900" algn="just">
              <a:lnSpc>
                <a:spcPct val="107000"/>
              </a:lnSpc>
              <a:buFont typeface="Symbol" panose="05050102010706020507" pitchFamily="18" charset="2"/>
              <a:buChar char=""/>
            </a:pPr>
            <a:r>
              <a:rPr lang="it-IT" sz="2400" dirty="0">
                <a:effectLst/>
                <a:latin typeface="Times New Roman" panose="02020603050405020304" pitchFamily="18" charset="0"/>
                <a:ea typeface="Times New Roman" panose="02020603050405020304" pitchFamily="18" charset="0"/>
              </a:rPr>
              <a:t>Raggruppare le </a:t>
            </a:r>
            <a:r>
              <a:rPr lang="it-IT" sz="2400" dirty="0">
                <a:latin typeface="Times New Roman" panose="02020603050405020304" pitchFamily="18" charset="0"/>
                <a:ea typeface="Times New Roman" panose="02020603050405020304" pitchFamily="18" charset="0"/>
              </a:rPr>
              <a:t>categorie per macro-categorie</a:t>
            </a:r>
            <a:endParaRPr lang="it-IT"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65757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a:xfrm>
            <a:off x="1295400" y="2495550"/>
            <a:ext cx="9601200" cy="1485900"/>
          </a:xfrm>
        </p:spPr>
        <p:txBody>
          <a:bodyPr rtlCol="0"/>
          <a:lstStyle/>
          <a:p>
            <a:pPr algn="ctr" rtl="0"/>
            <a:r>
              <a:rPr lang="it-IT" dirty="0">
                <a:latin typeface="Times New Roman" panose="02020603050405020304" pitchFamily="18" charset="0"/>
                <a:cs typeface="Times New Roman" panose="02020603050405020304" pitchFamily="18" charset="0"/>
              </a:rPr>
              <a:t>Grazie per l’attenzione</a:t>
            </a:r>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45" name="Rectangle 87">
            <a:extLst>
              <a:ext uri="{FF2B5EF4-FFF2-40B4-BE49-F238E27FC236}">
                <a16:creationId xmlns:a16="http://schemas.microsoft.com/office/drawing/2014/main" id="{2793B903-AB42-42A0-AE97-93D366679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046" name="Rectangle 89">
            <a:extLst>
              <a:ext uri="{FF2B5EF4-FFF2-40B4-BE49-F238E27FC236}">
                <a16:creationId xmlns:a16="http://schemas.microsoft.com/office/drawing/2014/main" id="{1D868099-6145-4BC0-A5EA-74BEF1776B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8471424" y="1110883"/>
            <a:ext cx="3053039" cy="535038"/>
          </a:xfrm>
        </p:spPr>
        <p:txBody>
          <a:bodyPr vert="horz" lIns="91440" tIns="45720" rIns="91440" bIns="45720" rtlCol="0" anchor="b">
            <a:normAutofit/>
          </a:bodyPr>
          <a:lstStyle/>
          <a:p>
            <a:pPr>
              <a:lnSpc>
                <a:spcPct val="89000"/>
              </a:lnSpc>
            </a:pPr>
            <a:r>
              <a:rPr lang="en-US" sz="2800" dirty="0" err="1">
                <a:latin typeface="Times New Roman" panose="02020603050405020304" pitchFamily="18" charset="0"/>
                <a:cs typeface="Times New Roman" panose="02020603050405020304" pitchFamily="18" charset="0"/>
              </a:rPr>
              <a:t>Contesto</a:t>
            </a:r>
            <a:endParaRPr lang="en-US" sz="2800" dirty="0">
              <a:latin typeface="Times New Roman" panose="02020603050405020304" pitchFamily="18" charset="0"/>
              <a:cs typeface="Times New Roman" panose="02020603050405020304" pitchFamily="18" charset="0"/>
            </a:endParaRPr>
          </a:p>
        </p:txBody>
      </p:sp>
      <p:pic>
        <p:nvPicPr>
          <p:cNvPr id="1028" name="Picture 4" descr="Computational Thinking Classes - Computational Thinking Practice for Ages  11-14/Grades 6-8 - The Mindful Learning Space">
            <a:extLst>
              <a:ext uri="{FF2B5EF4-FFF2-40B4-BE49-F238E27FC236}">
                <a16:creationId xmlns:a16="http://schemas.microsoft.com/office/drawing/2014/main" id="{860A113B-6444-40F9-B853-769B32E9099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4275" y="1488268"/>
            <a:ext cx="6900380" cy="3881463"/>
          </a:xfrm>
          <a:prstGeom prst="rect">
            <a:avLst/>
          </a:prstGeom>
          <a:solidFill>
            <a:srgbClr val="FFFFFF"/>
          </a:solidFill>
        </p:spPr>
      </p:pic>
      <p:sp>
        <p:nvSpPr>
          <p:cNvPr id="3" name="CasellaDiTesto 2">
            <a:extLst>
              <a:ext uri="{FF2B5EF4-FFF2-40B4-BE49-F238E27FC236}">
                <a16:creationId xmlns:a16="http://schemas.microsoft.com/office/drawing/2014/main" id="{8C64B698-078E-4BB1-A0CA-1D2257DF64E7}"/>
              </a:ext>
            </a:extLst>
          </p:cNvPr>
          <p:cNvSpPr txBox="1"/>
          <p:nvPr/>
        </p:nvSpPr>
        <p:spPr>
          <a:xfrm>
            <a:off x="8336808" y="1654611"/>
            <a:ext cx="3053039" cy="3931920"/>
          </a:xfrm>
          <a:prstGeom prst="rect">
            <a:avLst/>
          </a:prstGeom>
        </p:spPr>
        <p:txBody>
          <a:bodyPr vert="horz" lIns="91440" tIns="45720" rIns="91440" bIns="45720" rtlCol="0">
            <a:normAutofit/>
          </a:bodyPr>
          <a:lstStyle/>
          <a:p>
            <a:pPr marL="384048" indent="-384048" defTabSz="914400">
              <a:lnSpc>
                <a:spcPct val="94000"/>
              </a:lnSpc>
              <a:spcBef>
                <a:spcPts val="1200"/>
              </a:spcBef>
              <a:spcAft>
                <a:spcPts val="200"/>
              </a:spcAft>
              <a:buClr>
                <a:schemeClr val="accent1"/>
              </a:buClr>
              <a:buFont typeface="Arial" panose="020B0604020202020204" pitchFamily="34" charset="0"/>
              <a:buChar char="•"/>
            </a:pPr>
            <a:r>
              <a:rPr lang="en-US" sz="1600" dirty="0">
                <a:solidFill>
                  <a:schemeClr val="tx2"/>
                </a:solidFill>
                <a:latin typeface="Times New Roman" panose="02020603050405020304" pitchFamily="18" charset="0"/>
                <a:cs typeface="Times New Roman" panose="02020603050405020304" pitchFamily="18" charset="0"/>
              </a:rPr>
              <a:t>P</a:t>
            </a:r>
            <a:r>
              <a:rPr lang="en-US" sz="1600" dirty="0">
                <a:solidFill>
                  <a:schemeClr val="tx2"/>
                </a:solidFill>
                <a:effectLst/>
                <a:latin typeface="Times New Roman" panose="02020603050405020304" pitchFamily="18" charset="0"/>
                <a:cs typeface="Times New Roman" panose="02020603050405020304" pitchFamily="18" charset="0"/>
              </a:rPr>
              <a:t>rogetto “</a:t>
            </a:r>
            <a:r>
              <a:rPr lang="en-US" sz="1600" b="1" dirty="0">
                <a:solidFill>
                  <a:schemeClr val="tx2"/>
                </a:solidFill>
                <a:effectLst/>
                <a:latin typeface="Times New Roman" panose="02020603050405020304" pitchFamily="18" charset="0"/>
                <a:cs typeface="Times New Roman" panose="02020603050405020304" pitchFamily="18" charset="0"/>
              </a:rPr>
              <a:t>Learning Board Games Mechanics for Computational Thinking (even) in a Social Distancing Context</a:t>
            </a:r>
            <a:r>
              <a:rPr lang="en-US" sz="1600" dirty="0">
                <a:solidFill>
                  <a:schemeClr val="tx2"/>
                </a:solidFill>
                <a:effectLst/>
                <a:latin typeface="Times New Roman" panose="02020603050405020304" pitchFamily="18" charset="0"/>
                <a:cs typeface="Times New Roman" panose="02020603050405020304" pitchFamily="18" charset="0"/>
              </a:rPr>
              <a:t>” </a:t>
            </a:r>
          </a:p>
          <a:p>
            <a:pPr marL="384048" indent="-384048" defTabSz="914400">
              <a:lnSpc>
                <a:spcPct val="94000"/>
              </a:lnSpc>
              <a:spcBef>
                <a:spcPts val="1200"/>
              </a:spcBef>
              <a:spcAft>
                <a:spcPts val="200"/>
              </a:spcAft>
              <a:buClr>
                <a:schemeClr val="accent1"/>
              </a:buClr>
              <a:buFont typeface="Arial" panose="020B0604020202020204" pitchFamily="34" charset="0"/>
              <a:buChar char="•"/>
            </a:pPr>
            <a:r>
              <a:rPr lang="en-US" sz="1600" dirty="0" err="1">
                <a:solidFill>
                  <a:schemeClr val="tx2"/>
                </a:solidFill>
                <a:latin typeface="Times New Roman" panose="02020603050405020304" pitchFamily="18" charset="0"/>
                <a:cs typeface="Times New Roman" panose="02020603050405020304" pitchFamily="18" charset="0"/>
              </a:rPr>
              <a:t>Sfruttare</a:t>
            </a:r>
            <a:r>
              <a:rPr lang="en-US" sz="1600" dirty="0">
                <a:solidFill>
                  <a:schemeClr val="tx2"/>
                </a:solidFill>
                <a:latin typeface="Times New Roman" panose="02020603050405020304" pitchFamily="18" charset="0"/>
                <a:cs typeface="Times New Roman" panose="02020603050405020304" pitchFamily="18" charset="0"/>
              </a:rPr>
              <a:t> I </a:t>
            </a:r>
            <a:r>
              <a:rPr lang="en-US" sz="1600" dirty="0" err="1">
                <a:solidFill>
                  <a:schemeClr val="tx2"/>
                </a:solidFill>
                <a:latin typeface="Times New Roman" panose="02020603050405020304" pitchFamily="18" charset="0"/>
                <a:cs typeface="Times New Roman" panose="02020603050405020304" pitchFamily="18" charset="0"/>
              </a:rPr>
              <a:t>giochi</a:t>
            </a:r>
            <a:r>
              <a:rPr lang="en-US" sz="1600" dirty="0">
                <a:solidFill>
                  <a:schemeClr val="tx2"/>
                </a:solidFill>
                <a:latin typeface="Times New Roman" panose="02020603050405020304" pitchFamily="18" charset="0"/>
                <a:cs typeface="Times New Roman" panose="02020603050405020304" pitchFamily="18" charset="0"/>
              </a:rPr>
              <a:t> da </a:t>
            </a:r>
            <a:r>
              <a:rPr lang="en-US" sz="1600" dirty="0" err="1">
                <a:solidFill>
                  <a:schemeClr val="tx2"/>
                </a:solidFill>
                <a:latin typeface="Times New Roman" panose="02020603050405020304" pitchFamily="18" charset="0"/>
                <a:cs typeface="Times New Roman" panose="02020603050405020304" pitchFamily="18" charset="0"/>
              </a:rPr>
              <a:t>tavolo</a:t>
            </a:r>
            <a:r>
              <a:rPr lang="en-US" sz="1600" dirty="0">
                <a:solidFill>
                  <a:schemeClr val="tx2"/>
                </a:solidFill>
                <a:latin typeface="Times New Roman" panose="02020603050405020304" pitchFamily="18" charset="0"/>
                <a:cs typeface="Times New Roman" panose="02020603050405020304" pitchFamily="18" charset="0"/>
              </a:rPr>
              <a:t> in </a:t>
            </a:r>
            <a:r>
              <a:rPr lang="en-US" sz="1600" dirty="0" err="1">
                <a:solidFill>
                  <a:schemeClr val="tx2"/>
                </a:solidFill>
                <a:latin typeface="Times New Roman" panose="02020603050405020304" pitchFamily="18" charset="0"/>
                <a:cs typeface="Times New Roman" panose="02020603050405020304" pitchFamily="18" charset="0"/>
              </a:rPr>
              <a:t>diversi</a:t>
            </a:r>
            <a:r>
              <a:rPr lang="en-US" sz="1600" dirty="0">
                <a:solidFill>
                  <a:schemeClr val="tx2"/>
                </a:solidFill>
                <a:latin typeface="Times New Roman" panose="02020603050405020304" pitchFamily="18" charset="0"/>
                <a:cs typeface="Times New Roman" panose="02020603050405020304" pitchFamily="18" charset="0"/>
              </a:rPr>
              <a:t> </a:t>
            </a:r>
            <a:r>
              <a:rPr lang="en-US" sz="1600" dirty="0" err="1">
                <a:solidFill>
                  <a:schemeClr val="tx2"/>
                </a:solidFill>
                <a:latin typeface="Times New Roman" panose="02020603050405020304" pitchFamily="18" charset="0"/>
                <a:cs typeface="Times New Roman" panose="02020603050405020304" pitchFamily="18" charset="0"/>
              </a:rPr>
              <a:t>contesti</a:t>
            </a:r>
            <a:r>
              <a:rPr lang="en-US" sz="1600" dirty="0">
                <a:solidFill>
                  <a:schemeClr val="tx2"/>
                </a:solidFill>
                <a:latin typeface="Times New Roman" panose="02020603050405020304" pitchFamily="18" charset="0"/>
                <a:cs typeface="Times New Roman" panose="02020603050405020304" pitchFamily="18" charset="0"/>
              </a:rPr>
              <a:t> </a:t>
            </a:r>
            <a:r>
              <a:rPr lang="en-US" sz="1600" b="1" dirty="0" err="1">
                <a:solidFill>
                  <a:schemeClr val="tx2"/>
                </a:solidFill>
                <a:latin typeface="Times New Roman" panose="02020603050405020304" pitchFamily="18" charset="0"/>
                <a:cs typeface="Times New Roman" panose="02020603050405020304" pitchFamily="18" charset="0"/>
              </a:rPr>
              <a:t>socialmente</a:t>
            </a:r>
            <a:r>
              <a:rPr lang="en-US" sz="1600" b="1" dirty="0">
                <a:solidFill>
                  <a:schemeClr val="tx2"/>
                </a:solidFill>
                <a:latin typeface="Times New Roman" panose="02020603050405020304" pitchFamily="18" charset="0"/>
                <a:cs typeface="Times New Roman" panose="02020603050405020304" pitchFamily="18" charset="0"/>
              </a:rPr>
              <a:t> </a:t>
            </a:r>
            <a:r>
              <a:rPr lang="en-US" sz="1600" b="1" dirty="0" err="1">
                <a:solidFill>
                  <a:schemeClr val="tx2"/>
                </a:solidFill>
                <a:latin typeface="Times New Roman" panose="02020603050405020304" pitchFamily="18" charset="0"/>
                <a:cs typeface="Times New Roman" panose="02020603050405020304" pitchFamily="18" charset="0"/>
              </a:rPr>
              <a:t>utili</a:t>
            </a:r>
            <a:endParaRPr lang="en-US" sz="1600" b="1" dirty="0">
              <a:solidFill>
                <a:schemeClr val="tx2"/>
              </a:solidFill>
              <a:effectLst/>
              <a:latin typeface="Times New Roman" panose="02020603050405020304" pitchFamily="18" charset="0"/>
              <a:cs typeface="Times New Roman" panose="02020603050405020304" pitchFamily="18" charset="0"/>
            </a:endParaRPr>
          </a:p>
          <a:p>
            <a:pPr marL="384048" indent="-384048" defTabSz="914400">
              <a:lnSpc>
                <a:spcPct val="94000"/>
              </a:lnSpc>
              <a:spcBef>
                <a:spcPts val="1200"/>
              </a:spcBef>
              <a:spcAft>
                <a:spcPts val="200"/>
              </a:spcAft>
              <a:buClr>
                <a:schemeClr val="accent1"/>
              </a:buClr>
              <a:buFont typeface="Arial" panose="020B0604020202020204" pitchFamily="34" charset="0"/>
              <a:buChar char="•"/>
            </a:pPr>
            <a:endParaRPr lang="en-US" sz="1600" dirty="0">
              <a:solidFill>
                <a:schemeClr val="tx2"/>
              </a:solidFill>
              <a:effectLst/>
              <a:latin typeface="Times New Roman" panose="02020603050405020304" pitchFamily="18" charset="0"/>
              <a:cs typeface="Times New Roman" panose="02020603050405020304" pitchFamily="18" charset="0"/>
            </a:endParaRPr>
          </a:p>
        </p:txBody>
      </p:sp>
      <p:sp>
        <p:nvSpPr>
          <p:cNvPr id="92" name="Freeform 6">
            <a:extLst>
              <a:ext uri="{FF2B5EF4-FFF2-40B4-BE49-F238E27FC236}">
                <a16:creationId xmlns:a16="http://schemas.microsoft.com/office/drawing/2014/main" id="{CC1026F7-DECB-49B4-A565-518BBA4454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983434" y="640080"/>
            <a:ext cx="2296028" cy="3674981"/>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3895913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45" name="Rectangle 87">
            <a:extLst>
              <a:ext uri="{FF2B5EF4-FFF2-40B4-BE49-F238E27FC236}">
                <a16:creationId xmlns:a16="http://schemas.microsoft.com/office/drawing/2014/main" id="{2793B903-AB42-42A0-AE97-93D366679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046" name="Rectangle 89">
            <a:extLst>
              <a:ext uri="{FF2B5EF4-FFF2-40B4-BE49-F238E27FC236}">
                <a16:creationId xmlns:a16="http://schemas.microsoft.com/office/drawing/2014/main" id="{1D868099-6145-4BC0-A5EA-74BEF1776B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8471424" y="1110883"/>
            <a:ext cx="3053039" cy="535038"/>
          </a:xfrm>
        </p:spPr>
        <p:txBody>
          <a:bodyPr vert="horz" lIns="91440" tIns="45720" rIns="91440" bIns="45720" rtlCol="0" anchor="b">
            <a:normAutofit/>
          </a:bodyPr>
          <a:lstStyle/>
          <a:p>
            <a:pPr>
              <a:lnSpc>
                <a:spcPct val="89000"/>
              </a:lnSpc>
            </a:pPr>
            <a:r>
              <a:rPr lang="en-US" sz="2800" dirty="0" err="1">
                <a:latin typeface="Times New Roman" panose="02020603050405020304" pitchFamily="18" charset="0"/>
                <a:cs typeface="Times New Roman" panose="02020603050405020304" pitchFamily="18" charset="0"/>
              </a:rPr>
              <a:t>Obiettivo</a:t>
            </a:r>
            <a:endParaRPr lang="en-US" sz="2800" dirty="0">
              <a:latin typeface="Times New Roman" panose="02020603050405020304" pitchFamily="18" charset="0"/>
              <a:cs typeface="Times New Roman" panose="02020603050405020304" pitchFamily="18" charset="0"/>
            </a:endParaRPr>
          </a:p>
        </p:txBody>
      </p:sp>
      <p:sp>
        <p:nvSpPr>
          <p:cNvPr id="3" name="CasellaDiTesto 2">
            <a:extLst>
              <a:ext uri="{FF2B5EF4-FFF2-40B4-BE49-F238E27FC236}">
                <a16:creationId xmlns:a16="http://schemas.microsoft.com/office/drawing/2014/main" id="{8C64B698-078E-4BB1-A0CA-1D2257DF64E7}"/>
              </a:ext>
            </a:extLst>
          </p:cNvPr>
          <p:cNvSpPr txBox="1"/>
          <p:nvPr/>
        </p:nvSpPr>
        <p:spPr>
          <a:xfrm>
            <a:off x="8471423" y="1717711"/>
            <a:ext cx="3053039" cy="3931920"/>
          </a:xfrm>
          <a:prstGeom prst="rect">
            <a:avLst/>
          </a:prstGeom>
        </p:spPr>
        <p:txBody>
          <a:bodyPr vert="horz" lIns="91440" tIns="45720" rIns="91440" bIns="45720" rtlCol="0">
            <a:normAutofit/>
          </a:bodyPr>
          <a:lstStyle/>
          <a:p>
            <a:pPr marL="285750" indent="-285750">
              <a:lnSpc>
                <a:spcPct val="107000"/>
              </a:lnSpc>
              <a:spcAft>
                <a:spcPts val="800"/>
              </a:spcAft>
              <a:buFont typeface="Arial" panose="020B0604020202020204" pitchFamily="34" charset="0"/>
              <a:buChar char="•"/>
            </a:pPr>
            <a:r>
              <a:rPr lang="it-IT" sz="1600" dirty="0">
                <a:effectLst/>
                <a:latin typeface="Calibri" panose="020F0502020204030204" pitchFamily="34" charset="0"/>
                <a:ea typeface="Calibri" panose="020F0502020204030204" pitchFamily="34" charset="0"/>
                <a:cs typeface="Times New Roman" panose="02020603050405020304" pitchFamily="18" charset="0"/>
              </a:rPr>
              <a:t>L’obiettivo di questa parte del progetto è quello di </a:t>
            </a:r>
            <a:r>
              <a:rPr lang="it-IT" sz="1600" b="1" dirty="0">
                <a:effectLst/>
                <a:latin typeface="Calibri" panose="020F0502020204030204" pitchFamily="34" charset="0"/>
                <a:ea typeface="Calibri" panose="020F0502020204030204" pitchFamily="34" charset="0"/>
                <a:cs typeface="Times New Roman" panose="02020603050405020304" pitchFamily="18" charset="0"/>
              </a:rPr>
              <a:t>analizzare un modello di machine learning </a:t>
            </a:r>
            <a:r>
              <a:rPr lang="it-IT" sz="1600" dirty="0">
                <a:effectLst/>
                <a:latin typeface="Calibri" panose="020F0502020204030204" pitchFamily="34" charset="0"/>
                <a:ea typeface="Calibri" panose="020F0502020204030204" pitchFamily="34" charset="0"/>
                <a:cs typeface="Times New Roman" panose="02020603050405020304" pitchFamily="18" charset="0"/>
              </a:rPr>
              <a:t>creato per predire le categorie di un gioco da tavolo.</a:t>
            </a:r>
          </a:p>
          <a:p>
            <a:pPr marL="285750" indent="-285750">
              <a:lnSpc>
                <a:spcPct val="107000"/>
              </a:lnSpc>
              <a:spcAft>
                <a:spcPts val="800"/>
              </a:spcAft>
              <a:buFont typeface="Arial" panose="020B0604020202020204" pitchFamily="34" charset="0"/>
              <a:buChar char="•"/>
            </a:pPr>
            <a:r>
              <a:rPr lang="it-IT" sz="1600" dirty="0">
                <a:effectLst/>
                <a:latin typeface="Calibri" panose="020F0502020204030204" pitchFamily="34" charset="0"/>
                <a:ea typeface="Calibri" panose="020F0502020204030204" pitchFamily="34" charset="0"/>
                <a:cs typeface="Times New Roman" panose="02020603050405020304" pitchFamily="18" charset="0"/>
              </a:rPr>
              <a:t>I passi necessari sono: </a:t>
            </a:r>
            <a:r>
              <a:rPr lang="it-IT" sz="1600" b="1" dirty="0">
                <a:effectLst/>
                <a:latin typeface="Calibri" panose="020F0502020204030204" pitchFamily="34" charset="0"/>
                <a:ea typeface="Calibri" panose="020F0502020204030204" pitchFamily="34" charset="0"/>
                <a:cs typeface="Times New Roman" panose="02020603050405020304" pitchFamily="18" charset="0"/>
              </a:rPr>
              <a:t>recuperare i dati, analizzarli, creare il modello e analizzarlo grazie alla libreria SHAP</a:t>
            </a:r>
            <a:r>
              <a:rPr lang="it-IT" sz="16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92" name="Freeform 6">
            <a:extLst>
              <a:ext uri="{FF2B5EF4-FFF2-40B4-BE49-F238E27FC236}">
                <a16:creationId xmlns:a16="http://schemas.microsoft.com/office/drawing/2014/main" id="{CC1026F7-DECB-49B4-A565-518BBA4454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983434" y="640080"/>
            <a:ext cx="2296028" cy="3674981"/>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pic>
        <p:nvPicPr>
          <p:cNvPr id="8" name="Picture 2" descr="Machine Learning: cos'è e qual è la sua importanza? - Bludigitale.it">
            <a:extLst>
              <a:ext uri="{FF2B5EF4-FFF2-40B4-BE49-F238E27FC236}">
                <a16:creationId xmlns:a16="http://schemas.microsoft.com/office/drawing/2014/main" id="{389B6BFC-C39B-47A7-9C7B-4DB5B09A57F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92395" y="1322876"/>
            <a:ext cx="6430912" cy="4212247"/>
          </a:xfrm>
          <a:prstGeom prst="rect">
            <a:avLst/>
          </a:prstGeom>
          <a:solidFill>
            <a:srgbClr val="FFFFFF"/>
          </a:solidFill>
        </p:spPr>
      </p:pic>
    </p:spTree>
    <p:extLst>
      <p:ext uri="{BB962C8B-B14F-4D97-AF65-F5344CB8AC3E}">
        <p14:creationId xmlns:p14="http://schemas.microsoft.com/office/powerpoint/2010/main" val="8502689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A97F59D-628C-4053-B41F-489D0045F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6" name="Rectangle 15">
            <a:extLst>
              <a:ext uri="{FF2B5EF4-FFF2-40B4-BE49-F238E27FC236}">
                <a16:creationId xmlns:a16="http://schemas.microsoft.com/office/drawing/2014/main" id="{BA75F4A0-FEAF-4F1B-9C48-7688BF9D4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C95E92ED-A47A-4B42-977B-B0000D8A6A93}"/>
              </a:ext>
            </a:extLst>
          </p:cNvPr>
          <p:cNvSpPr>
            <a:spLocks noGrp="1"/>
          </p:cNvSpPr>
          <p:nvPr>
            <p:ph type="title"/>
          </p:nvPr>
        </p:nvSpPr>
        <p:spPr>
          <a:xfrm>
            <a:off x="1105469" y="5423537"/>
            <a:ext cx="9867331" cy="868081"/>
          </a:xfrm>
        </p:spPr>
        <p:txBody>
          <a:bodyPr vert="horz" lIns="91440" tIns="45720" rIns="91440" bIns="45720" rtlCol="0" anchor="ctr">
            <a:normAutofit/>
          </a:bodyPr>
          <a:lstStyle/>
          <a:p>
            <a:r>
              <a:rPr lang="en-US" dirty="0" err="1">
                <a:latin typeface="Times New Roman" panose="02020603050405020304" pitchFamily="18" charset="0"/>
                <a:cs typeface="Times New Roman" panose="02020603050405020304" pitchFamily="18" charset="0"/>
              </a:rPr>
              <a:t>Creazione</a:t>
            </a:r>
            <a:r>
              <a:rPr lang="en-US" dirty="0">
                <a:latin typeface="Times New Roman" panose="02020603050405020304" pitchFamily="18" charset="0"/>
                <a:cs typeface="Times New Roman" panose="02020603050405020304" pitchFamily="18" charset="0"/>
              </a:rPr>
              <a:t> del dataset</a:t>
            </a:r>
          </a:p>
        </p:txBody>
      </p:sp>
      <p:sp>
        <p:nvSpPr>
          <p:cNvPr id="18" name="Freeform: Shape 17">
            <a:extLst>
              <a:ext uri="{FF2B5EF4-FFF2-40B4-BE49-F238E27FC236}">
                <a16:creationId xmlns:a16="http://schemas.microsoft.com/office/drawing/2014/main" id="{F1EC79F3-0DE6-47BA-9C5C-039C54F4AC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1730653" y="-921117"/>
            <a:ext cx="1756584" cy="4408488"/>
          </a:xfrm>
          <a:custGeom>
            <a:avLst/>
            <a:gdLst>
              <a:gd name="connsiteX0" fmla="*/ 1756584 w 1756584"/>
              <a:gd name="connsiteY0" fmla="*/ 4408488 h 4408488"/>
              <a:gd name="connsiteX1" fmla="*/ 1756584 w 1756584"/>
              <a:gd name="connsiteY1" fmla="*/ 0 h 4408488"/>
              <a:gd name="connsiteX2" fmla="*/ 1350810 w 1756584"/>
              <a:gd name="connsiteY2" fmla="*/ 0 h 4408488"/>
              <a:gd name="connsiteX3" fmla="*/ 1350810 w 1756584"/>
              <a:gd name="connsiteY3" fmla="*/ 4024068 h 4408488"/>
              <a:gd name="connsiteX4" fmla="*/ 0 w 1756584"/>
              <a:gd name="connsiteY4" fmla="*/ 4023445 h 4408488"/>
              <a:gd name="connsiteX5" fmla="*/ 0 w 1756584"/>
              <a:gd name="connsiteY5" fmla="*/ 440848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584" h="4408488">
                <a:moveTo>
                  <a:pt x="1756584" y="4408488"/>
                </a:moveTo>
                <a:lnTo>
                  <a:pt x="1756584" y="0"/>
                </a:lnTo>
                <a:lnTo>
                  <a:pt x="1350810" y="0"/>
                </a:lnTo>
                <a:lnTo>
                  <a:pt x="1350810" y="4024068"/>
                </a:lnTo>
                <a:lnTo>
                  <a:pt x="0" y="4023445"/>
                </a:lnTo>
                <a:lnTo>
                  <a:pt x="0" y="4408488"/>
                </a:lnTo>
                <a:close/>
              </a:path>
            </a:pathLst>
          </a:custGeom>
          <a:solidFill>
            <a:schemeClr val="tx2"/>
          </a:solidFill>
          <a:ln w="0">
            <a:noFill/>
            <a:prstDash val="solid"/>
            <a:round/>
            <a:headEnd/>
            <a:tailEnd/>
          </a:ln>
        </p:spPr>
        <p:txBody>
          <a:bodyPr wrap="square">
            <a:noAutofit/>
          </a:bodyPr>
          <a:lstStyle/>
          <a:p>
            <a:endParaRPr lang="en-US" dirty="0"/>
          </a:p>
        </p:txBody>
      </p:sp>
      <p:sp>
        <p:nvSpPr>
          <p:cNvPr id="20" name="Freeform: Shape 19">
            <a:extLst>
              <a:ext uri="{FF2B5EF4-FFF2-40B4-BE49-F238E27FC236}">
                <a16:creationId xmlns:a16="http://schemas.microsoft.com/office/drawing/2014/main" id="{C86C2B07-2A41-4CB1-9C51-F037AF417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8673443" y="2182330"/>
            <a:ext cx="1755930" cy="4408488"/>
          </a:xfrm>
          <a:custGeom>
            <a:avLst/>
            <a:gdLst>
              <a:gd name="connsiteX0" fmla="*/ 0 w 1755930"/>
              <a:gd name="connsiteY0" fmla="*/ 4023420 h 4408488"/>
              <a:gd name="connsiteX1" fmla="*/ 1 w 1755930"/>
              <a:gd name="connsiteY1" fmla="*/ 4408488 h 4408488"/>
              <a:gd name="connsiteX2" fmla="*/ 1755930 w 1755930"/>
              <a:gd name="connsiteY2" fmla="*/ 4408488 h 4408488"/>
              <a:gd name="connsiteX3" fmla="*/ 1755930 w 1755930"/>
              <a:gd name="connsiteY3" fmla="*/ 0 h 4408488"/>
              <a:gd name="connsiteX4" fmla="*/ 1350156 w 1755930"/>
              <a:gd name="connsiteY4" fmla="*/ 0 h 4408488"/>
              <a:gd name="connsiteX5" fmla="*/ 1350156 w 1755930"/>
              <a:gd name="connsiteY5" fmla="*/ 402362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930" h="4408488">
                <a:moveTo>
                  <a:pt x="0" y="4023420"/>
                </a:moveTo>
                <a:lnTo>
                  <a:pt x="1" y="4408488"/>
                </a:lnTo>
                <a:lnTo>
                  <a:pt x="1755930" y="4408488"/>
                </a:lnTo>
                <a:lnTo>
                  <a:pt x="1755930" y="0"/>
                </a:lnTo>
                <a:lnTo>
                  <a:pt x="1350156" y="0"/>
                </a:lnTo>
                <a:lnTo>
                  <a:pt x="1350156" y="4023628"/>
                </a:lnTo>
                <a:close/>
              </a:path>
            </a:pathLst>
          </a:custGeom>
          <a:solidFill>
            <a:schemeClr val="tx2"/>
          </a:solidFill>
          <a:ln w="0">
            <a:noFill/>
            <a:prstDash val="solid"/>
            <a:round/>
            <a:headEnd/>
            <a:tailEnd/>
          </a:ln>
        </p:spPr>
      </p:sp>
      <p:sp>
        <p:nvSpPr>
          <p:cNvPr id="5" name="CasellaDiTesto 4">
            <a:extLst>
              <a:ext uri="{FF2B5EF4-FFF2-40B4-BE49-F238E27FC236}">
                <a16:creationId xmlns:a16="http://schemas.microsoft.com/office/drawing/2014/main" id="{6D6BC266-5E00-4DDF-90A0-0026FC98DFA4}"/>
              </a:ext>
            </a:extLst>
          </p:cNvPr>
          <p:cNvSpPr txBox="1"/>
          <p:nvPr/>
        </p:nvSpPr>
        <p:spPr>
          <a:xfrm>
            <a:off x="1219201" y="1123486"/>
            <a:ext cx="9639868" cy="3516753"/>
          </a:xfrm>
          <a:prstGeom prst="rect">
            <a:avLst/>
          </a:prstGeom>
        </p:spPr>
        <p:txBody>
          <a:bodyPr vert="horz" lIns="91440" tIns="45720" rIns="91440" bIns="45720" rtlCol="0" anchor="ctr">
            <a:normAutofit/>
          </a:bodyPr>
          <a:lstStyle/>
          <a:p>
            <a:pPr indent="-384048" defTabSz="914400">
              <a:lnSpc>
                <a:spcPct val="94000"/>
              </a:lnSpc>
              <a:spcAft>
                <a:spcPts val="200"/>
              </a:spcAft>
              <a:buFont typeface="Franklin Gothic Book" panose="020B0503020102020204" pitchFamily="34" charset="0"/>
            </a:pPr>
            <a:r>
              <a:rPr lang="en-US" dirty="0">
                <a:solidFill>
                  <a:schemeClr val="tx2"/>
                </a:solidFill>
                <a:effectLst/>
              </a:rPr>
              <a:t>. </a:t>
            </a:r>
            <a:endParaRPr lang="en-US" dirty="0">
              <a:solidFill>
                <a:schemeClr val="tx2"/>
              </a:solidFill>
            </a:endParaRPr>
          </a:p>
        </p:txBody>
      </p:sp>
      <p:sp>
        <p:nvSpPr>
          <p:cNvPr id="22" name="Rectangle 21">
            <a:extLst>
              <a:ext uri="{FF2B5EF4-FFF2-40B4-BE49-F238E27FC236}">
                <a16:creationId xmlns:a16="http://schemas.microsoft.com/office/drawing/2014/main" id="{A3F67AAC-C977-4759-A5C8-6BC998F96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solidFill>
                <a:schemeClr val="bg1"/>
              </a:solidFill>
            </a:endParaRPr>
          </a:p>
        </p:txBody>
      </p:sp>
      <p:sp>
        <p:nvSpPr>
          <p:cNvPr id="7" name="CasellaDiTesto 6">
            <a:extLst>
              <a:ext uri="{FF2B5EF4-FFF2-40B4-BE49-F238E27FC236}">
                <a16:creationId xmlns:a16="http://schemas.microsoft.com/office/drawing/2014/main" id="{9E854428-BFC0-48B8-9152-676E50EFA97B}"/>
              </a:ext>
            </a:extLst>
          </p:cNvPr>
          <p:cNvSpPr txBox="1"/>
          <p:nvPr/>
        </p:nvSpPr>
        <p:spPr>
          <a:xfrm>
            <a:off x="1105656" y="1022003"/>
            <a:ext cx="9980681" cy="369332"/>
          </a:xfrm>
          <a:prstGeom prst="rect">
            <a:avLst/>
          </a:prstGeom>
          <a:noFill/>
        </p:spPr>
        <p:txBody>
          <a:bodyPr wrap="square">
            <a:spAutoFit/>
          </a:bodyPr>
          <a:lstStyle/>
          <a:p>
            <a:pPr>
              <a:spcAft>
                <a:spcPts val="600"/>
              </a:spcAft>
            </a:pPr>
            <a:r>
              <a:rPr lang="it-IT" dirty="0">
                <a:effectLst/>
                <a:latin typeface="Times New Roman" panose="02020603050405020304" pitchFamily="18" charset="0"/>
                <a:ea typeface="Times New Roman" panose="02020603050405020304" pitchFamily="18" charset="0"/>
                <a:cs typeface="Times New Roman" panose="02020603050405020304" pitchFamily="18" charset="0"/>
              </a:rPr>
              <a:t>Per il recupero di questi dati: </a:t>
            </a:r>
            <a:r>
              <a:rPr lang="it-IT" b="1" dirty="0">
                <a:effectLst/>
                <a:latin typeface="Times New Roman" panose="02020603050405020304" pitchFamily="18" charset="0"/>
                <a:ea typeface="Times New Roman" panose="02020603050405020304" pitchFamily="18" charset="0"/>
                <a:cs typeface="Times New Roman" panose="02020603050405020304" pitchFamily="18" charset="0"/>
              </a:rPr>
              <a:t>algoritmo di </a:t>
            </a:r>
            <a:r>
              <a:rPr lang="it-IT" b="1" dirty="0" err="1">
                <a:effectLst/>
                <a:latin typeface="Times New Roman" panose="02020603050405020304" pitchFamily="18" charset="0"/>
                <a:ea typeface="Times New Roman" panose="02020603050405020304" pitchFamily="18" charset="0"/>
                <a:cs typeface="Times New Roman" panose="02020603050405020304" pitchFamily="18" charset="0"/>
              </a:rPr>
              <a:t>scraping</a:t>
            </a:r>
            <a:r>
              <a:rPr lang="it-IT"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it-IT" dirty="0">
              <a:latin typeface="Times New Roman" panose="02020603050405020304" pitchFamily="18" charset="0"/>
              <a:cs typeface="Times New Roman" panose="02020603050405020304" pitchFamily="18" charset="0"/>
            </a:endParaRPr>
          </a:p>
        </p:txBody>
      </p:sp>
      <p:sp>
        <p:nvSpPr>
          <p:cNvPr id="9" name="CasellaDiTesto 8">
            <a:extLst>
              <a:ext uri="{FF2B5EF4-FFF2-40B4-BE49-F238E27FC236}">
                <a16:creationId xmlns:a16="http://schemas.microsoft.com/office/drawing/2014/main" id="{9D5F83A1-64E9-4EBC-AD12-24DCE69F9260}"/>
              </a:ext>
            </a:extLst>
          </p:cNvPr>
          <p:cNvSpPr txBox="1"/>
          <p:nvPr/>
        </p:nvSpPr>
        <p:spPr>
          <a:xfrm>
            <a:off x="1105656" y="1308152"/>
            <a:ext cx="9980681" cy="369332"/>
          </a:xfrm>
          <a:prstGeom prst="rect">
            <a:avLst/>
          </a:prstGeom>
          <a:noFill/>
        </p:spPr>
        <p:txBody>
          <a:bodyPr wrap="square">
            <a:spAutoFit/>
          </a:bodyPr>
          <a:lstStyle/>
          <a:p>
            <a:pPr>
              <a:spcAft>
                <a:spcPts val="600"/>
              </a:spcAft>
            </a:pPr>
            <a:r>
              <a:rPr lang="it-IT" dirty="0">
                <a:effectLst/>
                <a:latin typeface="Times New Roman" panose="02020603050405020304" pitchFamily="18" charset="0"/>
                <a:ea typeface="Times New Roman" panose="02020603050405020304" pitchFamily="18" charset="0"/>
                <a:cs typeface="Times New Roman" panose="02020603050405020304" pitchFamily="18" charset="0"/>
              </a:rPr>
              <a:t>La discriminante nella scelta dei giochi è stato l’attributo “</a:t>
            </a:r>
            <a:r>
              <a:rPr lang="it-IT" b="1" dirty="0">
                <a:effectLst/>
                <a:latin typeface="Times New Roman" panose="02020603050405020304" pitchFamily="18" charset="0"/>
                <a:ea typeface="Times New Roman" panose="02020603050405020304" pitchFamily="18" charset="0"/>
                <a:cs typeface="Times New Roman" panose="02020603050405020304" pitchFamily="18" charset="0"/>
              </a:rPr>
              <a:t>game </a:t>
            </a:r>
            <a:r>
              <a:rPr lang="it-IT" b="1" dirty="0" err="1">
                <a:effectLst/>
                <a:latin typeface="Times New Roman" panose="02020603050405020304" pitchFamily="18" charset="0"/>
                <a:ea typeface="Times New Roman" panose="02020603050405020304" pitchFamily="18" charset="0"/>
                <a:cs typeface="Times New Roman" panose="02020603050405020304" pitchFamily="18" charset="0"/>
              </a:rPr>
              <a:t>rank</a:t>
            </a:r>
            <a:r>
              <a:rPr lang="it-IT"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it-IT" dirty="0">
              <a:latin typeface="Times New Roman" panose="02020603050405020304" pitchFamily="18" charset="0"/>
              <a:cs typeface="Times New Roman" panose="02020603050405020304" pitchFamily="18" charset="0"/>
            </a:endParaRPr>
          </a:p>
        </p:txBody>
      </p:sp>
      <p:sp>
        <p:nvSpPr>
          <p:cNvPr id="6" name="CasellaDiTesto 5">
            <a:extLst>
              <a:ext uri="{FF2B5EF4-FFF2-40B4-BE49-F238E27FC236}">
                <a16:creationId xmlns:a16="http://schemas.microsoft.com/office/drawing/2014/main" id="{D4D035EB-9DF7-4467-ADC0-136244B38F4E}"/>
              </a:ext>
            </a:extLst>
          </p:cNvPr>
          <p:cNvSpPr txBox="1"/>
          <p:nvPr/>
        </p:nvSpPr>
        <p:spPr>
          <a:xfrm>
            <a:off x="1105469" y="1584108"/>
            <a:ext cx="10193373" cy="369332"/>
          </a:xfrm>
          <a:prstGeom prst="rect">
            <a:avLst/>
          </a:prstGeom>
          <a:noFill/>
        </p:spPr>
        <p:txBody>
          <a:bodyPr wrap="square" rtlCol="0">
            <a:spAutoFit/>
          </a:bodyPr>
          <a:lstStyle/>
          <a:p>
            <a:r>
              <a:rPr lang="en-US" dirty="0">
                <a:solidFill>
                  <a:schemeClr val="tx2"/>
                </a:solidFill>
                <a:latin typeface="Times New Roman" panose="02020603050405020304" pitchFamily="18" charset="0"/>
                <a:cs typeface="Times New Roman" panose="02020603050405020304" pitchFamily="18" charset="0"/>
              </a:rPr>
              <a:t>I</a:t>
            </a:r>
            <a:r>
              <a:rPr lang="en-US" dirty="0">
                <a:solidFill>
                  <a:schemeClr val="tx2"/>
                </a:solidFill>
                <a:effectLst/>
                <a:latin typeface="Times New Roman" panose="02020603050405020304" pitchFamily="18" charset="0"/>
                <a:cs typeface="Times New Roman" panose="02020603050405020304" pitchFamily="18" charset="0"/>
              </a:rPr>
              <a:t> </a:t>
            </a:r>
            <a:r>
              <a:rPr lang="en-US" dirty="0" err="1">
                <a:solidFill>
                  <a:schemeClr val="tx2"/>
                </a:solidFill>
                <a:effectLst/>
                <a:latin typeface="Times New Roman" panose="02020603050405020304" pitchFamily="18" charset="0"/>
                <a:cs typeface="Times New Roman" panose="02020603050405020304" pitchFamily="18" charset="0"/>
              </a:rPr>
              <a:t>dati</a:t>
            </a:r>
            <a:r>
              <a:rPr lang="en-US" dirty="0">
                <a:solidFill>
                  <a:schemeClr val="tx2"/>
                </a:solidFill>
                <a:effectLst/>
                <a:latin typeface="Times New Roman" panose="02020603050405020304" pitchFamily="18" charset="0"/>
                <a:cs typeface="Times New Roman" panose="02020603050405020304" pitchFamily="18" charset="0"/>
              </a:rPr>
              <a:t> </a:t>
            </a:r>
            <a:r>
              <a:rPr lang="en-US" dirty="0" err="1">
                <a:solidFill>
                  <a:schemeClr val="tx2"/>
                </a:solidFill>
                <a:effectLst/>
                <a:latin typeface="Times New Roman" panose="02020603050405020304" pitchFamily="18" charset="0"/>
                <a:cs typeface="Times New Roman" panose="02020603050405020304" pitchFamily="18" charset="0"/>
              </a:rPr>
              <a:t>sono</a:t>
            </a:r>
            <a:r>
              <a:rPr lang="en-US" dirty="0">
                <a:solidFill>
                  <a:schemeClr val="tx2"/>
                </a:solidFill>
                <a:effectLst/>
                <a:latin typeface="Times New Roman" panose="02020603050405020304" pitchFamily="18" charset="0"/>
                <a:cs typeface="Times New Roman" panose="02020603050405020304" pitchFamily="18" charset="0"/>
              </a:rPr>
              <a:t> </a:t>
            </a:r>
            <a:r>
              <a:rPr lang="en-US" dirty="0" err="1">
                <a:solidFill>
                  <a:schemeClr val="tx2"/>
                </a:solidFill>
                <a:effectLst/>
                <a:latin typeface="Times New Roman" panose="02020603050405020304" pitchFamily="18" charset="0"/>
                <a:cs typeface="Times New Roman" panose="02020603050405020304" pitchFamily="18" charset="0"/>
              </a:rPr>
              <a:t>stati</a:t>
            </a:r>
            <a:r>
              <a:rPr lang="en-US" dirty="0">
                <a:solidFill>
                  <a:schemeClr val="tx2"/>
                </a:solidFill>
                <a:effectLst/>
                <a:latin typeface="Times New Roman" panose="02020603050405020304" pitchFamily="18" charset="0"/>
                <a:cs typeface="Times New Roman" panose="02020603050405020304" pitchFamily="18" charset="0"/>
              </a:rPr>
              <a:t> </a:t>
            </a:r>
            <a:r>
              <a:rPr lang="en-US" dirty="0" err="1">
                <a:solidFill>
                  <a:schemeClr val="tx2"/>
                </a:solidFill>
                <a:effectLst/>
                <a:latin typeface="Times New Roman" panose="02020603050405020304" pitchFamily="18" charset="0"/>
                <a:cs typeface="Times New Roman" panose="02020603050405020304" pitchFamily="18" charset="0"/>
              </a:rPr>
              <a:t>recuperati</a:t>
            </a:r>
            <a:r>
              <a:rPr lang="en-US" dirty="0">
                <a:solidFill>
                  <a:schemeClr val="tx2"/>
                </a:solidFill>
                <a:effectLst/>
                <a:latin typeface="Times New Roman" panose="02020603050405020304" pitchFamily="18" charset="0"/>
                <a:cs typeface="Times New Roman" panose="02020603050405020304" pitchFamily="18" charset="0"/>
              </a:rPr>
              <a:t> dal </a:t>
            </a:r>
            <a:r>
              <a:rPr lang="en-US" dirty="0" err="1">
                <a:solidFill>
                  <a:schemeClr val="tx2"/>
                </a:solidFill>
                <a:effectLst/>
                <a:latin typeface="Times New Roman" panose="02020603050405020304" pitchFamily="18" charset="0"/>
                <a:cs typeface="Times New Roman" panose="02020603050405020304" pitchFamily="18" charset="0"/>
              </a:rPr>
              <a:t>sito</a:t>
            </a:r>
            <a:r>
              <a:rPr lang="en-US" dirty="0">
                <a:solidFill>
                  <a:schemeClr val="tx2"/>
                </a:solidFill>
                <a:effectLst/>
                <a:latin typeface="Times New Roman" panose="02020603050405020304" pitchFamily="18" charset="0"/>
                <a:cs typeface="Times New Roman" panose="02020603050405020304" pitchFamily="18" charset="0"/>
              </a:rPr>
              <a:t> </a:t>
            </a:r>
            <a:r>
              <a:rPr lang="en-US" b="1" dirty="0" err="1">
                <a:solidFill>
                  <a:schemeClr val="tx2"/>
                </a:solidFill>
                <a:effectLst/>
                <a:latin typeface="Times New Roman" panose="02020603050405020304" pitchFamily="18" charset="0"/>
                <a:cs typeface="Times New Roman" panose="02020603050405020304" pitchFamily="18" charset="0"/>
              </a:rPr>
              <a:t>BoardGameGeek</a:t>
            </a:r>
            <a:r>
              <a:rPr lang="en-US" dirty="0">
                <a:solidFill>
                  <a:schemeClr val="tx2"/>
                </a:solidFill>
                <a:effectLst/>
                <a:latin typeface="Times New Roman" panose="02020603050405020304" pitchFamily="18" charset="0"/>
                <a:cs typeface="Times New Roman" panose="02020603050405020304" pitchFamily="18" charset="0"/>
              </a:rPr>
              <a:t> (BGG)</a:t>
            </a:r>
            <a:endParaRPr lang="it-IT" dirty="0">
              <a:latin typeface="Times New Roman" panose="02020603050405020304" pitchFamily="18" charset="0"/>
              <a:cs typeface="Times New Roman" panose="02020603050405020304" pitchFamily="18" charset="0"/>
            </a:endParaRPr>
          </a:p>
        </p:txBody>
      </p:sp>
      <p:pic>
        <p:nvPicPr>
          <p:cNvPr id="23" name="Immagine 22" descr="Immagine che contiene testo&#10;&#10;Descrizione generata automaticamente">
            <a:extLst>
              <a:ext uri="{FF2B5EF4-FFF2-40B4-BE49-F238E27FC236}">
                <a16:creationId xmlns:a16="http://schemas.microsoft.com/office/drawing/2014/main" id="{9755AE62-1145-4259-BEBE-D927220903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701" y="2797177"/>
            <a:ext cx="10887844" cy="1861652"/>
          </a:xfrm>
          <a:prstGeom prst="rect">
            <a:avLst/>
          </a:prstGeom>
        </p:spPr>
      </p:pic>
    </p:spTree>
    <p:extLst>
      <p:ext uri="{BB962C8B-B14F-4D97-AF65-F5344CB8AC3E}">
        <p14:creationId xmlns:p14="http://schemas.microsoft.com/office/powerpoint/2010/main" val="1023615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7" name="Rectangle 20">
            <a:extLst>
              <a:ext uri="{FF2B5EF4-FFF2-40B4-BE49-F238E27FC236}">
                <a16:creationId xmlns:a16="http://schemas.microsoft.com/office/drawing/2014/main" id="{2793B903-AB42-42A0-AE97-93D366679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6821714" y="685800"/>
            <a:ext cx="5127172" cy="1485900"/>
          </a:xfrm>
        </p:spPr>
        <p:txBody>
          <a:bodyPr vert="horz" lIns="91440" tIns="45720" rIns="91440" bIns="45720" rtlCol="0" anchor="t">
            <a:noAutofit/>
          </a:bodyPr>
          <a:lstStyle/>
          <a:p>
            <a:r>
              <a:rPr lang="en-US" sz="3600" dirty="0">
                <a:latin typeface="Times New Roman" panose="02020603050405020304" pitchFamily="18" charset="0"/>
                <a:cs typeface="Times New Roman" panose="02020603050405020304" pitchFamily="18" charset="0"/>
              </a:rPr>
              <a:t>EXPLORATORY DATA ANALYSIS</a:t>
            </a:r>
          </a:p>
        </p:txBody>
      </p:sp>
      <p:sp>
        <p:nvSpPr>
          <p:cNvPr id="28" name="Rectangle 22">
            <a:extLst>
              <a:ext uri="{FF2B5EF4-FFF2-40B4-BE49-F238E27FC236}">
                <a16:creationId xmlns:a16="http://schemas.microsoft.com/office/drawing/2014/main" id="{A67E2D8A-19BE-48A0-889C-CCAC02348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Immagine 6">
            <a:extLst>
              <a:ext uri="{FF2B5EF4-FFF2-40B4-BE49-F238E27FC236}">
                <a16:creationId xmlns:a16="http://schemas.microsoft.com/office/drawing/2014/main" id="{2A630703-6715-49F1-8832-A643B42B8AD5}"/>
              </a:ext>
            </a:extLst>
          </p:cNvPr>
          <p:cNvPicPr>
            <a:picLocks noChangeAspect="1"/>
          </p:cNvPicPr>
          <p:nvPr/>
        </p:nvPicPr>
        <p:blipFill>
          <a:blip r:embed="rId3"/>
          <a:stretch>
            <a:fillRect/>
          </a:stretch>
        </p:blipFill>
        <p:spPr>
          <a:xfrm>
            <a:off x="1023561" y="1126374"/>
            <a:ext cx="5340151" cy="4512426"/>
          </a:xfrm>
          <a:prstGeom prst="rect">
            <a:avLst/>
          </a:prstGeom>
          <a:noFill/>
        </p:spPr>
      </p:pic>
      <p:sp>
        <p:nvSpPr>
          <p:cNvPr id="3" name="CasellaDiTesto 2">
            <a:extLst>
              <a:ext uri="{FF2B5EF4-FFF2-40B4-BE49-F238E27FC236}">
                <a16:creationId xmlns:a16="http://schemas.microsoft.com/office/drawing/2014/main" id="{DF4FF443-9229-4ABF-B1F4-AECC35A089F3}"/>
              </a:ext>
            </a:extLst>
          </p:cNvPr>
          <p:cNvSpPr txBox="1"/>
          <p:nvPr/>
        </p:nvSpPr>
        <p:spPr>
          <a:xfrm>
            <a:off x="6680578" y="2590800"/>
            <a:ext cx="5127172" cy="3581400"/>
          </a:xfrm>
          <a:prstGeom prst="rect">
            <a:avLst/>
          </a:prstGeom>
        </p:spPr>
        <p:txBody>
          <a:bodyPr vert="horz" lIns="91440" tIns="45720" rIns="91440" bIns="45720" rtlCol="0">
            <a:normAutofit/>
          </a:bodyPr>
          <a:lstStyle/>
          <a:p>
            <a:pPr marL="384048" indent="-384048" defTabSz="914400">
              <a:lnSpc>
                <a:spcPct val="94000"/>
              </a:lnSpc>
              <a:spcAft>
                <a:spcPts val="200"/>
              </a:spcAft>
              <a:buFont typeface="Franklin Gothic Book" panose="020B0503020102020204" pitchFamily="34" charset="0"/>
              <a:buChar char="•"/>
            </a:pPr>
            <a:r>
              <a:rPr lang="en-US" sz="2200" b="1" dirty="0">
                <a:solidFill>
                  <a:schemeClr val="tx2"/>
                </a:solidFill>
                <a:latin typeface="Times New Roman" panose="02020603050405020304" pitchFamily="18" charset="0"/>
                <a:cs typeface="Times New Roman" panose="02020603050405020304" pitchFamily="18" charset="0"/>
              </a:rPr>
              <a:t>D</a:t>
            </a:r>
            <a:r>
              <a:rPr lang="en-US" sz="2200" b="1" dirty="0">
                <a:solidFill>
                  <a:schemeClr val="tx2"/>
                </a:solidFill>
                <a:effectLst/>
                <a:latin typeface="Times New Roman" panose="02020603050405020304" pitchFamily="18" charset="0"/>
                <a:cs typeface="Times New Roman" panose="02020603050405020304" pitchFamily="18" charset="0"/>
              </a:rPr>
              <a:t>ataset </a:t>
            </a:r>
            <a:r>
              <a:rPr lang="en-US" sz="2200" b="1" dirty="0" err="1">
                <a:solidFill>
                  <a:schemeClr val="tx2"/>
                </a:solidFill>
                <a:effectLst/>
                <a:latin typeface="Times New Roman" panose="02020603050405020304" pitchFamily="18" charset="0"/>
                <a:cs typeface="Times New Roman" panose="02020603050405020304" pitchFamily="18" charset="0"/>
              </a:rPr>
              <a:t>estremamente</a:t>
            </a:r>
            <a:r>
              <a:rPr lang="en-US" sz="2200" b="1" dirty="0">
                <a:solidFill>
                  <a:schemeClr val="tx2"/>
                </a:solidFill>
                <a:effectLst/>
                <a:latin typeface="Times New Roman" panose="02020603050405020304" pitchFamily="18" charset="0"/>
                <a:cs typeface="Times New Roman" panose="02020603050405020304" pitchFamily="18" charset="0"/>
              </a:rPr>
              <a:t> </a:t>
            </a:r>
            <a:r>
              <a:rPr lang="en-US" sz="2200" b="1" dirty="0" err="1">
                <a:solidFill>
                  <a:schemeClr val="tx2"/>
                </a:solidFill>
                <a:effectLst/>
                <a:latin typeface="Times New Roman" panose="02020603050405020304" pitchFamily="18" charset="0"/>
                <a:cs typeface="Times New Roman" panose="02020603050405020304" pitchFamily="18" charset="0"/>
              </a:rPr>
              <a:t>sbilanciato</a:t>
            </a:r>
            <a:r>
              <a:rPr lang="en-US" sz="2200" b="1" dirty="0">
                <a:solidFill>
                  <a:schemeClr val="tx2"/>
                </a:solidFill>
                <a:effectLst/>
                <a:latin typeface="Times New Roman" panose="02020603050405020304" pitchFamily="18" charset="0"/>
                <a:cs typeface="Times New Roman" panose="02020603050405020304" pitchFamily="18" charset="0"/>
              </a:rPr>
              <a:t>.</a:t>
            </a:r>
          </a:p>
          <a:p>
            <a:pPr marL="384048" indent="-384048" defTabSz="914400">
              <a:lnSpc>
                <a:spcPct val="94000"/>
              </a:lnSpc>
              <a:spcAft>
                <a:spcPts val="200"/>
              </a:spcAft>
              <a:buFont typeface="Franklin Gothic Book" panose="020B0503020102020204" pitchFamily="34" charset="0"/>
              <a:buChar char="•"/>
            </a:pPr>
            <a:r>
              <a:rPr lang="en-US" sz="2200" dirty="0">
                <a:solidFill>
                  <a:schemeClr val="tx2"/>
                </a:solidFill>
                <a:latin typeface="Times New Roman" panose="02020603050405020304" pitchFamily="18" charset="0"/>
                <a:cs typeface="Times New Roman" panose="02020603050405020304" pitchFamily="18" charset="0"/>
              </a:rPr>
              <a:t>Il campo </a:t>
            </a:r>
            <a:r>
              <a:rPr lang="en-US" sz="2200" dirty="0" err="1">
                <a:solidFill>
                  <a:schemeClr val="tx2"/>
                </a:solidFill>
                <a:latin typeface="Times New Roman" panose="02020603050405020304" pitchFamily="18" charset="0"/>
                <a:cs typeface="Times New Roman" panose="02020603050405020304" pitchFamily="18" charset="0"/>
              </a:rPr>
              <a:t>Boardgamecategory</a:t>
            </a:r>
            <a:r>
              <a:rPr lang="en-US" sz="2200" dirty="0">
                <a:solidFill>
                  <a:schemeClr val="tx2"/>
                </a:solidFill>
                <a:latin typeface="Times New Roman" panose="02020603050405020304" pitchFamily="18" charset="0"/>
                <a:cs typeface="Times New Roman" panose="02020603050405020304" pitchFamily="18" charset="0"/>
              </a:rPr>
              <a:t> è </a:t>
            </a:r>
            <a:r>
              <a:rPr lang="en-US" sz="2200" dirty="0" err="1">
                <a:solidFill>
                  <a:schemeClr val="tx2"/>
                </a:solidFill>
                <a:latin typeface="Times New Roman" panose="02020603050405020304" pitchFamily="18" charset="0"/>
                <a:cs typeface="Times New Roman" panose="02020603050405020304" pitchFamily="18" charset="0"/>
              </a:rPr>
              <a:t>composto</a:t>
            </a:r>
            <a:r>
              <a:rPr lang="en-US" sz="2200" dirty="0">
                <a:solidFill>
                  <a:schemeClr val="tx2"/>
                </a:solidFill>
                <a:latin typeface="Times New Roman" panose="02020603050405020304" pitchFamily="18" charset="0"/>
                <a:cs typeface="Times New Roman" panose="02020603050405020304" pitchFamily="18" charset="0"/>
              </a:rPr>
              <a:t> da </a:t>
            </a:r>
            <a:r>
              <a:rPr lang="en-US" sz="2200" b="1" dirty="0" err="1">
                <a:solidFill>
                  <a:schemeClr val="tx2"/>
                </a:solidFill>
                <a:latin typeface="Times New Roman" panose="02020603050405020304" pitchFamily="18" charset="0"/>
                <a:cs typeface="Times New Roman" panose="02020603050405020304" pitchFamily="18" charset="0"/>
              </a:rPr>
              <a:t>più</a:t>
            </a:r>
            <a:r>
              <a:rPr lang="en-US" sz="2200" b="1" dirty="0">
                <a:solidFill>
                  <a:schemeClr val="tx2"/>
                </a:solidFill>
                <a:latin typeface="Times New Roman" panose="02020603050405020304" pitchFamily="18" charset="0"/>
                <a:cs typeface="Times New Roman" panose="02020603050405020304" pitchFamily="18" charset="0"/>
              </a:rPr>
              <a:t> </a:t>
            </a:r>
            <a:r>
              <a:rPr lang="en-US" sz="2200" b="1" dirty="0" err="1">
                <a:solidFill>
                  <a:schemeClr val="tx2"/>
                </a:solidFill>
                <a:latin typeface="Times New Roman" panose="02020603050405020304" pitchFamily="18" charset="0"/>
                <a:cs typeface="Times New Roman" panose="02020603050405020304" pitchFamily="18" charset="0"/>
              </a:rPr>
              <a:t>categorie</a:t>
            </a:r>
            <a:r>
              <a:rPr lang="en-US" sz="2200" b="1" dirty="0">
                <a:solidFill>
                  <a:schemeClr val="tx2"/>
                </a:solidFill>
                <a:latin typeface="Times New Roman" panose="02020603050405020304" pitchFamily="18" charset="0"/>
                <a:cs typeface="Times New Roman" panose="02020603050405020304" pitchFamily="18" charset="0"/>
              </a:rPr>
              <a:t> per </a:t>
            </a:r>
            <a:r>
              <a:rPr lang="en-US" sz="2200" b="1" dirty="0" err="1">
                <a:solidFill>
                  <a:schemeClr val="tx2"/>
                </a:solidFill>
                <a:latin typeface="Times New Roman" panose="02020603050405020304" pitchFamily="18" charset="0"/>
                <a:cs typeface="Times New Roman" panose="02020603050405020304" pitchFamily="18" charset="0"/>
              </a:rPr>
              <a:t>gioco</a:t>
            </a:r>
            <a:endParaRPr lang="en-US" sz="2200" b="1" dirty="0">
              <a:solidFill>
                <a:schemeClr val="tx2"/>
              </a:solidFill>
              <a:latin typeface="Times New Roman" panose="02020603050405020304" pitchFamily="18" charset="0"/>
              <a:cs typeface="Times New Roman" panose="02020603050405020304" pitchFamily="18" charset="0"/>
            </a:endParaRPr>
          </a:p>
          <a:p>
            <a:pPr marL="384048" indent="-384048" defTabSz="914400">
              <a:lnSpc>
                <a:spcPct val="94000"/>
              </a:lnSpc>
              <a:spcAft>
                <a:spcPts val="200"/>
              </a:spcAft>
              <a:buFont typeface="Franklin Gothic Book" panose="020B0503020102020204" pitchFamily="34" charset="0"/>
              <a:buChar char="•"/>
            </a:pPr>
            <a:r>
              <a:rPr lang="en-US" sz="2200" dirty="0">
                <a:solidFill>
                  <a:schemeClr val="tx2"/>
                </a:solidFill>
                <a:latin typeface="Times New Roman" panose="02020603050405020304" pitchFamily="18" charset="0"/>
                <a:cs typeface="Times New Roman" panose="02020603050405020304" pitchFamily="18" charset="0"/>
              </a:rPr>
              <a:t>La </a:t>
            </a:r>
            <a:r>
              <a:rPr lang="en-US" sz="2200" dirty="0" err="1">
                <a:solidFill>
                  <a:schemeClr val="tx2"/>
                </a:solidFill>
                <a:latin typeface="Times New Roman" panose="02020603050405020304" pitchFamily="18" charset="0"/>
                <a:cs typeface="Times New Roman" panose="02020603050405020304" pitchFamily="18" charset="0"/>
              </a:rPr>
              <a:t>descrizione</a:t>
            </a:r>
            <a:r>
              <a:rPr lang="en-US" sz="2200" dirty="0">
                <a:solidFill>
                  <a:schemeClr val="tx2"/>
                </a:solidFill>
                <a:latin typeface="Times New Roman" panose="02020603050405020304" pitchFamily="18" charset="0"/>
                <a:cs typeface="Times New Roman" panose="02020603050405020304" pitchFamily="18" charset="0"/>
              </a:rPr>
              <a:t> </a:t>
            </a:r>
            <a:r>
              <a:rPr lang="en-US" sz="2200" dirty="0" err="1">
                <a:solidFill>
                  <a:schemeClr val="tx2"/>
                </a:solidFill>
                <a:latin typeface="Times New Roman" panose="02020603050405020304" pitchFamily="18" charset="0"/>
                <a:cs typeface="Times New Roman" panose="02020603050405020304" pitchFamily="18" charset="0"/>
              </a:rPr>
              <a:t>dei</a:t>
            </a:r>
            <a:r>
              <a:rPr lang="en-US" sz="2200" dirty="0">
                <a:solidFill>
                  <a:schemeClr val="tx2"/>
                </a:solidFill>
                <a:latin typeface="Times New Roman" panose="02020603050405020304" pitchFamily="18" charset="0"/>
                <a:cs typeface="Times New Roman" panose="02020603050405020304" pitchFamily="18" charset="0"/>
              </a:rPr>
              <a:t> </a:t>
            </a:r>
            <a:r>
              <a:rPr lang="en-US" sz="2200" dirty="0" err="1">
                <a:solidFill>
                  <a:schemeClr val="tx2"/>
                </a:solidFill>
                <a:latin typeface="Times New Roman" panose="02020603050405020304" pitchFamily="18" charset="0"/>
                <a:cs typeface="Times New Roman" panose="02020603050405020304" pitchFamily="18" charset="0"/>
              </a:rPr>
              <a:t>giochi</a:t>
            </a:r>
            <a:r>
              <a:rPr lang="en-US" sz="2200" dirty="0">
                <a:solidFill>
                  <a:schemeClr val="tx2"/>
                </a:solidFill>
                <a:latin typeface="Times New Roman" panose="02020603050405020304" pitchFamily="18" charset="0"/>
                <a:cs typeface="Times New Roman" panose="02020603050405020304" pitchFamily="18" charset="0"/>
              </a:rPr>
              <a:t> è molto </a:t>
            </a:r>
            <a:r>
              <a:rPr lang="en-US" sz="2200" dirty="0" err="1">
                <a:solidFill>
                  <a:schemeClr val="tx2"/>
                </a:solidFill>
                <a:latin typeface="Times New Roman" panose="02020603050405020304" pitchFamily="18" charset="0"/>
                <a:cs typeface="Times New Roman" panose="02020603050405020304" pitchFamily="18" charset="0"/>
              </a:rPr>
              <a:t>sporca</a:t>
            </a:r>
            <a:r>
              <a:rPr lang="en-US" sz="2200" dirty="0">
                <a:solidFill>
                  <a:schemeClr val="tx2"/>
                </a:solidFill>
                <a:latin typeface="Times New Roman" panose="02020603050405020304" pitchFamily="18" charset="0"/>
                <a:cs typeface="Times New Roman" panose="02020603050405020304" pitchFamily="18" charset="0"/>
              </a:rPr>
              <a:t> </a:t>
            </a:r>
            <a:r>
              <a:rPr lang="en-US" sz="2200" dirty="0" err="1">
                <a:solidFill>
                  <a:schemeClr val="tx2"/>
                </a:solidFill>
                <a:latin typeface="Times New Roman" panose="02020603050405020304" pitchFamily="18" charset="0"/>
                <a:cs typeface="Times New Roman" panose="02020603050405020304" pitchFamily="18" charset="0"/>
              </a:rPr>
              <a:t>quindi</a:t>
            </a:r>
            <a:r>
              <a:rPr lang="en-US" sz="2200" dirty="0">
                <a:solidFill>
                  <a:schemeClr val="tx2"/>
                </a:solidFill>
                <a:latin typeface="Times New Roman" panose="02020603050405020304" pitchFamily="18" charset="0"/>
                <a:cs typeface="Times New Roman" panose="02020603050405020304" pitchFamily="18" charset="0"/>
              </a:rPr>
              <a:t> </a:t>
            </a:r>
            <a:r>
              <a:rPr lang="en-US" sz="2200" dirty="0" err="1">
                <a:solidFill>
                  <a:schemeClr val="tx2"/>
                </a:solidFill>
                <a:latin typeface="Times New Roman" panose="02020603050405020304" pitchFamily="18" charset="0"/>
                <a:cs typeface="Times New Roman" panose="02020603050405020304" pitchFamily="18" charset="0"/>
              </a:rPr>
              <a:t>sarà</a:t>
            </a:r>
            <a:r>
              <a:rPr lang="en-US" sz="2200" dirty="0">
                <a:solidFill>
                  <a:schemeClr val="tx2"/>
                </a:solidFill>
                <a:latin typeface="Times New Roman" panose="02020603050405020304" pitchFamily="18" charset="0"/>
                <a:cs typeface="Times New Roman" panose="02020603050405020304" pitchFamily="18" charset="0"/>
              </a:rPr>
              <a:t> </a:t>
            </a:r>
            <a:r>
              <a:rPr lang="en-US" sz="2200" b="1" dirty="0" err="1">
                <a:solidFill>
                  <a:schemeClr val="tx2"/>
                </a:solidFill>
                <a:latin typeface="Times New Roman" panose="02020603050405020304" pitchFamily="18" charset="0"/>
                <a:cs typeface="Times New Roman" panose="02020603050405020304" pitchFamily="18" charset="0"/>
              </a:rPr>
              <a:t>necessario</a:t>
            </a:r>
            <a:r>
              <a:rPr lang="en-US" sz="2200" b="1" dirty="0">
                <a:solidFill>
                  <a:schemeClr val="tx2"/>
                </a:solidFill>
                <a:latin typeface="Times New Roman" panose="02020603050405020304" pitchFamily="18" charset="0"/>
                <a:cs typeface="Times New Roman" panose="02020603050405020304" pitchFamily="18" charset="0"/>
              </a:rPr>
              <a:t> pre-</a:t>
            </a:r>
            <a:r>
              <a:rPr lang="en-US" sz="2200" b="1" dirty="0" err="1">
                <a:solidFill>
                  <a:schemeClr val="tx2"/>
                </a:solidFill>
                <a:latin typeface="Times New Roman" panose="02020603050405020304" pitchFamily="18" charset="0"/>
                <a:cs typeface="Times New Roman" panose="02020603050405020304" pitchFamily="18" charset="0"/>
              </a:rPr>
              <a:t>processare</a:t>
            </a:r>
            <a:r>
              <a:rPr lang="en-US" sz="2200" b="1" dirty="0">
                <a:solidFill>
                  <a:schemeClr val="tx2"/>
                </a:solidFill>
                <a:latin typeface="Times New Roman" panose="02020603050405020304" pitchFamily="18" charset="0"/>
                <a:cs typeface="Times New Roman" panose="02020603050405020304" pitchFamily="18" charset="0"/>
              </a:rPr>
              <a:t> il testo.</a:t>
            </a:r>
          </a:p>
        </p:txBody>
      </p:sp>
    </p:spTree>
    <p:extLst>
      <p:ext uri="{BB962C8B-B14F-4D97-AF65-F5344CB8AC3E}">
        <p14:creationId xmlns:p14="http://schemas.microsoft.com/office/powerpoint/2010/main" val="3403050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793B903-AB42-42A0-AE97-93D366679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371600" y="685800"/>
            <a:ext cx="5905500" cy="1485900"/>
          </a:xfrm>
        </p:spPr>
        <p:txBody>
          <a:bodyPr vert="horz" lIns="91440" tIns="45720" rIns="91440" bIns="45720" rtlCol="0" anchor="t">
            <a:normAutofit/>
          </a:bodyPr>
          <a:lstStyle/>
          <a:p>
            <a:r>
              <a:rPr lang="en-US" sz="3400" dirty="0" err="1">
                <a:latin typeface="Times New Roman" panose="02020603050405020304" pitchFamily="18" charset="0"/>
                <a:cs typeface="Times New Roman" panose="02020603050405020304" pitchFamily="18" charset="0"/>
              </a:rPr>
              <a:t>Modello</a:t>
            </a:r>
            <a:r>
              <a:rPr lang="en-US" sz="3400" dirty="0">
                <a:latin typeface="Times New Roman" panose="02020603050405020304" pitchFamily="18" charset="0"/>
                <a:cs typeface="Times New Roman" panose="02020603050405020304" pitchFamily="18" charset="0"/>
              </a:rPr>
              <a:t> di machine learning</a:t>
            </a:r>
          </a:p>
        </p:txBody>
      </p:sp>
      <p:sp>
        <p:nvSpPr>
          <p:cNvPr id="3" name="CasellaDiTesto 2">
            <a:extLst>
              <a:ext uri="{FF2B5EF4-FFF2-40B4-BE49-F238E27FC236}">
                <a16:creationId xmlns:a16="http://schemas.microsoft.com/office/drawing/2014/main" id="{6A5062AE-5AFC-4569-B70C-0B9FAEE6C8A8}"/>
              </a:ext>
            </a:extLst>
          </p:cNvPr>
          <p:cNvSpPr txBox="1"/>
          <p:nvPr/>
        </p:nvSpPr>
        <p:spPr>
          <a:xfrm>
            <a:off x="1009650" y="1466850"/>
            <a:ext cx="6629400" cy="4000500"/>
          </a:xfrm>
          <a:prstGeom prst="rect">
            <a:avLst/>
          </a:prstGeom>
        </p:spPr>
        <p:txBody>
          <a:bodyPr vert="horz" lIns="91440" tIns="45720" rIns="91440" bIns="45720" rtlCol="0">
            <a:noAutofit/>
          </a:bodyPr>
          <a:lstStyle/>
          <a:p>
            <a:pPr marL="384048" indent="-384048" defTabSz="914400">
              <a:lnSpc>
                <a:spcPct val="94000"/>
              </a:lnSpc>
              <a:spcAft>
                <a:spcPts val="200"/>
              </a:spcAft>
              <a:buFont typeface="Franklin Gothic Book" panose="020B0503020102020204" pitchFamily="34" charset="0"/>
              <a:buChar char="•"/>
            </a:pPr>
            <a:r>
              <a:rPr lang="en-US" dirty="0" err="1">
                <a:solidFill>
                  <a:schemeClr val="tx2"/>
                </a:solidFill>
                <a:effectLst/>
                <a:latin typeface="Times New Roman" panose="02020603050405020304" pitchFamily="18" charset="0"/>
                <a:cs typeface="Times New Roman" panose="02020603050405020304" pitchFamily="18" charset="0"/>
              </a:rPr>
              <a:t>L’obiettivo</a:t>
            </a:r>
            <a:r>
              <a:rPr lang="en-US" dirty="0">
                <a:solidFill>
                  <a:schemeClr val="tx2"/>
                </a:solidFill>
                <a:effectLst/>
                <a:latin typeface="Times New Roman" panose="02020603050405020304" pitchFamily="18" charset="0"/>
                <a:cs typeface="Times New Roman" panose="02020603050405020304" pitchFamily="18" charset="0"/>
              </a:rPr>
              <a:t> è </a:t>
            </a:r>
            <a:r>
              <a:rPr lang="en-US" dirty="0" err="1">
                <a:solidFill>
                  <a:schemeClr val="tx2"/>
                </a:solidFill>
                <a:effectLst/>
                <a:latin typeface="Times New Roman" panose="02020603050405020304" pitchFamily="18" charset="0"/>
                <a:cs typeface="Times New Roman" panose="02020603050405020304" pitchFamily="18" charset="0"/>
              </a:rPr>
              <a:t>quello</a:t>
            </a:r>
            <a:r>
              <a:rPr lang="en-US" dirty="0">
                <a:solidFill>
                  <a:schemeClr val="tx2"/>
                </a:solidFill>
                <a:effectLst/>
                <a:latin typeface="Times New Roman" panose="02020603050405020304" pitchFamily="18" charset="0"/>
                <a:cs typeface="Times New Roman" panose="02020603050405020304" pitchFamily="18" charset="0"/>
              </a:rPr>
              <a:t> di </a:t>
            </a:r>
            <a:r>
              <a:rPr lang="en-US" b="1" dirty="0" err="1">
                <a:solidFill>
                  <a:schemeClr val="tx2"/>
                </a:solidFill>
                <a:effectLst/>
                <a:latin typeface="Times New Roman" panose="02020603050405020304" pitchFamily="18" charset="0"/>
                <a:cs typeface="Times New Roman" panose="02020603050405020304" pitchFamily="18" charset="0"/>
              </a:rPr>
              <a:t>addestrare</a:t>
            </a:r>
            <a:r>
              <a:rPr lang="en-US" b="1" dirty="0">
                <a:solidFill>
                  <a:schemeClr val="tx2"/>
                </a:solidFill>
                <a:effectLst/>
                <a:latin typeface="Times New Roman" panose="02020603050405020304" pitchFamily="18" charset="0"/>
                <a:cs typeface="Times New Roman" panose="02020603050405020304" pitchFamily="18" charset="0"/>
              </a:rPr>
              <a:t> un </a:t>
            </a:r>
            <a:r>
              <a:rPr lang="en-US" b="1" dirty="0" err="1">
                <a:solidFill>
                  <a:schemeClr val="tx2"/>
                </a:solidFill>
                <a:effectLst/>
                <a:latin typeface="Times New Roman" panose="02020603050405020304" pitchFamily="18" charset="0"/>
                <a:cs typeface="Times New Roman" panose="02020603050405020304" pitchFamily="18" charset="0"/>
              </a:rPr>
              <a:t>modello</a:t>
            </a:r>
            <a:r>
              <a:rPr lang="en-US" dirty="0">
                <a:solidFill>
                  <a:schemeClr val="tx2"/>
                </a:solidFill>
                <a:effectLst/>
                <a:latin typeface="Times New Roman" panose="02020603050405020304" pitchFamily="18" charset="0"/>
                <a:cs typeface="Times New Roman" panose="02020603050405020304" pitchFamily="18" charset="0"/>
              </a:rPr>
              <a:t> </a:t>
            </a:r>
          </a:p>
          <a:p>
            <a:pPr marL="384048" indent="-384048" defTabSz="914400">
              <a:lnSpc>
                <a:spcPct val="94000"/>
              </a:lnSpc>
              <a:spcAft>
                <a:spcPts val="200"/>
              </a:spcAft>
              <a:buFont typeface="Franklin Gothic Book" panose="020B0503020102020204" pitchFamily="34" charset="0"/>
              <a:buChar char="•"/>
            </a:pPr>
            <a:r>
              <a:rPr lang="en-US" dirty="0">
                <a:solidFill>
                  <a:schemeClr val="tx2"/>
                </a:solidFill>
                <a:effectLst/>
                <a:latin typeface="Times New Roman" panose="02020603050405020304" pitchFamily="18" charset="0"/>
                <a:cs typeface="Times New Roman" panose="02020603050405020304" pitchFamily="18" charset="0"/>
              </a:rPr>
              <a:t>La </a:t>
            </a:r>
            <a:r>
              <a:rPr lang="en-US" b="1" dirty="0">
                <a:solidFill>
                  <a:schemeClr val="tx2"/>
                </a:solidFill>
                <a:effectLst/>
                <a:latin typeface="Times New Roman" panose="02020603050405020304" pitchFamily="18" charset="0"/>
                <a:cs typeface="Times New Roman" panose="02020603050405020304" pitchFamily="18" charset="0"/>
              </a:rPr>
              <a:t>multilabel classification </a:t>
            </a:r>
            <a:r>
              <a:rPr lang="en-US" dirty="0">
                <a:solidFill>
                  <a:schemeClr val="tx2"/>
                </a:solidFill>
                <a:effectLst/>
                <a:latin typeface="Times New Roman" panose="02020603050405020304" pitchFamily="18" charset="0"/>
                <a:cs typeface="Times New Roman" panose="02020603050405020304" pitchFamily="18" charset="0"/>
              </a:rPr>
              <a:t>è la </a:t>
            </a:r>
            <a:r>
              <a:rPr lang="en-US" dirty="0" err="1">
                <a:solidFill>
                  <a:schemeClr val="tx2"/>
                </a:solidFill>
                <a:effectLst/>
                <a:latin typeface="Times New Roman" panose="02020603050405020304" pitchFamily="18" charset="0"/>
                <a:cs typeface="Times New Roman" panose="02020603050405020304" pitchFamily="18" charset="0"/>
              </a:rPr>
              <a:t>soluzione</a:t>
            </a:r>
            <a:r>
              <a:rPr lang="en-US" dirty="0">
                <a:solidFill>
                  <a:schemeClr val="tx2"/>
                </a:solidFill>
                <a:effectLst/>
                <a:latin typeface="Times New Roman" panose="02020603050405020304" pitchFamily="18" charset="0"/>
                <a:cs typeface="Times New Roman" panose="02020603050405020304" pitchFamily="18" charset="0"/>
              </a:rPr>
              <a:t> per il </a:t>
            </a:r>
            <a:r>
              <a:rPr lang="en-US" dirty="0" err="1">
                <a:solidFill>
                  <a:schemeClr val="tx2"/>
                </a:solidFill>
                <a:effectLst/>
                <a:latin typeface="Times New Roman" panose="02020603050405020304" pitchFamily="18" charset="0"/>
                <a:cs typeface="Times New Roman" panose="02020603050405020304" pitchFamily="18" charset="0"/>
              </a:rPr>
              <a:t>problema</a:t>
            </a:r>
            <a:r>
              <a:rPr lang="en-US" dirty="0">
                <a:solidFill>
                  <a:schemeClr val="tx2"/>
                </a:solidFill>
                <a:effectLst/>
                <a:latin typeface="Times New Roman" panose="02020603050405020304" pitchFamily="18" charset="0"/>
                <a:cs typeface="Times New Roman" panose="02020603050405020304" pitchFamily="18" charset="0"/>
              </a:rPr>
              <a:t> di </a:t>
            </a:r>
            <a:r>
              <a:rPr lang="en-US" dirty="0" err="1">
                <a:solidFill>
                  <a:schemeClr val="tx2"/>
                </a:solidFill>
                <a:effectLst/>
                <a:latin typeface="Times New Roman" panose="02020603050405020304" pitchFamily="18" charset="0"/>
                <a:cs typeface="Times New Roman" panose="02020603050405020304" pitchFamily="18" charset="0"/>
              </a:rPr>
              <a:t>classificazione</a:t>
            </a:r>
            <a:r>
              <a:rPr lang="en-US" dirty="0">
                <a:solidFill>
                  <a:schemeClr val="tx2"/>
                </a:solidFill>
                <a:effectLst/>
                <a:latin typeface="Times New Roman" panose="02020603050405020304" pitchFamily="18" charset="0"/>
                <a:cs typeface="Times New Roman" panose="02020603050405020304" pitchFamily="18" charset="0"/>
              </a:rPr>
              <a:t> multioutput</a:t>
            </a:r>
          </a:p>
          <a:p>
            <a:pPr marL="384048" indent="-384048" defTabSz="914400">
              <a:lnSpc>
                <a:spcPct val="94000"/>
              </a:lnSpc>
              <a:spcAft>
                <a:spcPts val="200"/>
              </a:spcAft>
              <a:buFont typeface="Franklin Gothic Book" panose="020B0503020102020204" pitchFamily="34" charset="0"/>
              <a:buChar char="•"/>
            </a:pPr>
            <a:r>
              <a:rPr lang="en-US" dirty="0" err="1">
                <a:solidFill>
                  <a:schemeClr val="tx2"/>
                </a:solidFill>
                <a:latin typeface="Times New Roman" panose="02020603050405020304" pitchFamily="18" charset="0"/>
                <a:cs typeface="Times New Roman" panose="02020603050405020304" pitchFamily="18" charset="0"/>
              </a:rPr>
              <a:t>Co</a:t>
            </a:r>
            <a:r>
              <a:rPr lang="en-US" dirty="0" err="1">
                <a:solidFill>
                  <a:schemeClr val="tx2"/>
                </a:solidFill>
                <a:effectLst/>
                <a:latin typeface="Times New Roman" panose="02020603050405020304" pitchFamily="18" charset="0"/>
                <a:cs typeface="Times New Roman" panose="02020603050405020304" pitchFamily="18" charset="0"/>
              </a:rPr>
              <a:t>difica</a:t>
            </a:r>
            <a:r>
              <a:rPr lang="en-US" dirty="0">
                <a:solidFill>
                  <a:schemeClr val="tx2"/>
                </a:solidFill>
                <a:effectLst/>
                <a:latin typeface="Times New Roman" panose="02020603050405020304" pitchFamily="18" charset="0"/>
                <a:cs typeface="Times New Roman" panose="02020603050405020304" pitchFamily="18" charset="0"/>
              </a:rPr>
              <a:t> del testo per </a:t>
            </a:r>
            <a:r>
              <a:rPr lang="en-US" dirty="0" err="1">
                <a:solidFill>
                  <a:schemeClr val="tx2"/>
                </a:solidFill>
                <a:effectLst/>
                <a:latin typeface="Times New Roman" panose="02020603050405020304" pitchFamily="18" charset="0"/>
                <a:cs typeface="Times New Roman" panose="02020603050405020304" pitchFamily="18" charset="0"/>
              </a:rPr>
              <a:t>trasformare</a:t>
            </a:r>
            <a:r>
              <a:rPr lang="en-US" dirty="0">
                <a:solidFill>
                  <a:schemeClr val="tx2"/>
                </a:solidFill>
                <a:effectLst/>
                <a:latin typeface="Times New Roman" panose="02020603050405020304" pitchFamily="18" charset="0"/>
                <a:cs typeface="Times New Roman" panose="02020603050405020304" pitchFamily="18" charset="0"/>
              </a:rPr>
              <a:t> </a:t>
            </a:r>
            <a:r>
              <a:rPr lang="en-US" dirty="0" err="1">
                <a:solidFill>
                  <a:schemeClr val="tx2"/>
                </a:solidFill>
                <a:effectLst/>
                <a:latin typeface="Times New Roman" panose="02020603050405020304" pitchFamily="18" charset="0"/>
                <a:cs typeface="Times New Roman" panose="02020603050405020304" pitchFamily="18" charset="0"/>
              </a:rPr>
              <a:t>ogni</a:t>
            </a:r>
            <a:r>
              <a:rPr lang="en-US" dirty="0">
                <a:solidFill>
                  <a:schemeClr val="tx2"/>
                </a:solidFill>
                <a:effectLst/>
                <a:latin typeface="Times New Roman" panose="02020603050405020304" pitchFamily="18" charset="0"/>
                <a:cs typeface="Times New Roman" panose="02020603050405020304" pitchFamily="18" charset="0"/>
              </a:rPr>
              <a:t> </a:t>
            </a:r>
            <a:r>
              <a:rPr lang="en-US" dirty="0" err="1">
                <a:solidFill>
                  <a:schemeClr val="tx2"/>
                </a:solidFill>
                <a:effectLst/>
                <a:latin typeface="Times New Roman" panose="02020603050405020304" pitchFamily="18" charset="0"/>
                <a:cs typeface="Times New Roman" panose="02020603050405020304" pitchFamily="18" charset="0"/>
              </a:rPr>
              <a:t>descrizione</a:t>
            </a:r>
            <a:r>
              <a:rPr lang="en-US" dirty="0">
                <a:solidFill>
                  <a:schemeClr val="tx2"/>
                </a:solidFill>
                <a:effectLst/>
                <a:latin typeface="Times New Roman" panose="02020603050405020304" pitchFamily="18" charset="0"/>
                <a:cs typeface="Times New Roman" panose="02020603050405020304" pitchFamily="18" charset="0"/>
              </a:rPr>
              <a:t> in </a:t>
            </a:r>
            <a:r>
              <a:rPr lang="en-US" dirty="0" err="1">
                <a:solidFill>
                  <a:schemeClr val="tx2"/>
                </a:solidFill>
                <a:effectLst/>
                <a:latin typeface="Times New Roman" panose="02020603050405020304" pitchFamily="18" charset="0"/>
                <a:cs typeface="Times New Roman" panose="02020603050405020304" pitchFamily="18" charset="0"/>
              </a:rPr>
              <a:t>una</a:t>
            </a:r>
            <a:r>
              <a:rPr lang="en-US" dirty="0">
                <a:solidFill>
                  <a:schemeClr val="tx2"/>
                </a:solidFill>
                <a:effectLst/>
                <a:latin typeface="Times New Roman" panose="02020603050405020304" pitchFamily="18" charset="0"/>
                <a:cs typeface="Times New Roman" panose="02020603050405020304" pitchFamily="18" charset="0"/>
              </a:rPr>
              <a:t> </a:t>
            </a:r>
            <a:r>
              <a:rPr lang="en-US" dirty="0" err="1">
                <a:solidFill>
                  <a:schemeClr val="tx2"/>
                </a:solidFill>
                <a:effectLst/>
                <a:latin typeface="Times New Roman" panose="02020603050405020304" pitchFamily="18" charset="0"/>
                <a:cs typeface="Times New Roman" panose="02020603050405020304" pitchFamily="18" charset="0"/>
              </a:rPr>
              <a:t>rappresentazione</a:t>
            </a:r>
            <a:r>
              <a:rPr lang="en-US" dirty="0">
                <a:solidFill>
                  <a:schemeClr val="tx2"/>
                </a:solidFill>
                <a:effectLst/>
                <a:latin typeface="Times New Roman" panose="02020603050405020304" pitchFamily="18" charset="0"/>
                <a:cs typeface="Times New Roman" panose="02020603050405020304" pitchFamily="18" charset="0"/>
              </a:rPr>
              <a:t> </a:t>
            </a:r>
            <a:r>
              <a:rPr lang="en-US" dirty="0" err="1">
                <a:solidFill>
                  <a:schemeClr val="tx2"/>
                </a:solidFill>
                <a:effectLst/>
                <a:latin typeface="Times New Roman" panose="02020603050405020304" pitchFamily="18" charset="0"/>
                <a:cs typeface="Times New Roman" panose="02020603050405020304" pitchFamily="18" charset="0"/>
              </a:rPr>
              <a:t>numerica</a:t>
            </a:r>
            <a:r>
              <a:rPr lang="en-US" dirty="0">
                <a:solidFill>
                  <a:schemeClr val="tx2"/>
                </a:solidFill>
                <a:effectLst/>
                <a:latin typeface="Times New Roman" panose="02020603050405020304" pitchFamily="18" charset="0"/>
                <a:cs typeface="Times New Roman" panose="02020603050405020304" pitchFamily="18" charset="0"/>
              </a:rPr>
              <a:t>/</a:t>
            </a:r>
            <a:r>
              <a:rPr lang="en-US" dirty="0" err="1">
                <a:solidFill>
                  <a:schemeClr val="tx2"/>
                </a:solidFill>
                <a:effectLst/>
                <a:latin typeface="Times New Roman" panose="02020603050405020304" pitchFamily="18" charset="0"/>
                <a:cs typeface="Times New Roman" panose="02020603050405020304" pitchFamily="18" charset="0"/>
              </a:rPr>
              <a:t>vettoriale</a:t>
            </a:r>
            <a:r>
              <a:rPr lang="en-US" dirty="0">
                <a:solidFill>
                  <a:schemeClr val="tx2"/>
                </a:solidFill>
                <a:effectLst/>
                <a:latin typeface="Times New Roman" panose="02020603050405020304" pitchFamily="18" charset="0"/>
                <a:cs typeface="Times New Roman" panose="02020603050405020304" pitchFamily="18" charset="0"/>
              </a:rPr>
              <a:t> (</a:t>
            </a:r>
            <a:r>
              <a:rPr lang="en-US" b="1" dirty="0" err="1">
                <a:solidFill>
                  <a:schemeClr val="tx2"/>
                </a:solidFill>
                <a:effectLst/>
                <a:latin typeface="Times New Roman" panose="02020603050405020304" pitchFamily="18" charset="0"/>
                <a:cs typeface="Times New Roman" panose="02020603050405020304" pitchFamily="18" charset="0"/>
              </a:rPr>
              <a:t>vettore</a:t>
            </a:r>
            <a:r>
              <a:rPr lang="en-US" b="1" dirty="0">
                <a:solidFill>
                  <a:schemeClr val="tx2"/>
                </a:solidFill>
                <a:effectLst/>
                <a:latin typeface="Times New Roman" panose="02020603050405020304" pitchFamily="18" charset="0"/>
                <a:cs typeface="Times New Roman" panose="02020603050405020304" pitchFamily="18" charset="0"/>
              </a:rPr>
              <a:t> di feature</a:t>
            </a:r>
            <a:r>
              <a:rPr lang="en-US" dirty="0">
                <a:solidFill>
                  <a:schemeClr val="tx2"/>
                </a:solidFill>
                <a:effectLst/>
                <a:latin typeface="Times New Roman" panose="02020603050405020304" pitchFamily="18" charset="0"/>
                <a:cs typeface="Times New Roman" panose="02020603050405020304" pitchFamily="18" charset="0"/>
              </a:rPr>
              <a:t>). </a:t>
            </a:r>
          </a:p>
          <a:p>
            <a:pPr marL="384048" indent="-384048" defTabSz="914400">
              <a:lnSpc>
                <a:spcPct val="94000"/>
              </a:lnSpc>
              <a:spcAft>
                <a:spcPts val="200"/>
              </a:spcAft>
              <a:buFont typeface="Franklin Gothic Book" panose="020B0503020102020204" pitchFamily="34" charset="0"/>
              <a:buChar char="•"/>
            </a:pPr>
            <a:r>
              <a:rPr lang="en-US" b="1" dirty="0" err="1">
                <a:solidFill>
                  <a:schemeClr val="tx2"/>
                </a:solidFill>
                <a:effectLst/>
                <a:latin typeface="Times New Roman" panose="02020603050405020304" pitchFamily="18" charset="0"/>
                <a:cs typeface="Times New Roman" panose="02020603050405020304" pitchFamily="18" charset="0"/>
              </a:rPr>
              <a:t>Ogni</a:t>
            </a:r>
            <a:r>
              <a:rPr lang="en-US" b="1" dirty="0">
                <a:solidFill>
                  <a:schemeClr val="tx2"/>
                </a:solidFill>
                <a:effectLst/>
                <a:latin typeface="Times New Roman" panose="02020603050405020304" pitchFamily="18" charset="0"/>
                <a:cs typeface="Times New Roman" panose="02020603050405020304" pitchFamily="18" charset="0"/>
              </a:rPr>
              <a:t> feature </a:t>
            </a:r>
            <a:r>
              <a:rPr lang="en-US" dirty="0" err="1">
                <a:solidFill>
                  <a:schemeClr val="tx2"/>
                </a:solidFill>
                <a:effectLst/>
                <a:latin typeface="Times New Roman" panose="02020603050405020304" pitchFamily="18" charset="0"/>
                <a:cs typeface="Times New Roman" panose="02020603050405020304" pitchFamily="18" charset="0"/>
              </a:rPr>
              <a:t>si</a:t>
            </a:r>
            <a:r>
              <a:rPr lang="en-US" dirty="0">
                <a:solidFill>
                  <a:schemeClr val="tx2"/>
                </a:solidFill>
                <a:effectLst/>
                <a:latin typeface="Times New Roman" panose="02020603050405020304" pitchFamily="18" charset="0"/>
                <a:cs typeface="Times New Roman" panose="02020603050405020304" pitchFamily="18" charset="0"/>
              </a:rPr>
              <a:t> </a:t>
            </a:r>
            <a:r>
              <a:rPr lang="en-US" dirty="0" err="1">
                <a:solidFill>
                  <a:schemeClr val="tx2"/>
                </a:solidFill>
                <a:effectLst/>
                <a:latin typeface="Times New Roman" panose="02020603050405020304" pitchFamily="18" charset="0"/>
                <a:cs typeface="Times New Roman" panose="02020603050405020304" pitchFamily="18" charset="0"/>
              </a:rPr>
              <a:t>riferisce</a:t>
            </a:r>
            <a:r>
              <a:rPr lang="en-US" dirty="0">
                <a:solidFill>
                  <a:schemeClr val="tx2"/>
                </a:solidFill>
                <a:effectLst/>
                <a:latin typeface="Times New Roman" panose="02020603050405020304" pitchFamily="18" charset="0"/>
                <a:cs typeface="Times New Roman" panose="02020603050405020304" pitchFamily="18" charset="0"/>
              </a:rPr>
              <a:t> ad un </a:t>
            </a:r>
            <a:r>
              <a:rPr lang="en-US" dirty="0" err="1">
                <a:solidFill>
                  <a:schemeClr val="tx2"/>
                </a:solidFill>
                <a:effectLst/>
                <a:latin typeface="Times New Roman" panose="02020603050405020304" pitchFamily="18" charset="0"/>
                <a:cs typeface="Times New Roman" panose="02020603050405020304" pitchFamily="18" charset="0"/>
              </a:rPr>
              <a:t>termine</a:t>
            </a:r>
            <a:r>
              <a:rPr lang="en-US" dirty="0">
                <a:solidFill>
                  <a:schemeClr val="tx2"/>
                </a:solidFill>
                <a:effectLst/>
                <a:latin typeface="Times New Roman" panose="02020603050405020304" pitchFamily="18" charset="0"/>
                <a:cs typeface="Times New Roman" panose="02020603050405020304" pitchFamily="18" charset="0"/>
              </a:rPr>
              <a:t> </a:t>
            </a:r>
            <a:r>
              <a:rPr lang="en-US" dirty="0" err="1">
                <a:solidFill>
                  <a:schemeClr val="tx2"/>
                </a:solidFill>
                <a:effectLst/>
                <a:latin typeface="Times New Roman" panose="02020603050405020304" pitchFamily="18" charset="0"/>
                <a:cs typeface="Times New Roman" panose="02020603050405020304" pitchFamily="18" charset="0"/>
              </a:rPr>
              <a:t>presente</a:t>
            </a:r>
            <a:r>
              <a:rPr lang="en-US" dirty="0">
                <a:solidFill>
                  <a:schemeClr val="tx2"/>
                </a:solidFill>
                <a:effectLst/>
                <a:latin typeface="Times New Roman" panose="02020603050405020304" pitchFamily="18" charset="0"/>
                <a:cs typeface="Times New Roman" panose="02020603050405020304" pitchFamily="18" charset="0"/>
              </a:rPr>
              <a:t> </a:t>
            </a:r>
            <a:r>
              <a:rPr lang="en-US" dirty="0" err="1">
                <a:solidFill>
                  <a:schemeClr val="tx2"/>
                </a:solidFill>
                <a:effectLst/>
                <a:latin typeface="Times New Roman" panose="02020603050405020304" pitchFamily="18" charset="0"/>
                <a:cs typeface="Times New Roman" panose="02020603050405020304" pitchFamily="18" charset="0"/>
              </a:rPr>
              <a:t>nel</a:t>
            </a:r>
            <a:r>
              <a:rPr lang="en-US" dirty="0">
                <a:solidFill>
                  <a:schemeClr val="tx2"/>
                </a:solidFill>
                <a:effectLst/>
                <a:latin typeface="Times New Roman" panose="02020603050405020304" pitchFamily="18" charset="0"/>
                <a:cs typeface="Times New Roman" panose="02020603050405020304" pitchFamily="18" charset="0"/>
              </a:rPr>
              <a:t> </a:t>
            </a:r>
            <a:r>
              <a:rPr lang="en-US" dirty="0" err="1">
                <a:solidFill>
                  <a:schemeClr val="tx2"/>
                </a:solidFill>
                <a:effectLst/>
                <a:latin typeface="Times New Roman" panose="02020603050405020304" pitchFamily="18" charset="0"/>
                <a:cs typeface="Times New Roman" panose="02020603050405020304" pitchFamily="18" charset="0"/>
              </a:rPr>
              <a:t>vocabolario</a:t>
            </a:r>
            <a:r>
              <a:rPr lang="en-US" dirty="0">
                <a:solidFill>
                  <a:schemeClr val="tx2"/>
                </a:solidFill>
                <a:effectLst/>
                <a:latin typeface="Times New Roman" panose="02020603050405020304" pitchFamily="18" charset="0"/>
                <a:cs typeface="Times New Roman" panose="02020603050405020304" pitchFamily="18" charset="0"/>
              </a:rPr>
              <a:t> </a:t>
            </a:r>
            <a:r>
              <a:rPr lang="en-US" dirty="0" err="1">
                <a:solidFill>
                  <a:schemeClr val="tx2"/>
                </a:solidFill>
                <a:effectLst/>
                <a:latin typeface="Times New Roman" panose="02020603050405020304" pitchFamily="18" charset="0"/>
                <a:cs typeface="Times New Roman" panose="02020603050405020304" pitchFamily="18" charset="0"/>
              </a:rPr>
              <a:t>costituito</a:t>
            </a:r>
            <a:r>
              <a:rPr lang="en-US" dirty="0">
                <a:solidFill>
                  <a:schemeClr val="tx2"/>
                </a:solidFill>
                <a:effectLst/>
                <a:latin typeface="Times New Roman" panose="02020603050405020304" pitchFamily="18" charset="0"/>
                <a:cs typeface="Times New Roman" panose="02020603050405020304" pitchFamily="18" charset="0"/>
              </a:rPr>
              <a:t> </a:t>
            </a:r>
            <a:r>
              <a:rPr lang="en-US" dirty="0" err="1">
                <a:solidFill>
                  <a:schemeClr val="tx2"/>
                </a:solidFill>
                <a:effectLst/>
                <a:latin typeface="Times New Roman" panose="02020603050405020304" pitchFamily="18" charset="0"/>
                <a:cs typeface="Times New Roman" panose="02020603050405020304" pitchFamily="18" charset="0"/>
              </a:rPr>
              <a:t>dall’insieme</a:t>
            </a:r>
            <a:r>
              <a:rPr lang="en-US" dirty="0">
                <a:solidFill>
                  <a:schemeClr val="tx2"/>
                </a:solidFill>
                <a:effectLst/>
                <a:latin typeface="Times New Roman" panose="02020603050405020304" pitchFamily="18" charset="0"/>
                <a:cs typeface="Times New Roman" panose="02020603050405020304" pitchFamily="18" charset="0"/>
              </a:rPr>
              <a:t> </a:t>
            </a:r>
            <a:r>
              <a:rPr lang="en-US" dirty="0" err="1">
                <a:solidFill>
                  <a:schemeClr val="tx2"/>
                </a:solidFill>
                <a:effectLst/>
                <a:latin typeface="Times New Roman" panose="02020603050405020304" pitchFamily="18" charset="0"/>
                <a:cs typeface="Times New Roman" panose="02020603050405020304" pitchFamily="18" charset="0"/>
              </a:rPr>
              <a:t>delle</a:t>
            </a:r>
            <a:r>
              <a:rPr lang="en-US" dirty="0">
                <a:solidFill>
                  <a:schemeClr val="tx2"/>
                </a:solidFill>
                <a:effectLst/>
                <a:latin typeface="Times New Roman" panose="02020603050405020304" pitchFamily="18" charset="0"/>
                <a:cs typeface="Times New Roman" panose="02020603050405020304" pitchFamily="18" charset="0"/>
              </a:rPr>
              <a:t> </a:t>
            </a:r>
            <a:r>
              <a:rPr lang="en-US" dirty="0" err="1">
                <a:solidFill>
                  <a:schemeClr val="tx2"/>
                </a:solidFill>
                <a:effectLst/>
                <a:latin typeface="Times New Roman" panose="02020603050405020304" pitchFamily="18" charset="0"/>
                <a:cs typeface="Times New Roman" panose="02020603050405020304" pitchFamily="18" charset="0"/>
              </a:rPr>
              <a:t>descrizioni</a:t>
            </a:r>
            <a:r>
              <a:rPr lang="en-US" dirty="0">
                <a:solidFill>
                  <a:schemeClr val="tx2"/>
                </a:solidFill>
                <a:effectLst/>
                <a:latin typeface="Times New Roman" panose="02020603050405020304" pitchFamily="18" charset="0"/>
                <a:cs typeface="Times New Roman" panose="02020603050405020304" pitchFamily="18" charset="0"/>
              </a:rPr>
              <a:t> </a:t>
            </a:r>
            <a:r>
              <a:rPr lang="en-US" dirty="0" err="1">
                <a:solidFill>
                  <a:schemeClr val="tx2"/>
                </a:solidFill>
                <a:effectLst/>
                <a:latin typeface="Times New Roman" panose="02020603050405020304" pitchFamily="18" charset="0"/>
                <a:cs typeface="Times New Roman" panose="02020603050405020304" pitchFamily="18" charset="0"/>
              </a:rPr>
              <a:t>dei</a:t>
            </a:r>
            <a:r>
              <a:rPr lang="en-US" dirty="0">
                <a:solidFill>
                  <a:schemeClr val="tx2"/>
                </a:solidFill>
                <a:effectLst/>
                <a:latin typeface="Times New Roman" panose="02020603050405020304" pitchFamily="18" charset="0"/>
                <a:cs typeface="Times New Roman" panose="02020603050405020304" pitchFamily="18" charset="0"/>
              </a:rPr>
              <a:t> </a:t>
            </a:r>
            <a:r>
              <a:rPr lang="en-US" dirty="0" err="1">
                <a:solidFill>
                  <a:schemeClr val="tx2"/>
                </a:solidFill>
                <a:effectLst/>
                <a:latin typeface="Times New Roman" panose="02020603050405020304" pitchFamily="18" charset="0"/>
                <a:cs typeface="Times New Roman" panose="02020603050405020304" pitchFamily="18" charset="0"/>
              </a:rPr>
              <a:t>giochi</a:t>
            </a:r>
            <a:r>
              <a:rPr lang="en-US" dirty="0">
                <a:solidFill>
                  <a:schemeClr val="tx2"/>
                </a:solidFill>
                <a:effectLst/>
                <a:latin typeface="Times New Roman" panose="02020603050405020304" pitchFamily="18" charset="0"/>
                <a:cs typeface="Times New Roman" panose="02020603050405020304" pitchFamily="18" charset="0"/>
              </a:rPr>
              <a:t>.</a:t>
            </a:r>
          </a:p>
          <a:p>
            <a:pPr marL="384048" indent="-384048" defTabSz="914400">
              <a:lnSpc>
                <a:spcPct val="94000"/>
              </a:lnSpc>
              <a:spcAft>
                <a:spcPts val="200"/>
              </a:spcAft>
              <a:buFont typeface="Franklin Gothic Book" panose="020B0503020102020204" pitchFamily="34" charset="0"/>
              <a:buChar char="•"/>
            </a:pPr>
            <a:r>
              <a:rPr lang="en-US" dirty="0">
                <a:solidFill>
                  <a:schemeClr val="tx2"/>
                </a:solidFill>
                <a:latin typeface="Times New Roman" panose="02020603050405020304" pitchFamily="18" charset="0"/>
                <a:cs typeface="Times New Roman" panose="02020603050405020304" pitchFamily="18" charset="0"/>
              </a:rPr>
              <a:t>Il </a:t>
            </a:r>
            <a:r>
              <a:rPr lang="en-US" dirty="0" err="1">
                <a:solidFill>
                  <a:schemeClr val="tx2"/>
                </a:solidFill>
                <a:latin typeface="Times New Roman" panose="02020603050405020304" pitchFamily="18" charset="0"/>
                <a:cs typeface="Times New Roman" panose="02020603050405020304" pitchFamily="18" charset="0"/>
              </a:rPr>
              <a:t>valore</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numerico</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scelto</a:t>
            </a:r>
            <a:r>
              <a:rPr lang="en-US" dirty="0">
                <a:solidFill>
                  <a:schemeClr val="tx2"/>
                </a:solidFill>
                <a:latin typeface="Times New Roman" panose="02020603050405020304" pitchFamily="18" charset="0"/>
                <a:cs typeface="Times New Roman" panose="02020603050405020304" pitchFamily="18" charset="0"/>
              </a:rPr>
              <a:t> è il </a:t>
            </a:r>
            <a:r>
              <a:rPr lang="en-US" b="1" dirty="0">
                <a:solidFill>
                  <a:schemeClr val="tx2"/>
                </a:solidFill>
                <a:latin typeface="Times New Roman" panose="02020603050405020304" pitchFamily="18" charset="0"/>
                <a:cs typeface="Times New Roman" panose="02020603050405020304" pitchFamily="18" charset="0"/>
              </a:rPr>
              <a:t>TF-IDF</a:t>
            </a:r>
            <a:endParaRPr lang="en-US" dirty="0">
              <a:solidFill>
                <a:schemeClr val="tx2"/>
              </a:solidFill>
              <a:latin typeface="Times New Roman" panose="02020603050405020304" pitchFamily="18" charset="0"/>
              <a:cs typeface="Times New Roman" panose="02020603050405020304" pitchFamily="18" charset="0"/>
            </a:endParaRPr>
          </a:p>
        </p:txBody>
      </p:sp>
      <p:pic>
        <p:nvPicPr>
          <p:cNvPr id="5" name="Immagine 4">
            <a:extLst>
              <a:ext uri="{FF2B5EF4-FFF2-40B4-BE49-F238E27FC236}">
                <a16:creationId xmlns:a16="http://schemas.microsoft.com/office/drawing/2014/main" id="{241FEA36-B05A-41F1-8FD4-C2BE3BF4F014}"/>
              </a:ext>
            </a:extLst>
          </p:cNvPr>
          <p:cNvPicPr>
            <a:picLocks noChangeAspect="1"/>
          </p:cNvPicPr>
          <p:nvPr/>
        </p:nvPicPr>
        <p:blipFill>
          <a:blip r:embed="rId3"/>
          <a:stretch>
            <a:fillRect/>
          </a:stretch>
        </p:blipFill>
        <p:spPr>
          <a:xfrm>
            <a:off x="8585200" y="1568896"/>
            <a:ext cx="2950905" cy="3720208"/>
          </a:xfrm>
          <a:prstGeom prst="rect">
            <a:avLst/>
          </a:prstGeom>
          <a:noFill/>
        </p:spPr>
      </p:pic>
    </p:spTree>
    <p:extLst>
      <p:ext uri="{BB962C8B-B14F-4D97-AF65-F5344CB8AC3E}">
        <p14:creationId xmlns:p14="http://schemas.microsoft.com/office/powerpoint/2010/main" val="3136583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793B903-AB42-42A0-AE97-93D366679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23562" y="685800"/>
            <a:ext cx="10493524" cy="854242"/>
          </a:xfrm>
        </p:spPr>
        <p:txBody>
          <a:bodyPr vert="horz" lIns="91440" tIns="45720" rIns="91440" bIns="45720" rtlCol="0" anchor="t">
            <a:normAutofit/>
          </a:bodyPr>
          <a:lstStyle/>
          <a:p>
            <a:r>
              <a:rPr lang="en-US" sz="4000" dirty="0" err="1">
                <a:latin typeface="Times New Roman" panose="02020603050405020304" pitchFamily="18" charset="0"/>
                <a:cs typeface="Times New Roman" panose="02020603050405020304" pitchFamily="18" charset="0"/>
              </a:rPr>
              <a:t>Valori</a:t>
            </a:r>
            <a:r>
              <a:rPr lang="en-US" sz="4000" dirty="0">
                <a:latin typeface="Times New Roman" panose="02020603050405020304" pitchFamily="18" charset="0"/>
                <a:cs typeface="Times New Roman" panose="02020603050405020304" pitchFamily="18" charset="0"/>
              </a:rPr>
              <a:t> di Shapley</a:t>
            </a:r>
          </a:p>
        </p:txBody>
      </p:sp>
      <p:sp>
        <p:nvSpPr>
          <p:cNvPr id="13" name="Rectangle 12">
            <a:extLst>
              <a:ext uri="{FF2B5EF4-FFF2-40B4-BE49-F238E27FC236}">
                <a16:creationId xmlns:a16="http://schemas.microsoft.com/office/drawing/2014/main" id="{B9F89C22-0475-4427-B7C8-0269AD40E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CasellaDiTesto 3">
            <a:extLst>
              <a:ext uri="{FF2B5EF4-FFF2-40B4-BE49-F238E27FC236}">
                <a16:creationId xmlns:a16="http://schemas.microsoft.com/office/drawing/2014/main" id="{C24C7F73-8D74-407E-9059-2F559BF1F28C}"/>
              </a:ext>
            </a:extLst>
          </p:cNvPr>
          <p:cNvSpPr txBox="1"/>
          <p:nvPr/>
        </p:nvSpPr>
        <p:spPr>
          <a:xfrm>
            <a:off x="1023562" y="1540042"/>
            <a:ext cx="5072437" cy="4327358"/>
          </a:xfrm>
          <a:prstGeom prst="rect">
            <a:avLst/>
          </a:prstGeom>
        </p:spPr>
        <p:txBody>
          <a:bodyPr vert="horz" lIns="91440" tIns="45720" rIns="91440" bIns="45720" rtlCol="0">
            <a:normAutofit/>
          </a:bodyPr>
          <a:lstStyle/>
          <a:p>
            <a:pPr marL="285750" indent="-285750" defTabSz="914400">
              <a:lnSpc>
                <a:spcPct val="94000"/>
              </a:lnSpc>
              <a:spcAft>
                <a:spcPts val="200"/>
              </a:spcAft>
              <a:buFont typeface="Arial" panose="020B0604020202020204" pitchFamily="34" charset="0"/>
              <a:buChar char="•"/>
            </a:pPr>
            <a:r>
              <a:rPr lang="it-IT" sz="1800" dirty="0">
                <a:effectLst/>
                <a:latin typeface="Calibri" panose="020F0502020204030204" pitchFamily="34" charset="0"/>
                <a:ea typeface="Calibri" panose="020F0502020204030204" pitchFamily="34" charset="0"/>
                <a:cs typeface="Times New Roman" panose="02020603050405020304" pitchFamily="18" charset="0"/>
              </a:rPr>
              <a:t>Il valore di Shapley è un </a:t>
            </a:r>
            <a:r>
              <a:rPr lang="it-IT" sz="1800" b="1" dirty="0">
                <a:effectLst/>
                <a:latin typeface="Calibri" panose="020F0502020204030204" pitchFamily="34" charset="0"/>
                <a:ea typeface="Calibri" panose="020F0502020204030204" pitchFamily="34" charset="0"/>
                <a:cs typeface="Times New Roman" panose="02020603050405020304" pitchFamily="18" charset="0"/>
              </a:rPr>
              <a:t>sistema per distribuire il payoff ottenuto</a:t>
            </a:r>
            <a:r>
              <a:rPr lang="it-IT" sz="1800" dirty="0">
                <a:effectLst/>
                <a:latin typeface="Calibri" panose="020F0502020204030204" pitchFamily="34" charset="0"/>
                <a:ea typeface="Calibri" panose="020F0502020204030204" pitchFamily="34" charset="0"/>
                <a:cs typeface="Times New Roman" panose="02020603050405020304" pitchFamily="18" charset="0"/>
              </a:rPr>
              <a:t> (risultato della previsione) </a:t>
            </a:r>
            <a:r>
              <a:rPr lang="it-IT" sz="1800" b="1" dirty="0">
                <a:effectLst/>
                <a:latin typeface="Calibri" panose="020F0502020204030204" pitchFamily="34" charset="0"/>
                <a:ea typeface="Calibri" panose="020F0502020204030204" pitchFamily="34" charset="0"/>
                <a:cs typeface="Times New Roman" panose="02020603050405020304" pitchFamily="18" charset="0"/>
              </a:rPr>
              <a:t>dalla coalizione tra i componenti del gioco </a:t>
            </a:r>
            <a:r>
              <a:rPr lang="it-IT" sz="1800" dirty="0">
                <a:effectLst/>
                <a:latin typeface="Calibri" panose="020F0502020204030204" pitchFamily="34" charset="0"/>
                <a:ea typeface="Calibri" panose="020F0502020204030204" pitchFamily="34" charset="0"/>
                <a:cs typeface="Times New Roman" panose="02020603050405020304" pitchFamily="18" charset="0"/>
              </a:rPr>
              <a:t>(insieme di feature che compongono il vettore dei valori di un gioco) </a:t>
            </a:r>
          </a:p>
          <a:p>
            <a:pPr marL="285750" indent="-285750" defTabSz="914400">
              <a:lnSpc>
                <a:spcPct val="94000"/>
              </a:lnSpc>
              <a:spcAft>
                <a:spcPts val="200"/>
              </a:spcAft>
              <a:buFont typeface="Arial" panose="020B0604020202020204" pitchFamily="34" charset="0"/>
              <a:buChar char="•"/>
            </a:pPr>
            <a:r>
              <a:rPr lang="it-IT" sz="1800" dirty="0">
                <a:effectLst/>
                <a:latin typeface="Calibri" panose="020F0502020204030204" pitchFamily="34" charset="0"/>
                <a:ea typeface="Calibri" panose="020F0502020204030204" pitchFamily="34" charset="0"/>
                <a:cs typeface="Times New Roman" panose="02020603050405020304" pitchFamily="18" charset="0"/>
              </a:rPr>
              <a:t>Per ogni si attribuisce il </a:t>
            </a:r>
            <a:r>
              <a:rPr lang="it-IT" sz="1800" b="1" dirty="0">
                <a:effectLst/>
                <a:latin typeface="Calibri" panose="020F0502020204030204" pitchFamily="34" charset="0"/>
                <a:ea typeface="Calibri" panose="020F0502020204030204" pitchFamily="34" charset="0"/>
                <a:cs typeface="Times New Roman" panose="02020603050405020304" pitchFamily="18" charset="0"/>
              </a:rPr>
              <a:t>contributo marginale</a:t>
            </a:r>
          </a:p>
          <a:p>
            <a:pPr marL="285750" indent="-285750" defTabSz="914400">
              <a:lnSpc>
                <a:spcPct val="94000"/>
              </a:lnSpc>
              <a:spcAft>
                <a:spcPts val="200"/>
              </a:spcAft>
              <a:buFont typeface="Arial" panose="020B0604020202020204" pitchFamily="34" charset="0"/>
              <a:buChar char="•"/>
            </a:pPr>
            <a:endParaRPr lang="en-US" b="1" dirty="0">
              <a:solidFill>
                <a:schemeClr val="tx2"/>
              </a:solidFill>
              <a:effectLst/>
              <a:latin typeface="Times New Roman" panose="02020603050405020304" pitchFamily="18" charset="0"/>
              <a:cs typeface="Times New Roman" panose="02020603050405020304" pitchFamily="18" charset="0"/>
            </a:endParaRPr>
          </a:p>
          <a:p>
            <a:pPr marL="384048" indent="-384048" defTabSz="914400">
              <a:lnSpc>
                <a:spcPct val="94000"/>
              </a:lnSpc>
              <a:spcAft>
                <a:spcPts val="200"/>
              </a:spcAft>
              <a:buFont typeface="Franklin Gothic Book" panose="020B0503020102020204" pitchFamily="34" charset="0"/>
              <a:buChar char="§"/>
            </a:pPr>
            <a:endParaRPr lang="en-US" dirty="0">
              <a:solidFill>
                <a:schemeClr val="tx2"/>
              </a:solidFill>
              <a:effectLst/>
              <a:latin typeface="Times New Roman" panose="02020603050405020304" pitchFamily="18" charset="0"/>
              <a:cs typeface="Times New Roman" panose="02020603050405020304" pitchFamily="18" charset="0"/>
            </a:endParaRPr>
          </a:p>
          <a:p>
            <a:pPr marL="384048" indent="-384048" defTabSz="914400">
              <a:lnSpc>
                <a:spcPct val="94000"/>
              </a:lnSpc>
              <a:spcAft>
                <a:spcPts val="200"/>
              </a:spcAft>
              <a:buFont typeface="Franklin Gothic Book" panose="020B0503020102020204" pitchFamily="34" charset="0"/>
              <a:buChar char="§"/>
            </a:pPr>
            <a:endParaRPr lang="en-US" dirty="0">
              <a:solidFill>
                <a:schemeClr val="tx2"/>
              </a:solidFill>
              <a:effectLst/>
              <a:latin typeface="Times New Roman" panose="02020603050405020304" pitchFamily="18" charset="0"/>
              <a:cs typeface="Times New Roman" panose="02020603050405020304" pitchFamily="18" charset="0"/>
            </a:endParaRPr>
          </a:p>
          <a:p>
            <a:pPr marL="384048" indent="-384048" defTabSz="914400">
              <a:lnSpc>
                <a:spcPct val="94000"/>
              </a:lnSpc>
              <a:spcAft>
                <a:spcPts val="200"/>
              </a:spcAft>
              <a:buFont typeface="Franklin Gothic Book" panose="020B0503020102020204" pitchFamily="34" charset="0"/>
              <a:buChar char="§"/>
            </a:pPr>
            <a:endParaRPr lang="en-US" dirty="0">
              <a:solidFill>
                <a:schemeClr val="tx2"/>
              </a:solidFill>
              <a:latin typeface="Times New Roman" panose="02020603050405020304" pitchFamily="18" charset="0"/>
              <a:cs typeface="Times New Roman" panose="02020603050405020304" pitchFamily="18" charset="0"/>
            </a:endParaRPr>
          </a:p>
        </p:txBody>
      </p:sp>
      <p:pic>
        <p:nvPicPr>
          <p:cNvPr id="5" name="Immagine 4">
            <a:extLst>
              <a:ext uri="{FF2B5EF4-FFF2-40B4-BE49-F238E27FC236}">
                <a16:creationId xmlns:a16="http://schemas.microsoft.com/office/drawing/2014/main" id="{2A805823-60CC-4541-BB6C-29175539C3F4}"/>
              </a:ext>
            </a:extLst>
          </p:cNvPr>
          <p:cNvPicPr>
            <a:picLocks noChangeAspect="1"/>
          </p:cNvPicPr>
          <p:nvPr/>
        </p:nvPicPr>
        <p:blipFill>
          <a:blip r:embed="rId3"/>
          <a:stretch>
            <a:fillRect/>
          </a:stretch>
        </p:blipFill>
        <p:spPr>
          <a:xfrm>
            <a:off x="8369383" y="1284833"/>
            <a:ext cx="3147703" cy="4288334"/>
          </a:xfrm>
          <a:prstGeom prst="rect">
            <a:avLst/>
          </a:prstGeom>
        </p:spPr>
      </p:pic>
    </p:spTree>
    <p:extLst>
      <p:ext uri="{BB962C8B-B14F-4D97-AF65-F5344CB8AC3E}">
        <p14:creationId xmlns:p14="http://schemas.microsoft.com/office/powerpoint/2010/main" val="4218749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2793B903-AB42-42A0-AE97-93D366679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45" name="Rectangle 44">
            <a:extLst>
              <a:ext uri="{FF2B5EF4-FFF2-40B4-BE49-F238E27FC236}">
                <a16:creationId xmlns:a16="http://schemas.microsoft.com/office/drawing/2014/main" id="{1D868099-6145-4BC0-A5EA-74BEF1776B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8471424" y="1110883"/>
            <a:ext cx="3053039" cy="733960"/>
          </a:xfrm>
        </p:spPr>
        <p:txBody>
          <a:bodyPr vert="horz" lIns="91440" tIns="45720" rIns="91440" bIns="45720" rtlCol="0" anchor="b">
            <a:noAutofit/>
          </a:bodyPr>
          <a:lstStyle/>
          <a:p>
            <a:r>
              <a:rPr lang="en-US" sz="2400" dirty="0" err="1">
                <a:latin typeface="Times New Roman" panose="02020603050405020304" pitchFamily="18" charset="0"/>
                <a:cs typeface="Times New Roman" panose="02020603050405020304" pitchFamily="18" charset="0"/>
              </a:rPr>
              <a:t>Analisi</a:t>
            </a:r>
            <a:r>
              <a:rPr lang="en-US" sz="2400" dirty="0">
                <a:latin typeface="Times New Roman" panose="02020603050405020304" pitchFamily="18" charset="0"/>
                <a:cs typeface="Times New Roman" panose="02020603050405020304" pitchFamily="18" charset="0"/>
              </a:rPr>
              <a:t> del </a:t>
            </a:r>
            <a:r>
              <a:rPr lang="en-US" sz="2400" dirty="0" err="1">
                <a:latin typeface="Times New Roman" panose="02020603050405020304" pitchFamily="18" charset="0"/>
                <a:cs typeface="Times New Roman" panose="02020603050405020304" pitchFamily="18" charset="0"/>
              </a:rPr>
              <a:t>modello</a:t>
            </a:r>
            <a:r>
              <a:rPr lang="en-US" sz="2400" dirty="0">
                <a:latin typeface="Times New Roman" panose="02020603050405020304" pitchFamily="18" charset="0"/>
                <a:cs typeface="Times New Roman" panose="02020603050405020304" pitchFamily="18" charset="0"/>
              </a:rPr>
              <a:t> di machine learning</a:t>
            </a:r>
          </a:p>
        </p:txBody>
      </p:sp>
      <p:pic>
        <p:nvPicPr>
          <p:cNvPr id="5" name="Immagine 4" descr="Immagine che contiene testo&#10;&#10;Descrizione generata automaticamente">
            <a:extLst>
              <a:ext uri="{FF2B5EF4-FFF2-40B4-BE49-F238E27FC236}">
                <a16:creationId xmlns:a16="http://schemas.microsoft.com/office/drawing/2014/main" id="{676C9A8D-DBFF-44CF-A5FF-0AC5675ED492}"/>
              </a:ext>
            </a:extLst>
          </p:cNvPr>
          <p:cNvPicPr>
            <a:picLocks noChangeAspect="1"/>
          </p:cNvPicPr>
          <p:nvPr/>
        </p:nvPicPr>
        <p:blipFill>
          <a:blip r:embed="rId3"/>
          <a:stretch>
            <a:fillRect/>
          </a:stretch>
        </p:blipFill>
        <p:spPr>
          <a:xfrm>
            <a:off x="1455908" y="640080"/>
            <a:ext cx="5257113" cy="5577840"/>
          </a:xfrm>
          <a:prstGeom prst="rect">
            <a:avLst/>
          </a:prstGeom>
          <a:noFill/>
        </p:spPr>
      </p:pic>
      <p:sp>
        <p:nvSpPr>
          <p:cNvPr id="3" name="CasellaDiTesto 2">
            <a:extLst>
              <a:ext uri="{FF2B5EF4-FFF2-40B4-BE49-F238E27FC236}">
                <a16:creationId xmlns:a16="http://schemas.microsoft.com/office/drawing/2014/main" id="{3B9663D0-9A4B-4DC4-8920-5154D058FEE9}"/>
              </a:ext>
            </a:extLst>
          </p:cNvPr>
          <p:cNvSpPr txBox="1"/>
          <p:nvPr/>
        </p:nvSpPr>
        <p:spPr>
          <a:xfrm>
            <a:off x="8471423" y="2286000"/>
            <a:ext cx="3053039" cy="3931920"/>
          </a:xfrm>
          <a:prstGeom prst="rect">
            <a:avLst/>
          </a:prstGeom>
        </p:spPr>
        <p:txBody>
          <a:bodyPr vert="horz" lIns="91440" tIns="45720" rIns="91440" bIns="45720" rtlCol="0">
            <a:normAutofit/>
          </a:bodyPr>
          <a:lstStyle/>
          <a:p>
            <a:pPr marL="384048" indent="-384048" defTabSz="914400">
              <a:lnSpc>
                <a:spcPct val="94000"/>
              </a:lnSpc>
              <a:spcAft>
                <a:spcPts val="200"/>
              </a:spcAft>
              <a:buFont typeface="Franklin Gothic Book" panose="020B0503020102020204" pitchFamily="34" charset="0"/>
              <a:buChar char="•"/>
            </a:pPr>
            <a:r>
              <a:rPr lang="en-US" sz="1600" dirty="0" err="1">
                <a:solidFill>
                  <a:schemeClr val="tx2"/>
                </a:solidFill>
                <a:effectLst/>
                <a:latin typeface="Times New Roman" panose="02020603050405020304" pitchFamily="18" charset="0"/>
                <a:cs typeface="Times New Roman" panose="02020603050405020304" pitchFamily="18" charset="0"/>
              </a:rPr>
              <a:t>L’obiettivo</a:t>
            </a:r>
            <a:r>
              <a:rPr lang="en-US" sz="1600" dirty="0">
                <a:solidFill>
                  <a:schemeClr val="tx2"/>
                </a:solidFill>
                <a:effectLst/>
                <a:latin typeface="Times New Roman" panose="02020603050405020304" pitchFamily="18" charset="0"/>
                <a:cs typeface="Times New Roman" panose="02020603050405020304" pitchFamily="18" charset="0"/>
              </a:rPr>
              <a:t> di </a:t>
            </a:r>
            <a:r>
              <a:rPr lang="en-US" sz="1600" dirty="0" err="1">
                <a:solidFill>
                  <a:schemeClr val="tx2"/>
                </a:solidFill>
                <a:effectLst/>
                <a:latin typeface="Times New Roman" panose="02020603050405020304" pitchFamily="18" charset="0"/>
                <a:cs typeface="Times New Roman" panose="02020603050405020304" pitchFamily="18" charset="0"/>
              </a:rPr>
              <a:t>questa</a:t>
            </a:r>
            <a:r>
              <a:rPr lang="en-US" sz="1600" dirty="0">
                <a:solidFill>
                  <a:schemeClr val="tx2"/>
                </a:solidFill>
                <a:effectLst/>
                <a:latin typeface="Times New Roman" panose="02020603050405020304" pitchFamily="18" charset="0"/>
                <a:cs typeface="Times New Roman" panose="02020603050405020304" pitchFamily="18" charset="0"/>
              </a:rPr>
              <a:t> </a:t>
            </a:r>
            <a:r>
              <a:rPr lang="en-US" sz="1600" dirty="0" err="1">
                <a:solidFill>
                  <a:schemeClr val="tx2"/>
                </a:solidFill>
                <a:effectLst/>
                <a:latin typeface="Times New Roman" panose="02020603050405020304" pitchFamily="18" charset="0"/>
                <a:cs typeface="Times New Roman" panose="02020603050405020304" pitchFamily="18" charset="0"/>
              </a:rPr>
              <a:t>analisi</a:t>
            </a:r>
            <a:r>
              <a:rPr lang="en-US" sz="1600" dirty="0">
                <a:solidFill>
                  <a:schemeClr val="tx2"/>
                </a:solidFill>
                <a:effectLst/>
                <a:latin typeface="Times New Roman" panose="02020603050405020304" pitchFamily="18" charset="0"/>
                <a:cs typeface="Times New Roman" panose="02020603050405020304" pitchFamily="18" charset="0"/>
              </a:rPr>
              <a:t> è </a:t>
            </a:r>
            <a:r>
              <a:rPr lang="en-US" sz="1600" b="1" dirty="0" err="1">
                <a:solidFill>
                  <a:schemeClr val="tx2"/>
                </a:solidFill>
                <a:effectLst/>
                <a:latin typeface="Times New Roman" panose="02020603050405020304" pitchFamily="18" charset="0"/>
                <a:cs typeface="Times New Roman" panose="02020603050405020304" pitchFamily="18" charset="0"/>
              </a:rPr>
              <a:t>trovare</a:t>
            </a:r>
            <a:r>
              <a:rPr lang="en-US" sz="1600" b="1" dirty="0">
                <a:solidFill>
                  <a:schemeClr val="tx2"/>
                </a:solidFill>
                <a:effectLst/>
                <a:latin typeface="Times New Roman" panose="02020603050405020304" pitchFamily="18" charset="0"/>
                <a:cs typeface="Times New Roman" panose="02020603050405020304" pitchFamily="18" charset="0"/>
              </a:rPr>
              <a:t> le </a:t>
            </a:r>
            <a:r>
              <a:rPr lang="en-US" sz="1600" b="1" dirty="0" err="1">
                <a:solidFill>
                  <a:schemeClr val="tx2"/>
                </a:solidFill>
                <a:effectLst/>
                <a:latin typeface="Times New Roman" panose="02020603050405020304" pitchFamily="18" charset="0"/>
                <a:cs typeface="Times New Roman" panose="02020603050405020304" pitchFamily="18" charset="0"/>
              </a:rPr>
              <a:t>regole</a:t>
            </a:r>
            <a:r>
              <a:rPr lang="en-US" sz="1600" b="1" dirty="0">
                <a:solidFill>
                  <a:schemeClr val="tx2"/>
                </a:solidFill>
                <a:effectLst/>
                <a:latin typeface="Times New Roman" panose="02020603050405020304" pitchFamily="18" charset="0"/>
                <a:cs typeface="Times New Roman" panose="02020603050405020304" pitchFamily="18" charset="0"/>
              </a:rPr>
              <a:t> </a:t>
            </a:r>
            <a:r>
              <a:rPr lang="en-US" sz="1600" b="1" dirty="0" err="1">
                <a:solidFill>
                  <a:schemeClr val="tx2"/>
                </a:solidFill>
                <a:effectLst/>
                <a:latin typeface="Times New Roman" panose="02020603050405020304" pitchFamily="18" charset="0"/>
                <a:cs typeface="Times New Roman" panose="02020603050405020304" pitchFamily="18" charset="0"/>
              </a:rPr>
              <a:t>che</a:t>
            </a:r>
            <a:r>
              <a:rPr lang="en-US" sz="1600" b="1" dirty="0">
                <a:solidFill>
                  <a:schemeClr val="tx2"/>
                </a:solidFill>
                <a:effectLst/>
                <a:latin typeface="Times New Roman" panose="02020603050405020304" pitchFamily="18" charset="0"/>
                <a:cs typeface="Times New Roman" panose="02020603050405020304" pitchFamily="18" charset="0"/>
              </a:rPr>
              <a:t> </a:t>
            </a:r>
            <a:r>
              <a:rPr lang="en-US" sz="1600" b="1" dirty="0" err="1">
                <a:solidFill>
                  <a:schemeClr val="tx2"/>
                </a:solidFill>
                <a:effectLst/>
                <a:latin typeface="Times New Roman" panose="02020603050405020304" pitchFamily="18" charset="0"/>
                <a:cs typeface="Times New Roman" panose="02020603050405020304" pitchFamily="18" charset="0"/>
              </a:rPr>
              <a:t>hanno</a:t>
            </a:r>
            <a:r>
              <a:rPr lang="en-US" sz="1600" b="1" dirty="0">
                <a:solidFill>
                  <a:schemeClr val="tx2"/>
                </a:solidFill>
                <a:effectLst/>
                <a:latin typeface="Times New Roman" panose="02020603050405020304" pitchFamily="18" charset="0"/>
                <a:cs typeface="Times New Roman" panose="02020603050405020304" pitchFamily="18" charset="0"/>
              </a:rPr>
              <a:t> </a:t>
            </a:r>
            <a:r>
              <a:rPr lang="en-US" sz="1600" b="1" dirty="0" err="1">
                <a:solidFill>
                  <a:schemeClr val="tx2"/>
                </a:solidFill>
                <a:effectLst/>
                <a:latin typeface="Times New Roman" panose="02020603050405020304" pitchFamily="18" charset="0"/>
                <a:cs typeface="Times New Roman" panose="02020603050405020304" pitchFamily="18" charset="0"/>
              </a:rPr>
              <a:t>portato</a:t>
            </a:r>
            <a:r>
              <a:rPr lang="en-US" sz="1600" b="1" dirty="0">
                <a:solidFill>
                  <a:schemeClr val="tx2"/>
                </a:solidFill>
                <a:effectLst/>
                <a:latin typeface="Times New Roman" panose="02020603050405020304" pitchFamily="18" charset="0"/>
                <a:cs typeface="Times New Roman" panose="02020603050405020304" pitchFamily="18" charset="0"/>
              </a:rPr>
              <a:t> </a:t>
            </a:r>
            <a:r>
              <a:rPr lang="en-US" sz="1600" b="1" dirty="0" err="1">
                <a:solidFill>
                  <a:schemeClr val="tx2"/>
                </a:solidFill>
                <a:effectLst/>
                <a:latin typeface="Times New Roman" panose="02020603050405020304" pitchFamily="18" charset="0"/>
                <a:cs typeface="Times New Roman" panose="02020603050405020304" pitchFamily="18" charset="0"/>
              </a:rPr>
              <a:t>alla</a:t>
            </a:r>
            <a:r>
              <a:rPr lang="en-US" sz="1600" b="1" dirty="0">
                <a:solidFill>
                  <a:schemeClr val="tx2"/>
                </a:solidFill>
                <a:effectLst/>
                <a:latin typeface="Times New Roman" panose="02020603050405020304" pitchFamily="18" charset="0"/>
                <a:cs typeface="Times New Roman" panose="02020603050405020304" pitchFamily="18" charset="0"/>
              </a:rPr>
              <a:t> </a:t>
            </a:r>
            <a:r>
              <a:rPr lang="en-US" sz="1600" b="1" dirty="0" err="1">
                <a:solidFill>
                  <a:schemeClr val="tx2"/>
                </a:solidFill>
                <a:effectLst/>
                <a:latin typeface="Times New Roman" panose="02020603050405020304" pitchFamily="18" charset="0"/>
                <a:cs typeface="Times New Roman" panose="02020603050405020304" pitchFamily="18" charset="0"/>
              </a:rPr>
              <a:t>classificazione</a:t>
            </a:r>
            <a:r>
              <a:rPr lang="en-US" sz="1600" b="1" dirty="0">
                <a:solidFill>
                  <a:schemeClr val="tx2"/>
                </a:solidFill>
                <a:effectLst/>
                <a:latin typeface="Times New Roman" panose="02020603050405020304" pitchFamily="18" charset="0"/>
                <a:cs typeface="Times New Roman" panose="02020603050405020304" pitchFamily="18" charset="0"/>
              </a:rPr>
              <a:t> </a:t>
            </a:r>
            <a:r>
              <a:rPr lang="en-US" sz="1600" b="1" dirty="0" err="1">
                <a:solidFill>
                  <a:schemeClr val="tx2"/>
                </a:solidFill>
                <a:effectLst/>
                <a:latin typeface="Times New Roman" panose="02020603050405020304" pitchFamily="18" charset="0"/>
                <a:cs typeface="Times New Roman" panose="02020603050405020304" pitchFamily="18" charset="0"/>
              </a:rPr>
              <a:t>delle</a:t>
            </a:r>
            <a:r>
              <a:rPr lang="en-US" sz="1600" b="1" dirty="0">
                <a:solidFill>
                  <a:schemeClr val="tx2"/>
                </a:solidFill>
                <a:effectLst/>
                <a:latin typeface="Times New Roman" panose="02020603050405020304" pitchFamily="18" charset="0"/>
                <a:cs typeface="Times New Roman" panose="02020603050405020304" pitchFamily="18" charset="0"/>
              </a:rPr>
              <a:t> </a:t>
            </a:r>
            <a:r>
              <a:rPr lang="en-US" sz="1600" b="1" dirty="0" err="1">
                <a:solidFill>
                  <a:schemeClr val="tx2"/>
                </a:solidFill>
                <a:effectLst/>
                <a:latin typeface="Times New Roman" panose="02020603050405020304" pitchFamily="18" charset="0"/>
                <a:cs typeface="Times New Roman" panose="02020603050405020304" pitchFamily="18" charset="0"/>
              </a:rPr>
              <a:t>categorie</a:t>
            </a:r>
            <a:r>
              <a:rPr lang="en-US" sz="1600" dirty="0">
                <a:solidFill>
                  <a:schemeClr val="tx2"/>
                </a:solidFill>
                <a:effectLst/>
                <a:latin typeface="Times New Roman" panose="02020603050405020304" pitchFamily="18" charset="0"/>
                <a:cs typeface="Times New Roman" panose="02020603050405020304" pitchFamily="18" charset="0"/>
              </a:rPr>
              <a:t>.</a:t>
            </a:r>
          </a:p>
          <a:p>
            <a:pPr marL="384048" indent="-384048" defTabSz="914400">
              <a:lnSpc>
                <a:spcPct val="94000"/>
              </a:lnSpc>
              <a:spcAft>
                <a:spcPts val="200"/>
              </a:spcAft>
              <a:buFont typeface="Franklin Gothic Book" panose="020B0503020102020204" pitchFamily="34" charset="0"/>
              <a:buChar char="•"/>
            </a:pPr>
            <a:r>
              <a:rPr lang="en-US" sz="1600" dirty="0">
                <a:solidFill>
                  <a:schemeClr val="tx2"/>
                </a:solidFill>
                <a:latin typeface="Times New Roman" panose="02020603050405020304" pitchFamily="18" charset="0"/>
                <a:cs typeface="Times New Roman" panose="02020603050405020304" pitchFamily="18" charset="0"/>
              </a:rPr>
              <a:t>Il </a:t>
            </a:r>
            <a:r>
              <a:rPr lang="en-US" sz="1600" dirty="0" err="1">
                <a:solidFill>
                  <a:schemeClr val="tx2"/>
                </a:solidFill>
                <a:latin typeface="Times New Roman" panose="02020603050405020304" pitchFamily="18" charset="0"/>
                <a:cs typeface="Times New Roman" panose="02020603050405020304" pitchFamily="18" charset="0"/>
              </a:rPr>
              <a:t>grafico</a:t>
            </a:r>
            <a:r>
              <a:rPr lang="en-US" sz="1600" dirty="0">
                <a:solidFill>
                  <a:schemeClr val="tx2"/>
                </a:solidFill>
                <a:latin typeface="Times New Roman" panose="02020603050405020304" pitchFamily="18" charset="0"/>
                <a:cs typeface="Times New Roman" panose="02020603050405020304" pitchFamily="18" charset="0"/>
              </a:rPr>
              <a:t> </a:t>
            </a:r>
            <a:r>
              <a:rPr lang="en-US" sz="1600" dirty="0" err="1">
                <a:solidFill>
                  <a:schemeClr val="tx2"/>
                </a:solidFill>
                <a:latin typeface="Times New Roman" panose="02020603050405020304" pitchFamily="18" charset="0"/>
                <a:cs typeface="Times New Roman" panose="02020603050405020304" pitchFamily="18" charset="0"/>
              </a:rPr>
              <a:t>mostra</a:t>
            </a:r>
            <a:r>
              <a:rPr lang="en-US" sz="1600" dirty="0">
                <a:solidFill>
                  <a:schemeClr val="tx2"/>
                </a:solidFill>
                <a:latin typeface="Times New Roman" panose="02020603050405020304" pitchFamily="18" charset="0"/>
                <a:cs typeface="Times New Roman" panose="02020603050405020304" pitchFamily="18" charset="0"/>
              </a:rPr>
              <a:t> </a:t>
            </a:r>
            <a:r>
              <a:rPr lang="en-US" sz="1600" dirty="0" err="1">
                <a:solidFill>
                  <a:schemeClr val="tx2"/>
                </a:solidFill>
                <a:latin typeface="Times New Roman" panose="02020603050405020304" pitchFamily="18" charset="0"/>
                <a:cs typeface="Times New Roman" panose="02020603050405020304" pitchFamily="18" charset="0"/>
              </a:rPr>
              <a:t>sull’asse</a:t>
            </a:r>
            <a:r>
              <a:rPr lang="en-US" sz="1600" dirty="0">
                <a:solidFill>
                  <a:schemeClr val="tx2"/>
                </a:solidFill>
                <a:latin typeface="Times New Roman" panose="02020603050405020304" pitchFamily="18" charset="0"/>
                <a:cs typeface="Times New Roman" panose="02020603050405020304" pitchFamily="18" charset="0"/>
              </a:rPr>
              <a:t> </a:t>
            </a:r>
            <a:r>
              <a:rPr lang="en-US" sz="1600" b="1" dirty="0">
                <a:solidFill>
                  <a:schemeClr val="tx2"/>
                </a:solidFill>
                <a:latin typeface="Times New Roman" panose="02020603050405020304" pitchFamily="18" charset="0"/>
                <a:cs typeface="Times New Roman" panose="02020603050405020304" pitchFamily="18" charset="0"/>
              </a:rPr>
              <a:t>Y le </a:t>
            </a:r>
            <a:r>
              <a:rPr lang="en-US" sz="1600" b="1" dirty="0" err="1">
                <a:solidFill>
                  <a:schemeClr val="tx2"/>
                </a:solidFill>
                <a:latin typeface="Times New Roman" panose="02020603050405020304" pitchFamily="18" charset="0"/>
                <a:cs typeface="Times New Roman" panose="02020603050405020304" pitchFamily="18" charset="0"/>
              </a:rPr>
              <a:t>varie</a:t>
            </a:r>
            <a:r>
              <a:rPr lang="en-US" sz="1600" b="1" dirty="0">
                <a:solidFill>
                  <a:schemeClr val="tx2"/>
                </a:solidFill>
                <a:latin typeface="Times New Roman" panose="02020603050405020304" pitchFamily="18" charset="0"/>
                <a:cs typeface="Times New Roman" panose="02020603050405020304" pitchFamily="18" charset="0"/>
              </a:rPr>
              <a:t> feature </a:t>
            </a:r>
            <a:r>
              <a:rPr lang="en-US" sz="1600" dirty="0" err="1">
                <a:solidFill>
                  <a:schemeClr val="tx2"/>
                </a:solidFill>
                <a:latin typeface="Times New Roman" panose="02020603050405020304" pitchFamily="18" charset="0"/>
                <a:cs typeface="Times New Roman" panose="02020603050405020304" pitchFamily="18" charset="0"/>
              </a:rPr>
              <a:t>più</a:t>
            </a:r>
            <a:r>
              <a:rPr lang="en-US" sz="1600" dirty="0">
                <a:solidFill>
                  <a:schemeClr val="tx2"/>
                </a:solidFill>
                <a:latin typeface="Times New Roman" panose="02020603050405020304" pitchFamily="18" charset="0"/>
                <a:cs typeface="Times New Roman" panose="02020603050405020304" pitchFamily="18" charset="0"/>
              </a:rPr>
              <a:t> </a:t>
            </a:r>
            <a:r>
              <a:rPr lang="en-US" sz="1600" dirty="0" err="1">
                <a:solidFill>
                  <a:schemeClr val="tx2"/>
                </a:solidFill>
                <a:latin typeface="Times New Roman" panose="02020603050405020304" pitchFamily="18" charset="0"/>
                <a:cs typeface="Times New Roman" panose="02020603050405020304" pitchFamily="18" charset="0"/>
              </a:rPr>
              <a:t>impattanti</a:t>
            </a:r>
            <a:r>
              <a:rPr lang="en-US" sz="1600" dirty="0">
                <a:solidFill>
                  <a:schemeClr val="tx2"/>
                </a:solidFill>
                <a:latin typeface="Times New Roman" panose="02020603050405020304" pitchFamily="18" charset="0"/>
                <a:cs typeface="Times New Roman" panose="02020603050405020304" pitchFamily="18" charset="0"/>
              </a:rPr>
              <a:t>, </a:t>
            </a:r>
            <a:r>
              <a:rPr lang="en-US" sz="1600" dirty="0" err="1">
                <a:solidFill>
                  <a:schemeClr val="tx2"/>
                </a:solidFill>
                <a:latin typeface="Times New Roman" panose="02020603050405020304" pitchFamily="18" charset="0"/>
                <a:cs typeface="Times New Roman" panose="02020603050405020304" pitchFamily="18" charset="0"/>
              </a:rPr>
              <a:t>sulla</a:t>
            </a:r>
            <a:r>
              <a:rPr lang="en-US" sz="1600" dirty="0">
                <a:solidFill>
                  <a:schemeClr val="tx2"/>
                </a:solidFill>
                <a:latin typeface="Times New Roman" panose="02020603050405020304" pitchFamily="18" charset="0"/>
                <a:cs typeface="Times New Roman" panose="02020603050405020304" pitchFamily="18" charset="0"/>
              </a:rPr>
              <a:t> </a:t>
            </a:r>
            <a:r>
              <a:rPr lang="en-US" sz="1600" b="1" dirty="0">
                <a:solidFill>
                  <a:schemeClr val="tx2"/>
                </a:solidFill>
                <a:latin typeface="Times New Roman" panose="02020603050405020304" pitchFamily="18" charset="0"/>
                <a:cs typeface="Times New Roman" panose="02020603050405020304" pitchFamily="18" charset="0"/>
              </a:rPr>
              <a:t>X </a:t>
            </a:r>
            <a:r>
              <a:rPr lang="en-US" sz="1600" b="1" dirty="0" err="1">
                <a:solidFill>
                  <a:schemeClr val="tx2"/>
                </a:solidFill>
                <a:latin typeface="Times New Roman" panose="02020603050405020304" pitchFamily="18" charset="0"/>
                <a:cs typeface="Times New Roman" panose="02020603050405020304" pitchFamily="18" charset="0"/>
              </a:rPr>
              <a:t>i</a:t>
            </a:r>
            <a:r>
              <a:rPr lang="en-US" sz="1600" b="1" dirty="0">
                <a:solidFill>
                  <a:schemeClr val="tx2"/>
                </a:solidFill>
                <a:latin typeface="Times New Roman" panose="02020603050405020304" pitchFamily="18" charset="0"/>
                <a:cs typeface="Times New Roman" panose="02020603050405020304" pitchFamily="18" charset="0"/>
              </a:rPr>
              <a:t> </a:t>
            </a:r>
            <a:r>
              <a:rPr lang="en-US" sz="1600" b="1" dirty="0" err="1">
                <a:solidFill>
                  <a:schemeClr val="tx2"/>
                </a:solidFill>
                <a:latin typeface="Times New Roman" panose="02020603050405020304" pitchFamily="18" charset="0"/>
                <a:cs typeface="Times New Roman" panose="02020603050405020304" pitchFamily="18" charset="0"/>
              </a:rPr>
              <a:t>valori</a:t>
            </a:r>
            <a:r>
              <a:rPr lang="en-US" sz="1600" b="1" dirty="0">
                <a:solidFill>
                  <a:schemeClr val="tx2"/>
                </a:solidFill>
                <a:latin typeface="Times New Roman" panose="02020603050405020304" pitchFamily="18" charset="0"/>
                <a:cs typeface="Times New Roman" panose="02020603050405020304" pitchFamily="18" charset="0"/>
              </a:rPr>
              <a:t> di Shapley </a:t>
            </a:r>
            <a:r>
              <a:rPr lang="en-US" sz="1600" dirty="0" err="1">
                <a:solidFill>
                  <a:schemeClr val="tx2"/>
                </a:solidFill>
                <a:latin typeface="Times New Roman" panose="02020603050405020304" pitchFamily="18" charset="0"/>
                <a:cs typeface="Times New Roman" panose="02020603050405020304" pitchFamily="18" charset="0"/>
              </a:rPr>
              <a:t>mentre</a:t>
            </a:r>
            <a:r>
              <a:rPr lang="en-US" sz="1600" dirty="0">
                <a:solidFill>
                  <a:schemeClr val="tx2"/>
                </a:solidFill>
                <a:latin typeface="Times New Roman" panose="02020603050405020304" pitchFamily="18" charset="0"/>
                <a:cs typeface="Times New Roman" panose="02020603050405020304" pitchFamily="18" charset="0"/>
              </a:rPr>
              <a:t> </a:t>
            </a:r>
            <a:r>
              <a:rPr lang="en-US" sz="1600" b="1" dirty="0">
                <a:solidFill>
                  <a:schemeClr val="tx2"/>
                </a:solidFill>
                <a:latin typeface="Times New Roman" panose="02020603050405020304" pitchFamily="18" charset="0"/>
                <a:cs typeface="Times New Roman" panose="02020603050405020304" pitchFamily="18" charset="0"/>
              </a:rPr>
              <a:t>il </a:t>
            </a:r>
            <a:r>
              <a:rPr lang="en-US" sz="1600" b="1" dirty="0" err="1">
                <a:solidFill>
                  <a:schemeClr val="tx2"/>
                </a:solidFill>
                <a:latin typeface="Times New Roman" panose="02020603050405020304" pitchFamily="18" charset="0"/>
                <a:cs typeface="Times New Roman" panose="02020603050405020304" pitchFamily="18" charset="0"/>
              </a:rPr>
              <a:t>colore</a:t>
            </a:r>
            <a:r>
              <a:rPr lang="en-US" sz="1600" b="1" dirty="0">
                <a:solidFill>
                  <a:schemeClr val="tx2"/>
                </a:solidFill>
                <a:latin typeface="Times New Roman" panose="02020603050405020304" pitchFamily="18" charset="0"/>
                <a:cs typeface="Times New Roman" panose="02020603050405020304" pitchFamily="18" charset="0"/>
              </a:rPr>
              <a:t> </a:t>
            </a:r>
            <a:r>
              <a:rPr lang="en-US" sz="1600" b="1" dirty="0" err="1">
                <a:solidFill>
                  <a:schemeClr val="tx2"/>
                </a:solidFill>
                <a:latin typeface="Times New Roman" panose="02020603050405020304" pitchFamily="18" charset="0"/>
                <a:cs typeface="Times New Roman" panose="02020603050405020304" pitchFamily="18" charset="0"/>
              </a:rPr>
              <a:t>rappresenta</a:t>
            </a:r>
            <a:r>
              <a:rPr lang="en-US" sz="1600" b="1" dirty="0">
                <a:solidFill>
                  <a:schemeClr val="tx2"/>
                </a:solidFill>
                <a:latin typeface="Times New Roman" panose="02020603050405020304" pitchFamily="18" charset="0"/>
                <a:cs typeface="Times New Roman" panose="02020603050405020304" pitchFamily="18" charset="0"/>
              </a:rPr>
              <a:t> il </a:t>
            </a:r>
            <a:r>
              <a:rPr lang="en-US" sz="1600" b="1" dirty="0" err="1">
                <a:solidFill>
                  <a:schemeClr val="tx2"/>
                </a:solidFill>
                <a:latin typeface="Times New Roman" panose="02020603050405020304" pitchFamily="18" charset="0"/>
                <a:cs typeface="Times New Roman" panose="02020603050405020304" pitchFamily="18" charset="0"/>
              </a:rPr>
              <a:t>valore</a:t>
            </a:r>
            <a:r>
              <a:rPr lang="en-US" sz="1600" b="1" dirty="0">
                <a:solidFill>
                  <a:schemeClr val="tx2"/>
                </a:solidFill>
                <a:latin typeface="Times New Roman" panose="02020603050405020304" pitchFamily="18" charset="0"/>
                <a:cs typeface="Times New Roman" panose="02020603050405020304" pitchFamily="18" charset="0"/>
              </a:rPr>
              <a:t> di TF-IDF.</a:t>
            </a:r>
          </a:p>
          <a:p>
            <a:pPr defTabSz="914400">
              <a:lnSpc>
                <a:spcPct val="94000"/>
              </a:lnSpc>
              <a:spcAft>
                <a:spcPts val="200"/>
              </a:spcAft>
            </a:pPr>
            <a:endParaRPr lang="en-US" sz="1600" dirty="0">
              <a:solidFill>
                <a:schemeClr val="tx2"/>
              </a:solidFill>
            </a:endParaRPr>
          </a:p>
        </p:txBody>
      </p:sp>
      <p:sp>
        <p:nvSpPr>
          <p:cNvPr id="47" name="Freeform 6">
            <a:extLst>
              <a:ext uri="{FF2B5EF4-FFF2-40B4-BE49-F238E27FC236}">
                <a16:creationId xmlns:a16="http://schemas.microsoft.com/office/drawing/2014/main" id="{CC1026F7-DECB-49B4-A565-518BBA4454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983434" y="640080"/>
            <a:ext cx="2296028" cy="3674981"/>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681318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57500303-A207-4812-BEB9-51E132FEB7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33" name="Freeform 6">
              <a:extLst>
                <a:ext uri="{FF2B5EF4-FFF2-40B4-BE49-F238E27FC236}">
                  <a16:creationId xmlns:a16="http://schemas.microsoft.com/office/drawing/2014/main" id="{10118C91-C025-4776-BE95-E9926378E7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34" name="Freeform 6">
              <a:extLst>
                <a:ext uri="{FF2B5EF4-FFF2-40B4-BE49-F238E27FC236}">
                  <a16:creationId xmlns:a16="http://schemas.microsoft.com/office/drawing/2014/main" id="{339174D0-30E8-4BBF-BF81-5DDAC33C0C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36" name="Rectangle 35">
            <a:extLst>
              <a:ext uri="{FF2B5EF4-FFF2-40B4-BE49-F238E27FC236}">
                <a16:creationId xmlns:a16="http://schemas.microsoft.com/office/drawing/2014/main" id="{AAC11200-8B97-4CB4-99EF-7C0FA210F2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569392" y="5464310"/>
            <a:ext cx="10869750" cy="1237298"/>
          </a:xfrm>
        </p:spPr>
        <p:txBody>
          <a:bodyPr vert="horz" lIns="91440" tIns="45720" rIns="91440" bIns="45720" rtlCol="0" anchor="b">
            <a:normAutofit/>
          </a:bodyPr>
          <a:lstStyle/>
          <a:p>
            <a:pPr algn="ctr"/>
            <a:r>
              <a:rPr lang="en-US" sz="4000" cap="all" dirty="0" err="1"/>
              <a:t>Analisi</a:t>
            </a:r>
            <a:r>
              <a:rPr lang="en-US" sz="4000" cap="all" dirty="0"/>
              <a:t> del </a:t>
            </a:r>
            <a:r>
              <a:rPr lang="en-US" sz="4000" cap="all" dirty="0" err="1"/>
              <a:t>modello</a:t>
            </a:r>
            <a:r>
              <a:rPr lang="en-US" sz="4000" cap="all" dirty="0"/>
              <a:t> di machine learning</a:t>
            </a:r>
          </a:p>
        </p:txBody>
      </p:sp>
      <p:sp>
        <p:nvSpPr>
          <p:cNvPr id="38" name="Freeform 6">
            <a:extLst>
              <a:ext uri="{FF2B5EF4-FFF2-40B4-BE49-F238E27FC236}">
                <a16:creationId xmlns:a16="http://schemas.microsoft.com/office/drawing/2014/main" id="{BB502E7E-3C82-47F3-B817-7507C01A1F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1046527" y="-133294"/>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pic>
        <p:nvPicPr>
          <p:cNvPr id="7" name="Immagine 6">
            <a:extLst>
              <a:ext uri="{FF2B5EF4-FFF2-40B4-BE49-F238E27FC236}">
                <a16:creationId xmlns:a16="http://schemas.microsoft.com/office/drawing/2014/main" id="{06BE1B58-0FAF-4ADA-9299-4DCCF6FB1F24}"/>
              </a:ext>
            </a:extLst>
          </p:cNvPr>
          <p:cNvPicPr>
            <a:picLocks noChangeAspect="1"/>
          </p:cNvPicPr>
          <p:nvPr/>
        </p:nvPicPr>
        <p:blipFill>
          <a:blip r:embed="rId3"/>
          <a:stretch>
            <a:fillRect/>
          </a:stretch>
        </p:blipFill>
        <p:spPr>
          <a:xfrm>
            <a:off x="6285162" y="343260"/>
            <a:ext cx="4851629" cy="3553819"/>
          </a:xfrm>
          <a:prstGeom prst="rect">
            <a:avLst/>
          </a:prstGeom>
        </p:spPr>
      </p:pic>
      <p:sp>
        <p:nvSpPr>
          <p:cNvPr id="40" name="Freeform 6">
            <a:extLst>
              <a:ext uri="{FF2B5EF4-FFF2-40B4-BE49-F238E27FC236}">
                <a16:creationId xmlns:a16="http://schemas.microsoft.com/office/drawing/2014/main" id="{3E5C639E-7A0B-46B2-9273-986E8BE7F1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7838485" y="614084"/>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3" name="CasellaDiTesto 2">
            <a:extLst>
              <a:ext uri="{FF2B5EF4-FFF2-40B4-BE49-F238E27FC236}">
                <a16:creationId xmlns:a16="http://schemas.microsoft.com/office/drawing/2014/main" id="{B6F47225-7A43-42E1-BCEA-77E99EA1AA14}"/>
              </a:ext>
            </a:extLst>
          </p:cNvPr>
          <p:cNvSpPr txBox="1"/>
          <p:nvPr/>
        </p:nvSpPr>
        <p:spPr>
          <a:xfrm>
            <a:off x="1023562" y="1262062"/>
            <a:ext cx="6167813" cy="2972093"/>
          </a:xfrm>
          <a:prstGeom prst="rect">
            <a:avLst/>
          </a:prstGeom>
        </p:spPr>
        <p:txBody>
          <a:bodyPr vert="horz" lIns="91440" tIns="45720" rIns="91440" bIns="45720" rtlCol="0">
            <a:normAutofit/>
          </a:bodyPr>
          <a:lstStyle/>
          <a:p>
            <a:pPr marL="384048" indent="-384048" defTabSz="914400">
              <a:lnSpc>
                <a:spcPct val="94000"/>
              </a:lnSpc>
              <a:spcAft>
                <a:spcPts val="200"/>
              </a:spcAft>
              <a:buFont typeface="Arial" panose="020B0604020202020204" pitchFamily="34" charset="0"/>
              <a:buChar char="•"/>
            </a:pPr>
            <a:endParaRPr lang="en-US" dirty="0">
              <a:solidFill>
                <a:schemeClr val="tx2"/>
              </a:solidFill>
            </a:endParaRPr>
          </a:p>
        </p:txBody>
      </p:sp>
      <p:pic>
        <p:nvPicPr>
          <p:cNvPr id="10" name="Immagine 9">
            <a:extLst>
              <a:ext uri="{FF2B5EF4-FFF2-40B4-BE49-F238E27FC236}">
                <a16:creationId xmlns:a16="http://schemas.microsoft.com/office/drawing/2014/main" id="{F96A278E-0212-4782-92FA-EF72E6924C45}"/>
              </a:ext>
            </a:extLst>
          </p:cNvPr>
          <p:cNvPicPr>
            <a:picLocks noChangeAspect="1"/>
          </p:cNvPicPr>
          <p:nvPr/>
        </p:nvPicPr>
        <p:blipFill>
          <a:blip r:embed="rId4"/>
          <a:stretch>
            <a:fillRect/>
          </a:stretch>
        </p:blipFill>
        <p:spPr>
          <a:xfrm>
            <a:off x="964107" y="963887"/>
            <a:ext cx="4911083" cy="5149644"/>
          </a:xfrm>
          <a:prstGeom prst="rect">
            <a:avLst/>
          </a:prstGeom>
        </p:spPr>
      </p:pic>
    </p:spTree>
    <p:extLst>
      <p:ext uri="{BB962C8B-B14F-4D97-AF65-F5344CB8AC3E}">
        <p14:creationId xmlns:p14="http://schemas.microsoft.com/office/powerpoint/2010/main" val="87173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itaglio">
  <a:themeElements>
    <a:clrScheme name="Ritaglio">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Ritaglio">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itaglio">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Tema di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2.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DDBB83-77C1-4099-A0AA-289882E745E2}">
  <ds:schemaRefs>
    <ds:schemaRef ds:uri="http://purl.org/dc/elements/1.1/"/>
    <ds:schemaRef ds:uri="http://schemas.microsoft.com/office/2006/metadata/properties"/>
    <ds:schemaRef ds:uri="4873beb7-5857-4685-be1f-d57550cc96cc"/>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TM10001105[[fn=Ritaglio]]</Template>
  <TotalTime>1919</TotalTime>
  <Words>1532</Words>
  <Application>Microsoft Office PowerPoint</Application>
  <PresentationFormat>Widescreen</PresentationFormat>
  <Paragraphs>84</Paragraphs>
  <Slides>13</Slides>
  <Notes>13</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13</vt:i4>
      </vt:variant>
    </vt:vector>
  </HeadingPairs>
  <TitlesOfParts>
    <vt:vector size="20" baseType="lpstr">
      <vt:lpstr>Arial</vt:lpstr>
      <vt:lpstr>Calibri</vt:lpstr>
      <vt:lpstr>Euphemia</vt:lpstr>
      <vt:lpstr>Franklin Gothic Book</vt:lpstr>
      <vt:lpstr>Symbol</vt:lpstr>
      <vt:lpstr>Times New Roman</vt:lpstr>
      <vt:lpstr>Ritaglio</vt:lpstr>
      <vt:lpstr>Analisi di un modello di Machine Learning per la previsione della categoria dei giochi da tavolo attraverso i valori di Shapley</vt:lpstr>
      <vt:lpstr>Contesto</vt:lpstr>
      <vt:lpstr>Obiettivo</vt:lpstr>
      <vt:lpstr>Creazione del dataset</vt:lpstr>
      <vt:lpstr>EXPLORATORY DATA ANALYSIS</vt:lpstr>
      <vt:lpstr>Modello di machine learning</vt:lpstr>
      <vt:lpstr>Valori di Shapley</vt:lpstr>
      <vt:lpstr>Analisi del modello di machine learning</vt:lpstr>
      <vt:lpstr>Analisi del modello di machine learning</vt:lpstr>
      <vt:lpstr>Analisi del modello di machine learning</vt:lpstr>
      <vt:lpstr>Conclusioni</vt:lpstr>
      <vt:lpstr>Possibili miglioramenti per il modello</vt:lpstr>
      <vt:lpstr>Grazie per l’attenzione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Analisi di un modello di Machine Learning per la previsione della categoria dei giochi da tavolo attraverso i valori di Shapley</dc:title>
  <dc:creator>LUCA GIOVANNONI</dc:creator>
  <cp:lastModifiedBy>LUCA GIOVANNONI</cp:lastModifiedBy>
  <cp:revision>53</cp:revision>
  <dcterms:created xsi:type="dcterms:W3CDTF">2022-04-06T20:34:25Z</dcterms:created>
  <dcterms:modified xsi:type="dcterms:W3CDTF">2022-04-11T17:47:55Z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