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148589" marR="0" indent="-14858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00000"/>
      <a:buFontTx/>
      <a:buChar char="•"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148589" marR="0" indent="-14858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00000"/>
      <a:buFontTx/>
      <a:buChar char="•"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00000"/>
      <a:buFontTx/>
      <a:buChar char="•"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00000"/>
      <a:buFontTx/>
      <a:buChar char="•"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00000"/>
      <a:buFontTx/>
      <a:buChar char="•"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00000"/>
      <a:buFontTx/>
      <a:buChar char="•"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00000"/>
      <a:buFontTx/>
      <a:buChar char="•"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00000"/>
      <a:buFontTx/>
      <a:buChar char="•"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722312" y="2906713"/>
            <a:ext cx="7772401" cy="150019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4645025" y="1535112"/>
            <a:ext cx="4041775" cy="639769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1792288" y="4800600"/>
            <a:ext cx="5486404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Picture Placeholder 2"/>
          <p:cNvSpPr/>
          <p:nvPr>
            <p:ph type="pic" sz="quarter" idx="13"/>
          </p:nvPr>
        </p:nvSpPr>
        <p:spPr>
          <a:xfrm>
            <a:off x="1792288" y="612775"/>
            <a:ext cx="54864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1792288" y="5367337"/>
            <a:ext cx="5486404" cy="80486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10207625" y="3657600"/>
            <a:ext cx="7162800" cy="662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8413152" y="6406787"/>
            <a:ext cx="273652" cy="26425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363220" marR="0" indent="-36322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363220" marR="0" indent="-36322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99059" marR="0" indent="-99059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99059" marR="0" indent="-99059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32.png"/><Relationship Id="rId4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4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52.png"/><Relationship Id="rId4" Type="http://schemas.openxmlformats.org/officeDocument/2006/relationships/video" Target="../media/media2.mp4"/><Relationship Id="rId5" Type="http://schemas.microsoft.com/office/2007/relationships/media" Target="../media/media2.mp4"/><Relationship Id="rId6" Type="http://schemas.openxmlformats.org/officeDocument/2006/relationships/image" Target="../media/image5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video" Target="../media/media3.mp4"/><Relationship Id="rId4" Type="http://schemas.microsoft.com/office/2007/relationships/media" Target="../media/media3.mp4"/><Relationship Id="rId5" Type="http://schemas.openxmlformats.org/officeDocument/2006/relationships/image" Target="../media/image5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video" Target="../media/media4.mp4"/><Relationship Id="rId4" Type="http://schemas.microsoft.com/office/2007/relationships/media" Target="../media/media4.mp4"/><Relationship Id="rId5" Type="http://schemas.openxmlformats.org/officeDocument/2006/relationships/image" Target="../media/image5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3"/>
          <p:cNvSpPr/>
          <p:nvPr/>
        </p:nvSpPr>
        <p:spPr>
          <a:xfrm>
            <a:off x="1028700" y="536444"/>
            <a:ext cx="16230605" cy="9435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5" name="TextBox 4"/>
          <p:cNvSpPr txBox="1"/>
          <p:nvPr/>
        </p:nvSpPr>
        <p:spPr>
          <a:xfrm>
            <a:off x="1465960" y="1066800"/>
            <a:ext cx="15309266" cy="64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100"/>
              </a:lnSpc>
              <a:defRPr b="1" spc="221" sz="4700">
                <a:solidFill>
                  <a:srgbClr val="000000">
                    <a:alpha val="71765"/>
                  </a:srgbClr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Università degli studi di Modena e Reggio Emilia</a:t>
            </a:r>
          </a:p>
        </p:txBody>
      </p:sp>
      <p:sp>
        <p:nvSpPr>
          <p:cNvPr id="96" name="TextBox 5"/>
          <p:cNvSpPr txBox="1"/>
          <p:nvPr/>
        </p:nvSpPr>
        <p:spPr>
          <a:xfrm>
            <a:off x="2785009" y="2145582"/>
            <a:ext cx="12671168" cy="42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400"/>
              </a:lnSpc>
              <a:defRPr spc="148" sz="3100">
                <a:solidFill>
                  <a:srgbClr val="000000">
                    <a:alpha val="73725"/>
                  </a:srgbClr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Dipartimento di Scienze Fisiche, Informatiche e Matematiche</a:t>
            </a:r>
          </a:p>
        </p:txBody>
      </p:sp>
      <p:sp>
        <p:nvSpPr>
          <p:cNvPr id="97" name="TextBox 6"/>
          <p:cNvSpPr txBox="1"/>
          <p:nvPr/>
        </p:nvSpPr>
        <p:spPr>
          <a:xfrm>
            <a:off x="2785009" y="3224670"/>
            <a:ext cx="12671168" cy="40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200"/>
              </a:lnSpc>
              <a:defRPr spc="141" sz="3000">
                <a:solidFill>
                  <a:srgbClr val="000000">
                    <a:alpha val="73725"/>
                  </a:srgbClr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CORSO DI LAUREA IN INFORMATICA</a:t>
            </a:r>
          </a:p>
        </p:txBody>
      </p:sp>
      <p:sp>
        <p:nvSpPr>
          <p:cNvPr id="98" name="TextBox 7"/>
          <p:cNvSpPr txBox="1"/>
          <p:nvPr/>
        </p:nvSpPr>
        <p:spPr>
          <a:xfrm>
            <a:off x="2853007" y="4433720"/>
            <a:ext cx="12671167" cy="1407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700"/>
              </a:lnSpc>
              <a:defRPr b="1" spc="162" sz="34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Progetto e Sviluppo di un Applicativo mobile </a:t>
            </a:r>
          </a:p>
          <a:p>
            <a:pPr algn="ctr">
              <a:lnSpc>
                <a:spcPts val="3700"/>
              </a:lnSpc>
              <a:defRPr b="1" spc="162" sz="34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di supporto all'infettivologo per le consulenze e </a:t>
            </a:r>
          </a:p>
          <a:p>
            <a:pPr algn="ctr">
              <a:lnSpc>
                <a:spcPts val="3700"/>
              </a:lnSpc>
              <a:defRPr b="1" spc="162" sz="34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il monitoraggio di pazienti</a:t>
            </a:r>
          </a:p>
        </p:txBody>
      </p:sp>
      <p:sp>
        <p:nvSpPr>
          <p:cNvPr id="99" name="TextBox 8"/>
          <p:cNvSpPr txBox="1"/>
          <p:nvPr/>
        </p:nvSpPr>
        <p:spPr>
          <a:xfrm>
            <a:off x="3115074" y="6381460"/>
            <a:ext cx="1736465" cy="367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900"/>
              </a:lnSpc>
              <a:defRPr spc="126" sz="2700">
                <a:solidFill>
                  <a:srgbClr val="000000">
                    <a:alpha val="73725"/>
                  </a:srgbClr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Relatore </a:t>
            </a:r>
          </a:p>
        </p:txBody>
      </p:sp>
      <p:sp>
        <p:nvSpPr>
          <p:cNvPr id="100" name="TextBox 9"/>
          <p:cNvSpPr txBox="1"/>
          <p:nvPr/>
        </p:nvSpPr>
        <p:spPr>
          <a:xfrm>
            <a:off x="3115074" y="6791151"/>
            <a:ext cx="5235265" cy="416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300"/>
              </a:lnSpc>
              <a:defRPr b="1" spc="143" sz="3000">
                <a:solidFill>
                  <a:srgbClr val="000000">
                    <a:alpha val="73725"/>
                  </a:srgbClr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Prof. Riccardo Martoglia</a:t>
            </a:r>
          </a:p>
        </p:txBody>
      </p:sp>
      <p:sp>
        <p:nvSpPr>
          <p:cNvPr id="101" name="TextBox 10"/>
          <p:cNvSpPr txBox="1"/>
          <p:nvPr/>
        </p:nvSpPr>
        <p:spPr>
          <a:xfrm>
            <a:off x="3115075" y="7349152"/>
            <a:ext cx="2350931" cy="367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900"/>
              </a:lnSpc>
              <a:defRPr spc="126" sz="2700">
                <a:solidFill>
                  <a:srgbClr val="000000">
                    <a:alpha val="73725"/>
                  </a:srgbClr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Correlatrice</a:t>
            </a:r>
          </a:p>
        </p:txBody>
      </p:sp>
      <p:sp>
        <p:nvSpPr>
          <p:cNvPr id="102" name="TextBox 11"/>
          <p:cNvSpPr txBox="1"/>
          <p:nvPr/>
        </p:nvSpPr>
        <p:spPr>
          <a:xfrm>
            <a:off x="3115074" y="7758844"/>
            <a:ext cx="5235265" cy="416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300"/>
              </a:lnSpc>
              <a:defRPr b="1" spc="143" sz="3000">
                <a:solidFill>
                  <a:srgbClr val="000000">
                    <a:alpha val="73725"/>
                  </a:srgbClr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Prof. Federica Mandreoli</a:t>
            </a:r>
          </a:p>
        </p:txBody>
      </p:sp>
      <p:sp>
        <p:nvSpPr>
          <p:cNvPr id="103" name="TextBox 12"/>
          <p:cNvSpPr txBox="1"/>
          <p:nvPr/>
        </p:nvSpPr>
        <p:spPr>
          <a:xfrm>
            <a:off x="12024038" y="6477722"/>
            <a:ext cx="2079366" cy="367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900"/>
              </a:lnSpc>
              <a:defRPr spc="126" sz="2700">
                <a:solidFill>
                  <a:srgbClr val="000000">
                    <a:alpha val="73725"/>
                  </a:srgbClr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Laureanda </a:t>
            </a:r>
          </a:p>
        </p:txBody>
      </p:sp>
      <p:sp>
        <p:nvSpPr>
          <p:cNvPr id="104" name="TextBox 13"/>
          <p:cNvSpPr txBox="1"/>
          <p:nvPr/>
        </p:nvSpPr>
        <p:spPr>
          <a:xfrm>
            <a:off x="12024038" y="6887415"/>
            <a:ext cx="5235267" cy="416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300"/>
              </a:lnSpc>
              <a:defRPr b="1" spc="143" sz="3000">
                <a:solidFill>
                  <a:srgbClr val="000000">
                    <a:alpha val="73725"/>
                  </a:srgbClr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Giorgia Lombardi</a:t>
            </a:r>
          </a:p>
        </p:txBody>
      </p:sp>
      <p:sp>
        <p:nvSpPr>
          <p:cNvPr id="105" name="TextBox 14"/>
          <p:cNvSpPr txBox="1"/>
          <p:nvPr/>
        </p:nvSpPr>
        <p:spPr>
          <a:xfrm>
            <a:off x="2853007" y="9277349"/>
            <a:ext cx="12671167" cy="341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pc="120" sz="2500">
                <a:solidFill>
                  <a:srgbClr val="303030">
                    <a:alpha val="88627"/>
                  </a:srgbClr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ANNO ACCADEMICO 2018/2019</a:t>
            </a:r>
          </a:p>
        </p:txBody>
      </p:sp>
      <p:sp>
        <p:nvSpPr>
          <p:cNvPr id="106" name="Freeform 16"/>
          <p:cNvSpPr/>
          <p:nvPr/>
        </p:nvSpPr>
        <p:spPr>
          <a:xfrm>
            <a:off x="2785007" y="1922453"/>
            <a:ext cx="13045477" cy="45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289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7" name="Freeform 18"/>
          <p:cNvSpPr/>
          <p:nvPr/>
        </p:nvSpPr>
        <p:spPr>
          <a:xfrm>
            <a:off x="4851541" y="8869815"/>
            <a:ext cx="9251868" cy="45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62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Freeform 3"/>
          <p:cNvSpPr/>
          <p:nvPr/>
        </p:nvSpPr>
        <p:spPr>
          <a:xfrm>
            <a:off x="742518" y="597287"/>
            <a:ext cx="17008556" cy="9031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92" name="AutoShape 7"/>
          <p:cNvSpPr/>
          <p:nvPr/>
        </p:nvSpPr>
        <p:spPr>
          <a:xfrm>
            <a:off x="15161074" y="597287"/>
            <a:ext cx="2590006" cy="903112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293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1074" y="818750"/>
            <a:ext cx="2590006" cy="203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2820803"/>
            <a:ext cx="680452" cy="680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3176" y="8202431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Freeform 12"/>
          <p:cNvSpPr/>
          <p:nvPr/>
        </p:nvSpPr>
        <p:spPr>
          <a:xfrm rot="5400000">
            <a:off x="6458" y="6539450"/>
            <a:ext cx="6127166" cy="5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855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97" name="TextBox 13"/>
          <p:cNvSpPr txBox="1"/>
          <p:nvPr/>
        </p:nvSpPr>
        <p:spPr>
          <a:xfrm>
            <a:off x="4152998" y="3039735"/>
            <a:ext cx="4106159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Le Tecnologie usate</a:t>
            </a:r>
          </a:p>
        </p:txBody>
      </p:sp>
      <p:sp>
        <p:nvSpPr>
          <p:cNvPr id="298" name="TextBox 14"/>
          <p:cNvSpPr txBox="1"/>
          <p:nvPr/>
        </p:nvSpPr>
        <p:spPr>
          <a:xfrm>
            <a:off x="4467228" y="4181971"/>
            <a:ext cx="4726657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 Requisiti dell’applicazione</a:t>
            </a:r>
          </a:p>
        </p:txBody>
      </p:sp>
      <p:sp>
        <p:nvSpPr>
          <p:cNvPr id="299" name="TextBox 15"/>
          <p:cNvSpPr txBox="1"/>
          <p:nvPr/>
        </p:nvSpPr>
        <p:spPr>
          <a:xfrm>
            <a:off x="4660403" y="6892110"/>
            <a:ext cx="2760214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Implementazione</a:t>
            </a:r>
          </a:p>
        </p:txBody>
      </p:sp>
      <p:sp>
        <p:nvSpPr>
          <p:cNvPr id="300" name="TextBox 16"/>
          <p:cNvSpPr txBox="1"/>
          <p:nvPr/>
        </p:nvSpPr>
        <p:spPr>
          <a:xfrm>
            <a:off x="2985152" y="2870060"/>
            <a:ext cx="190294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301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4142242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TextBox 19"/>
          <p:cNvSpPr txBox="1"/>
          <p:nvPr/>
        </p:nvSpPr>
        <p:spPr>
          <a:xfrm>
            <a:off x="2934068" y="4191496"/>
            <a:ext cx="278406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303" name="Picture 20" descr="Picture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5486644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TextBox 21"/>
          <p:cNvSpPr txBox="1"/>
          <p:nvPr/>
        </p:nvSpPr>
        <p:spPr>
          <a:xfrm>
            <a:off x="2665801" y="5499208"/>
            <a:ext cx="814941" cy="55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600"/>
              </a:lnSpc>
              <a:defRPr b="1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05" name="TextBox 22"/>
          <p:cNvSpPr txBox="1"/>
          <p:nvPr/>
        </p:nvSpPr>
        <p:spPr>
          <a:xfrm>
            <a:off x="4494834" y="5591068"/>
            <a:ext cx="3091352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900"/>
              </a:lnSpc>
              <a:defRPr b="1"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Progettazione</a:t>
            </a:r>
          </a:p>
        </p:txBody>
      </p:sp>
      <p:pic>
        <p:nvPicPr>
          <p:cNvPr id="306" name="Picture 23" descr="Picture 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3176" y="6840177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TextBox 24"/>
          <p:cNvSpPr txBox="1"/>
          <p:nvPr/>
        </p:nvSpPr>
        <p:spPr>
          <a:xfrm>
            <a:off x="2686279" y="6887167"/>
            <a:ext cx="734247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08" name="TextBox 25"/>
          <p:cNvSpPr txBox="1"/>
          <p:nvPr/>
        </p:nvSpPr>
        <p:spPr>
          <a:xfrm>
            <a:off x="4580770" y="8306854"/>
            <a:ext cx="4499569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Conclusioni e Sviluppi futuri</a:t>
            </a:r>
          </a:p>
        </p:txBody>
      </p:sp>
      <p:grpSp>
        <p:nvGrpSpPr>
          <p:cNvPr id="311" name="1"/>
          <p:cNvGrpSpPr/>
          <p:nvPr/>
        </p:nvGrpSpPr>
        <p:grpSpPr>
          <a:xfrm>
            <a:off x="2752766" y="2948004"/>
            <a:ext cx="655063" cy="655061"/>
            <a:chOff x="0" y="-1"/>
            <a:chExt cx="655062" cy="655060"/>
          </a:xfrm>
        </p:grpSpPr>
        <p:sp>
          <p:nvSpPr>
            <p:cNvPr id="309" name="Cerchio"/>
            <p:cNvSpPr/>
            <p:nvPr/>
          </p:nvSpPr>
          <p:spPr>
            <a:xfrm>
              <a:off x="-1" y="-2"/>
              <a:ext cx="655063" cy="65506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0" name="1"/>
            <p:cNvSpPr txBox="1"/>
            <p:nvPr/>
          </p:nvSpPr>
          <p:spPr>
            <a:xfrm>
              <a:off x="95930" y="102848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314" name="2"/>
          <p:cNvGrpSpPr/>
          <p:nvPr/>
        </p:nvGrpSpPr>
        <p:grpSpPr>
          <a:xfrm>
            <a:off x="2725869" y="4154934"/>
            <a:ext cx="655063" cy="655063"/>
            <a:chOff x="0" y="0"/>
            <a:chExt cx="655062" cy="655062"/>
          </a:xfrm>
        </p:grpSpPr>
        <p:sp>
          <p:nvSpPr>
            <p:cNvPr id="312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3" name="2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317" name="3"/>
          <p:cNvGrpSpPr/>
          <p:nvPr/>
        </p:nvGrpSpPr>
        <p:grpSpPr>
          <a:xfrm>
            <a:off x="2742511" y="5499337"/>
            <a:ext cx="655063" cy="655064"/>
            <a:chOff x="0" y="0"/>
            <a:chExt cx="655062" cy="655063"/>
          </a:xfrm>
        </p:grpSpPr>
        <p:sp>
          <p:nvSpPr>
            <p:cNvPr id="315" name="Cerchio"/>
            <p:cNvSpPr/>
            <p:nvPr/>
          </p:nvSpPr>
          <p:spPr>
            <a:xfrm>
              <a:off x="-1" y="-1"/>
              <a:ext cx="655063" cy="655064"/>
            </a:xfrm>
            <a:prstGeom prst="ellipse">
              <a:avLst/>
            </a:prstGeom>
            <a:solidFill>
              <a:schemeClr val="accent1">
                <a:satOff val="-4409"/>
                <a:lumOff val="-10509"/>
              </a:schemeClr>
            </a:soli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6" name="3"/>
            <p:cNvSpPr txBox="1"/>
            <p:nvPr/>
          </p:nvSpPr>
          <p:spPr>
            <a:xfrm>
              <a:off x="95930" y="102849"/>
              <a:ext cx="463198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3</a:t>
              </a:r>
            </a:p>
          </p:txBody>
        </p:sp>
      </p:grpSp>
      <p:grpSp>
        <p:nvGrpSpPr>
          <p:cNvPr id="320" name="4"/>
          <p:cNvGrpSpPr/>
          <p:nvPr/>
        </p:nvGrpSpPr>
        <p:grpSpPr>
          <a:xfrm>
            <a:off x="2725869" y="6844434"/>
            <a:ext cx="655063" cy="655063"/>
            <a:chOff x="0" y="0"/>
            <a:chExt cx="655062" cy="655062"/>
          </a:xfrm>
        </p:grpSpPr>
        <p:sp>
          <p:nvSpPr>
            <p:cNvPr id="318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9" name="4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4</a:t>
              </a:r>
            </a:p>
          </p:txBody>
        </p:sp>
      </p:grpSp>
      <p:grpSp>
        <p:nvGrpSpPr>
          <p:cNvPr id="323" name="5"/>
          <p:cNvGrpSpPr/>
          <p:nvPr/>
        </p:nvGrpSpPr>
        <p:grpSpPr>
          <a:xfrm>
            <a:off x="2725869" y="8318110"/>
            <a:ext cx="655063" cy="655063"/>
            <a:chOff x="0" y="0"/>
            <a:chExt cx="655062" cy="655062"/>
          </a:xfrm>
        </p:grpSpPr>
        <p:sp>
          <p:nvSpPr>
            <p:cNvPr id="321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2" name="5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5</a:t>
              </a:r>
            </a:p>
          </p:txBody>
        </p:sp>
      </p:grpSp>
      <p:sp>
        <p:nvSpPr>
          <p:cNvPr id="324" name="TextBox 4"/>
          <p:cNvSpPr txBox="1"/>
          <p:nvPr/>
        </p:nvSpPr>
        <p:spPr>
          <a:xfrm>
            <a:off x="1028743" y="2015245"/>
            <a:ext cx="10737096" cy="35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900"/>
              </a:lnSpc>
              <a:defRPr b="1" spc="134" sz="2200">
                <a:solidFill>
                  <a:srgbClr val="74AED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FASI DI CREAZIONE DEL PROGETTO</a:t>
            </a:r>
          </a:p>
        </p:txBody>
      </p:sp>
      <p:sp>
        <p:nvSpPr>
          <p:cNvPr id="325" name="AutoShape 5"/>
          <p:cNvSpPr/>
          <p:nvPr/>
        </p:nvSpPr>
        <p:spPr>
          <a:xfrm>
            <a:off x="1028700" y="1774624"/>
            <a:ext cx="5854452" cy="120557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26" name="TextBox 6"/>
          <p:cNvSpPr txBox="1"/>
          <p:nvPr/>
        </p:nvSpPr>
        <p:spPr>
          <a:xfrm>
            <a:off x="-2748194" y="808784"/>
            <a:ext cx="14065689" cy="84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000"/>
              </a:lnSpc>
              <a:defRPr b="1" spc="50" sz="50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Struttura del progetto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Freeform 3"/>
          <p:cNvSpPr/>
          <p:nvPr/>
        </p:nvSpPr>
        <p:spPr>
          <a:xfrm>
            <a:off x="1028699" y="666154"/>
            <a:ext cx="16063316" cy="9125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29" name="TextBox 5"/>
          <p:cNvSpPr txBox="1"/>
          <p:nvPr/>
        </p:nvSpPr>
        <p:spPr>
          <a:xfrm>
            <a:off x="3710332" y="711479"/>
            <a:ext cx="9041312" cy="612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b="1" sz="50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Progettazione</a:t>
            </a:r>
          </a:p>
        </p:txBody>
      </p:sp>
      <p:sp>
        <p:nvSpPr>
          <p:cNvPr id="330" name="TextBox 6"/>
          <p:cNvSpPr txBox="1"/>
          <p:nvPr/>
        </p:nvSpPr>
        <p:spPr>
          <a:xfrm>
            <a:off x="3678613" y="1769292"/>
            <a:ext cx="8600576" cy="364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900"/>
              </a:lnSpc>
              <a:defRPr b="1" sz="2600">
                <a:solidFill>
                  <a:srgbClr val="74AED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CARTELLA CLINICA ELETTRONICA</a:t>
            </a:r>
          </a:p>
        </p:txBody>
      </p:sp>
      <p:sp>
        <p:nvSpPr>
          <p:cNvPr id="331" name="AutoShape 7"/>
          <p:cNvSpPr/>
          <p:nvPr/>
        </p:nvSpPr>
        <p:spPr>
          <a:xfrm>
            <a:off x="3750721" y="1362900"/>
            <a:ext cx="4344976" cy="140505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33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48552" t="0" r="33553" b="0"/>
          <a:stretch>
            <a:fillRect/>
          </a:stretch>
        </p:blipFill>
        <p:spPr>
          <a:xfrm>
            <a:off x="3956" y="-52240"/>
            <a:ext cx="2785210" cy="10391480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TextBox 10"/>
          <p:cNvSpPr txBox="1"/>
          <p:nvPr/>
        </p:nvSpPr>
        <p:spPr>
          <a:xfrm>
            <a:off x="3873749" y="4600766"/>
            <a:ext cx="12755559" cy="2347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512717" indent="-256357">
              <a:lnSpc>
                <a:spcPct val="200000"/>
              </a:lnSpc>
              <a:buFont typeface="Arial"/>
              <a:defRPr b="1" sz="33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  Schema ER</a:t>
            </a:r>
          </a:p>
          <a:p>
            <a:pPr lvl="1" marL="512717" indent="-256357">
              <a:lnSpc>
                <a:spcPct val="200000"/>
              </a:lnSpc>
              <a:buFont typeface="Arial"/>
              <a:defRPr b="1" sz="33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  Diagramma UML delle classi</a:t>
            </a:r>
          </a:p>
          <a:p>
            <a:pPr lvl="1" marL="512717" indent="-256357">
              <a:lnSpc>
                <a:spcPct val="200000"/>
              </a:lnSpc>
              <a:buFont typeface="Arial"/>
              <a:defRPr b="1" sz="31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  Diagramma dei casi d’uso</a:t>
            </a:r>
          </a:p>
        </p:txBody>
      </p:sp>
      <p:sp>
        <p:nvSpPr>
          <p:cNvPr id="334" name="Monete"/>
          <p:cNvSpPr/>
          <p:nvPr/>
        </p:nvSpPr>
        <p:spPr>
          <a:xfrm>
            <a:off x="8620748" y="468724"/>
            <a:ext cx="1094314" cy="1097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35" name="E’ stata necessaria una minuziosa progettazione per coordinare l…"/>
          <p:cNvSpPr txBox="1"/>
          <p:nvPr/>
        </p:nvSpPr>
        <p:spPr>
          <a:xfrm>
            <a:off x="3595244" y="2618607"/>
            <a:ext cx="11145323" cy="94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0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E’ stata necessaria una minuziosa progettazione per coordinare l</a:t>
            </a:r>
          </a:p>
          <a:p>
            <a:pPr>
              <a:defRPr sz="30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 grande mole di dati gestita all’interno dell’applicazione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ttangolo"/>
          <p:cNvSpPr/>
          <p:nvPr/>
        </p:nvSpPr>
        <p:spPr>
          <a:xfrm>
            <a:off x="662207" y="-124263"/>
            <a:ext cx="17782428" cy="105355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38" name="TextBox 2"/>
          <p:cNvSpPr txBox="1"/>
          <p:nvPr/>
        </p:nvSpPr>
        <p:spPr>
          <a:xfrm>
            <a:off x="2197100" y="304800"/>
            <a:ext cx="9041311" cy="59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b="1" sz="43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Schema ER Database</a:t>
            </a:r>
          </a:p>
        </p:txBody>
      </p:sp>
      <p:sp>
        <p:nvSpPr>
          <p:cNvPr id="339" name="AutoShape 3"/>
          <p:cNvSpPr/>
          <p:nvPr/>
        </p:nvSpPr>
        <p:spPr>
          <a:xfrm>
            <a:off x="2197100" y="876300"/>
            <a:ext cx="5548839" cy="88900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34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0" t="1779" r="0" b="0"/>
          <a:stretch>
            <a:fillRect/>
          </a:stretch>
        </p:blipFill>
        <p:spPr>
          <a:xfrm>
            <a:off x="1859115" y="846351"/>
            <a:ext cx="16224977" cy="9402367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AutoShape 7"/>
          <p:cNvSpPr/>
          <p:nvPr/>
        </p:nvSpPr>
        <p:spPr>
          <a:xfrm>
            <a:off x="-221135" y="-165100"/>
            <a:ext cx="2049935" cy="10617200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342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73875" y="-329377"/>
            <a:ext cx="2500255" cy="2500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ttangolo"/>
          <p:cNvSpPr/>
          <p:nvPr/>
        </p:nvSpPr>
        <p:spPr>
          <a:xfrm>
            <a:off x="662209" y="-61594"/>
            <a:ext cx="17743606" cy="104101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45" name="TextBox 2"/>
          <p:cNvSpPr txBox="1"/>
          <p:nvPr/>
        </p:nvSpPr>
        <p:spPr>
          <a:xfrm>
            <a:off x="2197100" y="304798"/>
            <a:ext cx="11327311" cy="554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400"/>
              </a:lnSpc>
              <a:defRPr b="1" sz="40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Entità Medico, Paziente e Reparto</a:t>
            </a:r>
          </a:p>
        </p:txBody>
      </p:sp>
      <p:sp>
        <p:nvSpPr>
          <p:cNvPr id="346" name="AutoShape 3"/>
          <p:cNvSpPr/>
          <p:nvPr/>
        </p:nvSpPr>
        <p:spPr>
          <a:xfrm>
            <a:off x="2197100" y="876299"/>
            <a:ext cx="7909577" cy="129722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34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0" t="3187" r="0" b="3187"/>
          <a:stretch>
            <a:fillRect/>
          </a:stretch>
        </p:blipFill>
        <p:spPr>
          <a:xfrm>
            <a:off x="1812294" y="1507893"/>
            <a:ext cx="16495879" cy="8416941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AutoShape 7"/>
          <p:cNvSpPr/>
          <p:nvPr/>
        </p:nvSpPr>
        <p:spPr>
          <a:xfrm>
            <a:off x="-151994" y="-167078"/>
            <a:ext cx="1984925" cy="10562657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34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73875" y="-329377"/>
            <a:ext cx="2500255" cy="2500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Box 2"/>
          <p:cNvSpPr txBox="1"/>
          <p:nvPr/>
        </p:nvSpPr>
        <p:spPr>
          <a:xfrm>
            <a:off x="2196793" y="298785"/>
            <a:ext cx="11327312" cy="55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400"/>
              </a:lnSpc>
              <a:defRPr b="1" sz="40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Diagrammi UML delle classi</a:t>
            </a:r>
          </a:p>
        </p:txBody>
      </p:sp>
      <p:sp>
        <p:nvSpPr>
          <p:cNvPr id="352" name="AutoShape 3"/>
          <p:cNvSpPr/>
          <p:nvPr/>
        </p:nvSpPr>
        <p:spPr>
          <a:xfrm>
            <a:off x="2196793" y="870186"/>
            <a:ext cx="6883653" cy="88496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53" name="AutoShape 7"/>
          <p:cNvSpPr/>
          <p:nvPr/>
        </p:nvSpPr>
        <p:spPr>
          <a:xfrm>
            <a:off x="-757071" y="-167079"/>
            <a:ext cx="2590003" cy="1062115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35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976" y="226405"/>
            <a:ext cx="1506772" cy="1704976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TextBox 2"/>
          <p:cNvSpPr txBox="1"/>
          <p:nvPr/>
        </p:nvSpPr>
        <p:spPr>
          <a:xfrm>
            <a:off x="14554142" y="1383981"/>
            <a:ext cx="3286678" cy="466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900"/>
              </a:lnSpc>
              <a:defRPr sz="2400">
                <a:solidFill>
                  <a:srgbClr val="502C5B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Struttura dati  :  </a:t>
            </a:r>
            <a:r>
              <a:rPr b="1"/>
              <a:t>9</a:t>
            </a:r>
          </a:p>
        </p:txBody>
      </p:sp>
      <p:pic>
        <p:nvPicPr>
          <p:cNvPr id="35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0" t="2228" r="0" b="2228"/>
          <a:stretch>
            <a:fillRect/>
          </a:stretch>
        </p:blipFill>
        <p:spPr>
          <a:xfrm>
            <a:off x="2020903" y="2229597"/>
            <a:ext cx="7235396" cy="2920712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TextBox 4"/>
          <p:cNvSpPr txBox="1"/>
          <p:nvPr/>
        </p:nvSpPr>
        <p:spPr>
          <a:xfrm>
            <a:off x="4298532" y="1383981"/>
            <a:ext cx="3131123" cy="466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900"/>
              </a:lnSpc>
              <a:defRPr sz="2400">
                <a:solidFill>
                  <a:srgbClr val="502C5B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Adapters :  </a:t>
            </a:r>
            <a:r>
              <a:rPr b="1"/>
              <a:t>13</a:t>
            </a:r>
          </a:p>
        </p:txBody>
      </p:sp>
      <p:sp>
        <p:nvSpPr>
          <p:cNvPr id="358" name="TextBox 5"/>
          <p:cNvSpPr txBox="1"/>
          <p:nvPr/>
        </p:nvSpPr>
        <p:spPr>
          <a:xfrm>
            <a:off x="10465040" y="1383981"/>
            <a:ext cx="3286678" cy="466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900"/>
              </a:lnSpc>
              <a:defRPr sz="2400">
                <a:solidFill>
                  <a:srgbClr val="502C5B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DataBase :  </a:t>
            </a:r>
            <a:r>
              <a:rPr b="1"/>
              <a:t>3</a:t>
            </a:r>
          </a:p>
        </p:txBody>
      </p:sp>
      <p:pic>
        <p:nvPicPr>
          <p:cNvPr id="359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15673" y="2328222"/>
            <a:ext cx="3286677" cy="1771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61687" y="2324998"/>
            <a:ext cx="4125450" cy="2131575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TextBox 8"/>
          <p:cNvSpPr txBox="1"/>
          <p:nvPr/>
        </p:nvSpPr>
        <p:spPr>
          <a:xfrm>
            <a:off x="3215749" y="5574053"/>
            <a:ext cx="3286678" cy="466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900"/>
              </a:lnSpc>
              <a:defRPr sz="2400">
                <a:solidFill>
                  <a:srgbClr val="2374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Activities :  </a:t>
            </a:r>
            <a:r>
              <a:rPr b="1"/>
              <a:t>8</a:t>
            </a:r>
          </a:p>
        </p:txBody>
      </p:sp>
      <p:pic>
        <p:nvPicPr>
          <p:cNvPr id="362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96741" y="6353857"/>
            <a:ext cx="5124694" cy="3510416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TextBox 10"/>
          <p:cNvSpPr txBox="1"/>
          <p:nvPr/>
        </p:nvSpPr>
        <p:spPr>
          <a:xfrm>
            <a:off x="9314390" y="5574053"/>
            <a:ext cx="3286678" cy="466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900"/>
              </a:lnSpc>
              <a:defRPr sz="2400">
                <a:solidFill>
                  <a:srgbClr val="2374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Fragments :  </a:t>
            </a:r>
            <a:r>
              <a:rPr b="1"/>
              <a:t>6</a:t>
            </a:r>
          </a:p>
        </p:txBody>
      </p:sp>
      <p:pic>
        <p:nvPicPr>
          <p:cNvPr id="364" name="Picture 11" descr="Picture 1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85241" y="6421118"/>
            <a:ext cx="5124696" cy="337589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TextBox 12"/>
          <p:cNvSpPr txBox="1"/>
          <p:nvPr/>
        </p:nvSpPr>
        <p:spPr>
          <a:xfrm>
            <a:off x="14554142" y="5574053"/>
            <a:ext cx="3286678" cy="466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900"/>
              </a:lnSpc>
              <a:defRPr sz="2400">
                <a:solidFill>
                  <a:srgbClr val="2374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Tabs Profilo :  </a:t>
            </a:r>
            <a:r>
              <a:rPr b="1"/>
              <a:t>9</a:t>
            </a:r>
          </a:p>
        </p:txBody>
      </p:sp>
      <p:pic>
        <p:nvPicPr>
          <p:cNvPr id="366" name="Picture 13" descr="Picture 13"/>
          <p:cNvPicPr>
            <a:picLocks noChangeAspect="1"/>
          </p:cNvPicPr>
          <p:nvPr/>
        </p:nvPicPr>
        <p:blipFill>
          <a:blip r:embed="rId8">
            <a:extLst/>
          </a:blip>
          <a:srcRect l="0" t="26" r="0" b="25"/>
          <a:stretch>
            <a:fillRect/>
          </a:stretch>
        </p:blipFill>
        <p:spPr>
          <a:xfrm>
            <a:off x="13319191" y="6403590"/>
            <a:ext cx="4860840" cy="3068406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TextBox 5"/>
          <p:cNvSpPr txBox="1"/>
          <p:nvPr/>
        </p:nvSpPr>
        <p:spPr>
          <a:xfrm>
            <a:off x="9532059" y="343024"/>
            <a:ext cx="6691312" cy="471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900"/>
              </a:lnSpc>
              <a:defRPr sz="2800">
                <a:solidFill>
                  <a:srgbClr val="26394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Numero di classi sviluppate in totale : </a:t>
            </a:r>
            <a:r>
              <a:rPr b="1"/>
              <a:t>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REGISTRAZIONE (6).png" descr="REGISTRAZIONE (6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700" y="1041400"/>
            <a:ext cx="16438124" cy="9246445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TextBox 2"/>
          <p:cNvSpPr txBox="1"/>
          <p:nvPr/>
        </p:nvSpPr>
        <p:spPr>
          <a:xfrm>
            <a:off x="2196793" y="298785"/>
            <a:ext cx="11327312" cy="55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400"/>
              </a:lnSpc>
              <a:defRPr b="1" sz="40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Diagramma dei casi d’uso</a:t>
            </a:r>
          </a:p>
        </p:txBody>
      </p:sp>
      <p:sp>
        <p:nvSpPr>
          <p:cNvPr id="371" name="AutoShape 3"/>
          <p:cNvSpPr/>
          <p:nvPr/>
        </p:nvSpPr>
        <p:spPr>
          <a:xfrm>
            <a:off x="2196792" y="870186"/>
            <a:ext cx="6287620" cy="88904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72" name="AutoShape 7"/>
          <p:cNvSpPr/>
          <p:nvPr/>
        </p:nvSpPr>
        <p:spPr>
          <a:xfrm>
            <a:off x="-757071" y="-167079"/>
            <a:ext cx="2590003" cy="1062115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37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634" y="212066"/>
            <a:ext cx="1592229" cy="1405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Freeform 3"/>
          <p:cNvSpPr/>
          <p:nvPr/>
        </p:nvSpPr>
        <p:spPr>
          <a:xfrm>
            <a:off x="639722" y="627936"/>
            <a:ext cx="17008556" cy="9031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76" name="TextBox 4"/>
          <p:cNvSpPr txBox="1"/>
          <p:nvPr/>
        </p:nvSpPr>
        <p:spPr>
          <a:xfrm>
            <a:off x="1028743" y="2015245"/>
            <a:ext cx="10737096" cy="35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900"/>
              </a:lnSpc>
              <a:defRPr b="1" spc="134" sz="2200">
                <a:solidFill>
                  <a:srgbClr val="74AED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FASI DI CREAZIONE DEL PROGETTO</a:t>
            </a:r>
          </a:p>
        </p:txBody>
      </p:sp>
      <p:sp>
        <p:nvSpPr>
          <p:cNvPr id="377" name="TextBox 6"/>
          <p:cNvSpPr txBox="1"/>
          <p:nvPr/>
        </p:nvSpPr>
        <p:spPr>
          <a:xfrm>
            <a:off x="-2748194" y="808784"/>
            <a:ext cx="14065689" cy="84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000"/>
              </a:lnSpc>
              <a:defRPr b="1" spc="50" sz="50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Struttura del progetto</a:t>
            </a:r>
          </a:p>
        </p:txBody>
      </p:sp>
      <p:sp>
        <p:nvSpPr>
          <p:cNvPr id="378" name="AutoShape 7"/>
          <p:cNvSpPr/>
          <p:nvPr/>
        </p:nvSpPr>
        <p:spPr>
          <a:xfrm>
            <a:off x="15161074" y="597287"/>
            <a:ext cx="2590006" cy="903112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379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1074" y="818750"/>
            <a:ext cx="2590006" cy="203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2820803"/>
            <a:ext cx="680452" cy="680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3176" y="8202431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Freeform 12"/>
          <p:cNvSpPr/>
          <p:nvPr/>
        </p:nvSpPr>
        <p:spPr>
          <a:xfrm rot="5400000">
            <a:off x="6458" y="6539450"/>
            <a:ext cx="6127166" cy="5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855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83" name="TextBox 13"/>
          <p:cNvSpPr txBox="1"/>
          <p:nvPr/>
        </p:nvSpPr>
        <p:spPr>
          <a:xfrm>
            <a:off x="4588491" y="3039735"/>
            <a:ext cx="4106154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Le Tecnologie usate</a:t>
            </a:r>
          </a:p>
        </p:txBody>
      </p:sp>
      <p:sp>
        <p:nvSpPr>
          <p:cNvPr id="384" name="TextBox 14"/>
          <p:cNvSpPr txBox="1"/>
          <p:nvPr/>
        </p:nvSpPr>
        <p:spPr>
          <a:xfrm>
            <a:off x="4638221" y="4157843"/>
            <a:ext cx="4726657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 Requisiti dell’applicazione</a:t>
            </a:r>
          </a:p>
        </p:txBody>
      </p:sp>
      <p:sp>
        <p:nvSpPr>
          <p:cNvPr id="385" name="TextBox 15"/>
          <p:cNvSpPr txBox="1"/>
          <p:nvPr/>
        </p:nvSpPr>
        <p:spPr>
          <a:xfrm>
            <a:off x="4660403" y="6892110"/>
            <a:ext cx="2915202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b="1"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Implementazione</a:t>
            </a:r>
          </a:p>
        </p:txBody>
      </p:sp>
      <p:sp>
        <p:nvSpPr>
          <p:cNvPr id="386" name="TextBox 16"/>
          <p:cNvSpPr txBox="1"/>
          <p:nvPr/>
        </p:nvSpPr>
        <p:spPr>
          <a:xfrm>
            <a:off x="2985152" y="2870060"/>
            <a:ext cx="190294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387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4142242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TextBox 19"/>
          <p:cNvSpPr txBox="1"/>
          <p:nvPr/>
        </p:nvSpPr>
        <p:spPr>
          <a:xfrm>
            <a:off x="2934068" y="4191496"/>
            <a:ext cx="278406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389" name="Picture 20" descr="Picture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5486644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TextBox 21"/>
          <p:cNvSpPr txBox="1"/>
          <p:nvPr/>
        </p:nvSpPr>
        <p:spPr>
          <a:xfrm>
            <a:off x="2665801" y="5499208"/>
            <a:ext cx="814941" cy="55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600"/>
              </a:lnSpc>
              <a:defRPr b="1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91" name="TextBox 22"/>
          <p:cNvSpPr txBox="1"/>
          <p:nvPr/>
        </p:nvSpPr>
        <p:spPr>
          <a:xfrm>
            <a:off x="4660403" y="5591068"/>
            <a:ext cx="2760214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Progettazione</a:t>
            </a:r>
          </a:p>
        </p:txBody>
      </p:sp>
      <p:pic>
        <p:nvPicPr>
          <p:cNvPr id="392" name="Picture 23" descr="Picture 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3176" y="6840177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TextBox 24"/>
          <p:cNvSpPr txBox="1"/>
          <p:nvPr/>
        </p:nvSpPr>
        <p:spPr>
          <a:xfrm>
            <a:off x="2686279" y="6887167"/>
            <a:ext cx="734247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94" name="TextBox 25"/>
          <p:cNvSpPr txBox="1"/>
          <p:nvPr/>
        </p:nvSpPr>
        <p:spPr>
          <a:xfrm>
            <a:off x="4580770" y="8306854"/>
            <a:ext cx="4499569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Conclusioni e Sviluppi futuri</a:t>
            </a:r>
          </a:p>
        </p:txBody>
      </p:sp>
      <p:grpSp>
        <p:nvGrpSpPr>
          <p:cNvPr id="397" name="1"/>
          <p:cNvGrpSpPr/>
          <p:nvPr/>
        </p:nvGrpSpPr>
        <p:grpSpPr>
          <a:xfrm>
            <a:off x="2752766" y="2948004"/>
            <a:ext cx="655063" cy="655061"/>
            <a:chOff x="0" y="-1"/>
            <a:chExt cx="655062" cy="655060"/>
          </a:xfrm>
        </p:grpSpPr>
        <p:sp>
          <p:nvSpPr>
            <p:cNvPr id="395" name="Cerchio"/>
            <p:cNvSpPr/>
            <p:nvPr/>
          </p:nvSpPr>
          <p:spPr>
            <a:xfrm>
              <a:off x="-1" y="-2"/>
              <a:ext cx="655063" cy="65506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96" name="1"/>
            <p:cNvSpPr txBox="1"/>
            <p:nvPr/>
          </p:nvSpPr>
          <p:spPr>
            <a:xfrm>
              <a:off x="95930" y="102848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400" name="2"/>
          <p:cNvGrpSpPr/>
          <p:nvPr/>
        </p:nvGrpSpPr>
        <p:grpSpPr>
          <a:xfrm>
            <a:off x="2725869" y="4154934"/>
            <a:ext cx="655063" cy="655063"/>
            <a:chOff x="0" y="0"/>
            <a:chExt cx="655062" cy="655062"/>
          </a:xfrm>
        </p:grpSpPr>
        <p:sp>
          <p:nvSpPr>
            <p:cNvPr id="398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99" name="2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403" name="3"/>
          <p:cNvGrpSpPr/>
          <p:nvPr/>
        </p:nvGrpSpPr>
        <p:grpSpPr>
          <a:xfrm>
            <a:off x="2742511" y="5499337"/>
            <a:ext cx="655063" cy="655064"/>
            <a:chOff x="0" y="0"/>
            <a:chExt cx="655062" cy="655063"/>
          </a:xfrm>
        </p:grpSpPr>
        <p:sp>
          <p:nvSpPr>
            <p:cNvPr id="401" name="Cerchio"/>
            <p:cNvSpPr/>
            <p:nvPr/>
          </p:nvSpPr>
          <p:spPr>
            <a:xfrm>
              <a:off x="-1" y="-1"/>
              <a:ext cx="655063" cy="65506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02" name="3"/>
            <p:cNvSpPr txBox="1"/>
            <p:nvPr/>
          </p:nvSpPr>
          <p:spPr>
            <a:xfrm>
              <a:off x="95930" y="102849"/>
              <a:ext cx="463198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3</a:t>
              </a:r>
            </a:p>
          </p:txBody>
        </p:sp>
      </p:grpSp>
      <p:grpSp>
        <p:nvGrpSpPr>
          <p:cNvPr id="406" name="4"/>
          <p:cNvGrpSpPr/>
          <p:nvPr/>
        </p:nvGrpSpPr>
        <p:grpSpPr>
          <a:xfrm>
            <a:off x="2725869" y="6844434"/>
            <a:ext cx="655063" cy="655063"/>
            <a:chOff x="0" y="0"/>
            <a:chExt cx="655062" cy="655062"/>
          </a:xfrm>
        </p:grpSpPr>
        <p:sp>
          <p:nvSpPr>
            <p:cNvPr id="404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05" name="4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4</a:t>
              </a:r>
            </a:p>
          </p:txBody>
        </p:sp>
      </p:grpSp>
      <p:grpSp>
        <p:nvGrpSpPr>
          <p:cNvPr id="409" name="5"/>
          <p:cNvGrpSpPr/>
          <p:nvPr/>
        </p:nvGrpSpPr>
        <p:grpSpPr>
          <a:xfrm>
            <a:off x="2725869" y="8318110"/>
            <a:ext cx="655063" cy="655063"/>
            <a:chOff x="0" y="0"/>
            <a:chExt cx="655062" cy="655062"/>
          </a:xfrm>
        </p:grpSpPr>
        <p:sp>
          <p:nvSpPr>
            <p:cNvPr id="407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08" name="5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5</a:t>
              </a:r>
            </a:p>
          </p:txBody>
        </p:sp>
      </p:grpSp>
      <p:sp>
        <p:nvSpPr>
          <p:cNvPr id="410" name="AutoShape 5"/>
          <p:cNvSpPr/>
          <p:nvPr/>
        </p:nvSpPr>
        <p:spPr>
          <a:xfrm>
            <a:off x="1155564" y="1774623"/>
            <a:ext cx="6321607" cy="120557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Box 4"/>
          <p:cNvSpPr txBox="1"/>
          <p:nvPr/>
        </p:nvSpPr>
        <p:spPr>
          <a:xfrm>
            <a:off x="588999" y="537437"/>
            <a:ext cx="9041312" cy="59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b="1" sz="43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Implementazione</a:t>
            </a:r>
          </a:p>
        </p:txBody>
      </p:sp>
      <p:sp>
        <p:nvSpPr>
          <p:cNvPr id="413" name="AutoShape 6"/>
          <p:cNvSpPr/>
          <p:nvPr/>
        </p:nvSpPr>
        <p:spPr>
          <a:xfrm>
            <a:off x="588998" y="1188856"/>
            <a:ext cx="4433921" cy="9679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14" name="Ovale"/>
          <p:cNvSpPr/>
          <p:nvPr/>
        </p:nvSpPr>
        <p:spPr>
          <a:xfrm>
            <a:off x="12011958" y="7798819"/>
            <a:ext cx="2126306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15" name="Ovale"/>
          <p:cNvSpPr/>
          <p:nvPr/>
        </p:nvSpPr>
        <p:spPr>
          <a:xfrm>
            <a:off x="7929542" y="7816791"/>
            <a:ext cx="2204977" cy="129137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16" name="Linea"/>
          <p:cNvSpPr/>
          <p:nvPr/>
        </p:nvSpPr>
        <p:spPr>
          <a:xfrm>
            <a:off x="13479285" y="6344001"/>
            <a:ext cx="4" cy="83493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7" name="Linea"/>
          <p:cNvSpPr/>
          <p:nvPr/>
        </p:nvSpPr>
        <p:spPr>
          <a:xfrm>
            <a:off x="9032026" y="4872711"/>
            <a:ext cx="4" cy="440117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8" name="Linea"/>
          <p:cNvSpPr/>
          <p:nvPr/>
        </p:nvSpPr>
        <p:spPr>
          <a:xfrm>
            <a:off x="13479285" y="4726032"/>
            <a:ext cx="4" cy="83493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9" name="Ovale"/>
          <p:cNvSpPr/>
          <p:nvPr/>
        </p:nvSpPr>
        <p:spPr>
          <a:xfrm>
            <a:off x="12345561" y="5314000"/>
            <a:ext cx="2267453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20" name="Ovale"/>
          <p:cNvSpPr/>
          <p:nvPr/>
        </p:nvSpPr>
        <p:spPr>
          <a:xfrm>
            <a:off x="3663484" y="5420033"/>
            <a:ext cx="21263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21" name="Linea"/>
          <p:cNvSpPr/>
          <p:nvPr/>
        </p:nvSpPr>
        <p:spPr>
          <a:xfrm>
            <a:off x="13275972" y="3553021"/>
            <a:ext cx="4" cy="83493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2" name="Ovale"/>
          <p:cNvSpPr/>
          <p:nvPr/>
        </p:nvSpPr>
        <p:spPr>
          <a:xfrm>
            <a:off x="12109122" y="2501816"/>
            <a:ext cx="21771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23" name="Ovale"/>
          <p:cNvSpPr/>
          <p:nvPr/>
        </p:nvSpPr>
        <p:spPr>
          <a:xfrm>
            <a:off x="7912754" y="2489012"/>
            <a:ext cx="21771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24" name="Ovale"/>
          <p:cNvSpPr/>
          <p:nvPr/>
        </p:nvSpPr>
        <p:spPr>
          <a:xfrm>
            <a:off x="3653392" y="2630384"/>
            <a:ext cx="21263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42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91190" y="3571816"/>
            <a:ext cx="4026169" cy="4026168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TextBox 7"/>
          <p:cNvSpPr txBox="1"/>
          <p:nvPr/>
        </p:nvSpPr>
        <p:spPr>
          <a:xfrm>
            <a:off x="3692685" y="3062696"/>
            <a:ext cx="2047715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Registrazione</a:t>
            </a:r>
          </a:p>
        </p:txBody>
      </p:sp>
      <p:sp>
        <p:nvSpPr>
          <p:cNvPr id="427" name="TextBox 10"/>
          <p:cNvSpPr txBox="1"/>
          <p:nvPr/>
        </p:nvSpPr>
        <p:spPr>
          <a:xfrm>
            <a:off x="8208381" y="2724575"/>
            <a:ext cx="1585849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Scelta </a:t>
            </a:r>
          </a:p>
          <a:p>
            <a:pPr algn="ctr">
              <a:lnSpc>
                <a:spcPts val="3300"/>
              </a:lnSpc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username</a:t>
            </a:r>
          </a:p>
        </p:txBody>
      </p:sp>
      <p:sp>
        <p:nvSpPr>
          <p:cNvPr id="428" name="TextBox 14"/>
          <p:cNvSpPr txBox="1"/>
          <p:nvPr/>
        </p:nvSpPr>
        <p:spPr>
          <a:xfrm>
            <a:off x="12590546" y="2711774"/>
            <a:ext cx="1214257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Scelta </a:t>
            </a:r>
          </a:p>
          <a:p>
            <a:pPr algn="ctr">
              <a:lnSpc>
                <a:spcPts val="3300"/>
              </a:lnSpc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reparti</a:t>
            </a:r>
          </a:p>
        </p:txBody>
      </p:sp>
      <p:sp>
        <p:nvSpPr>
          <p:cNvPr id="429" name="TextBox 32"/>
          <p:cNvSpPr txBox="1"/>
          <p:nvPr/>
        </p:nvSpPr>
        <p:spPr>
          <a:xfrm>
            <a:off x="8095766" y="4239095"/>
            <a:ext cx="1493796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Successo</a:t>
            </a:r>
          </a:p>
        </p:txBody>
      </p:sp>
      <p:sp>
        <p:nvSpPr>
          <p:cNvPr id="430" name="Linea"/>
          <p:cNvSpPr/>
          <p:nvPr/>
        </p:nvSpPr>
        <p:spPr>
          <a:xfrm>
            <a:off x="9471000" y="4467385"/>
            <a:ext cx="3681827" cy="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1" name="Linea"/>
          <p:cNvSpPr/>
          <p:nvPr/>
        </p:nvSpPr>
        <p:spPr>
          <a:xfrm>
            <a:off x="4526448" y="4467385"/>
            <a:ext cx="3499204" cy="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2" name="Linea"/>
          <p:cNvSpPr/>
          <p:nvPr/>
        </p:nvSpPr>
        <p:spPr>
          <a:xfrm>
            <a:off x="13275972" y="1710294"/>
            <a:ext cx="4" cy="83493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3" name="Linea"/>
          <p:cNvSpPr/>
          <p:nvPr/>
        </p:nvSpPr>
        <p:spPr>
          <a:xfrm>
            <a:off x="9356786" y="1806242"/>
            <a:ext cx="3681827" cy="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4" name="TextBox 32"/>
          <p:cNvSpPr txBox="1"/>
          <p:nvPr/>
        </p:nvSpPr>
        <p:spPr>
          <a:xfrm>
            <a:off x="8254406" y="1603555"/>
            <a:ext cx="1493797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Errore</a:t>
            </a:r>
          </a:p>
        </p:txBody>
      </p:sp>
      <p:sp>
        <p:nvSpPr>
          <p:cNvPr id="435" name="Linea"/>
          <p:cNvSpPr/>
          <p:nvPr/>
        </p:nvSpPr>
        <p:spPr>
          <a:xfrm>
            <a:off x="4691253" y="1806242"/>
            <a:ext cx="3681827" cy="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6" name="Linea"/>
          <p:cNvSpPr/>
          <p:nvPr/>
        </p:nvSpPr>
        <p:spPr>
          <a:xfrm>
            <a:off x="4726633" y="1710294"/>
            <a:ext cx="3" cy="83493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7" name="Linea"/>
          <p:cNvSpPr/>
          <p:nvPr/>
        </p:nvSpPr>
        <p:spPr>
          <a:xfrm>
            <a:off x="4716541" y="4467388"/>
            <a:ext cx="4" cy="804347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8" name="TextBox 27"/>
          <p:cNvSpPr txBox="1"/>
          <p:nvPr/>
        </p:nvSpPr>
        <p:spPr>
          <a:xfrm>
            <a:off x="4109415" y="5800630"/>
            <a:ext cx="1214256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Login</a:t>
            </a:r>
          </a:p>
        </p:txBody>
      </p:sp>
      <p:sp>
        <p:nvSpPr>
          <p:cNvPr id="439" name="Linea"/>
          <p:cNvSpPr/>
          <p:nvPr/>
        </p:nvSpPr>
        <p:spPr>
          <a:xfrm>
            <a:off x="2097558" y="6003318"/>
            <a:ext cx="1214255" cy="6"/>
          </a:xfrm>
          <a:prstGeom prst="line">
            <a:avLst/>
          </a:prstGeom>
          <a:ln w="25400">
            <a:solidFill>
              <a:srgbClr val="535353"/>
            </a:solidFill>
            <a:miter lim="400000"/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0" name="Linea"/>
          <p:cNvSpPr/>
          <p:nvPr/>
        </p:nvSpPr>
        <p:spPr>
          <a:xfrm>
            <a:off x="6121274" y="6003321"/>
            <a:ext cx="1568110" cy="2"/>
          </a:xfrm>
          <a:prstGeom prst="line">
            <a:avLst/>
          </a:prstGeom>
          <a:ln w="25400">
            <a:solidFill>
              <a:srgbClr val="535353"/>
            </a:solidFill>
            <a:miter lim="400000"/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1" name="Ovale"/>
          <p:cNvSpPr/>
          <p:nvPr/>
        </p:nvSpPr>
        <p:spPr>
          <a:xfrm>
            <a:off x="7938154" y="5339276"/>
            <a:ext cx="21263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42" name="TextBox 49"/>
          <p:cNvSpPr txBox="1"/>
          <p:nvPr/>
        </p:nvSpPr>
        <p:spPr>
          <a:xfrm>
            <a:off x="10755962" y="4666870"/>
            <a:ext cx="1111904" cy="399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2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Errore</a:t>
            </a:r>
          </a:p>
        </p:txBody>
      </p:sp>
      <p:sp>
        <p:nvSpPr>
          <p:cNvPr id="443" name="TextBox 27"/>
          <p:cNvSpPr txBox="1"/>
          <p:nvPr/>
        </p:nvSpPr>
        <p:spPr>
          <a:xfrm>
            <a:off x="12331295" y="5400090"/>
            <a:ext cx="2295985" cy="815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1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Modifica</a:t>
            </a:r>
          </a:p>
          <a:p>
            <a:pPr algn="ctr">
              <a:lnSpc>
                <a:spcPts val="3300"/>
              </a:lnSpc>
              <a:defRPr sz="21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reparti e pazienti</a:t>
            </a:r>
          </a:p>
        </p:txBody>
      </p:sp>
      <p:sp>
        <p:nvSpPr>
          <p:cNvPr id="444" name="TextBox 7"/>
          <p:cNvSpPr txBox="1"/>
          <p:nvPr/>
        </p:nvSpPr>
        <p:spPr>
          <a:xfrm>
            <a:off x="7953725" y="5465402"/>
            <a:ext cx="2047715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Reparti </a:t>
            </a:r>
          </a:p>
          <a:p>
            <a:pPr algn="ctr">
              <a:lnSpc>
                <a:spcPts val="3300"/>
              </a:lnSpc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 Pazienti</a:t>
            </a:r>
          </a:p>
        </p:txBody>
      </p:sp>
      <p:sp>
        <p:nvSpPr>
          <p:cNvPr id="445" name="Linea"/>
          <p:cNvSpPr/>
          <p:nvPr/>
        </p:nvSpPr>
        <p:spPr>
          <a:xfrm>
            <a:off x="11797069" y="4911285"/>
            <a:ext cx="1716010" cy="4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6" name="Linea"/>
          <p:cNvSpPr/>
          <p:nvPr/>
        </p:nvSpPr>
        <p:spPr>
          <a:xfrm>
            <a:off x="9018054" y="4927891"/>
            <a:ext cx="1759046" cy="4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7" name="Linea"/>
          <p:cNvSpPr/>
          <p:nvPr/>
        </p:nvSpPr>
        <p:spPr>
          <a:xfrm>
            <a:off x="12127048" y="7048727"/>
            <a:ext cx="1386032" cy="4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8" name="TextBox 49"/>
          <p:cNvSpPr txBox="1"/>
          <p:nvPr/>
        </p:nvSpPr>
        <p:spPr>
          <a:xfrm>
            <a:off x="10165490" y="6650732"/>
            <a:ext cx="2292850" cy="81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b="1" sz="22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Successo e</a:t>
            </a:r>
          </a:p>
          <a:p>
            <a:pPr algn="ctr">
              <a:lnSpc>
                <a:spcPts val="3300"/>
              </a:lnSpc>
              <a:defRPr b="1" sz="22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Aggiornamento</a:t>
            </a:r>
          </a:p>
        </p:txBody>
      </p:sp>
      <p:sp>
        <p:nvSpPr>
          <p:cNvPr id="449" name="Linea"/>
          <p:cNvSpPr/>
          <p:nvPr/>
        </p:nvSpPr>
        <p:spPr>
          <a:xfrm>
            <a:off x="8895512" y="7048727"/>
            <a:ext cx="1478087" cy="4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0" name="Linea"/>
          <p:cNvSpPr/>
          <p:nvPr/>
        </p:nvSpPr>
        <p:spPr>
          <a:xfrm>
            <a:off x="9032026" y="6721609"/>
            <a:ext cx="4" cy="942700"/>
          </a:xfrm>
          <a:prstGeom prst="line">
            <a:avLst/>
          </a:prstGeom>
          <a:ln w="25400">
            <a:solidFill>
              <a:srgbClr val="535353"/>
            </a:solidFill>
            <a:miter lim="400000"/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1" name="Linea"/>
          <p:cNvSpPr/>
          <p:nvPr/>
        </p:nvSpPr>
        <p:spPr>
          <a:xfrm>
            <a:off x="10498842" y="5974276"/>
            <a:ext cx="1568110" cy="4"/>
          </a:xfrm>
          <a:prstGeom prst="line">
            <a:avLst/>
          </a:prstGeom>
          <a:ln w="25400">
            <a:solidFill>
              <a:srgbClr val="535353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2" name="Linea"/>
          <p:cNvSpPr/>
          <p:nvPr/>
        </p:nvSpPr>
        <p:spPr>
          <a:xfrm>
            <a:off x="10315436" y="3124013"/>
            <a:ext cx="1568110" cy="2"/>
          </a:xfrm>
          <a:prstGeom prst="line">
            <a:avLst/>
          </a:prstGeom>
          <a:ln w="25400">
            <a:solidFill>
              <a:srgbClr val="535353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3" name="Linea"/>
          <p:cNvSpPr/>
          <p:nvPr/>
        </p:nvSpPr>
        <p:spPr>
          <a:xfrm>
            <a:off x="6036173" y="3136816"/>
            <a:ext cx="1568110" cy="3"/>
          </a:xfrm>
          <a:prstGeom prst="line">
            <a:avLst/>
          </a:prstGeom>
          <a:ln w="25400">
            <a:solidFill>
              <a:srgbClr val="535353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4" name="Linea"/>
          <p:cNvSpPr/>
          <p:nvPr/>
        </p:nvSpPr>
        <p:spPr>
          <a:xfrm flipV="1">
            <a:off x="2367458" y="3584354"/>
            <a:ext cx="1105577" cy="582240"/>
          </a:xfrm>
          <a:prstGeom prst="line">
            <a:avLst/>
          </a:prstGeom>
          <a:ln w="25400">
            <a:solidFill>
              <a:srgbClr val="535353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5" name="TextBox 7"/>
          <p:cNvSpPr txBox="1"/>
          <p:nvPr/>
        </p:nvSpPr>
        <p:spPr>
          <a:xfrm>
            <a:off x="8008170" y="7959269"/>
            <a:ext cx="2047715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Profilo</a:t>
            </a:r>
          </a:p>
          <a:p>
            <a:pPr algn="ctr">
              <a:lnSpc>
                <a:spcPts val="3300"/>
              </a:lnSpc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del Paziente</a:t>
            </a:r>
          </a:p>
        </p:txBody>
      </p:sp>
      <p:sp>
        <p:nvSpPr>
          <p:cNvPr id="456" name="Linea"/>
          <p:cNvSpPr/>
          <p:nvPr/>
        </p:nvSpPr>
        <p:spPr>
          <a:xfrm>
            <a:off x="10315436" y="8462475"/>
            <a:ext cx="1568110" cy="2"/>
          </a:xfrm>
          <a:prstGeom prst="line">
            <a:avLst/>
          </a:prstGeom>
          <a:ln w="25400">
            <a:solidFill>
              <a:srgbClr val="535353"/>
            </a:solidFill>
            <a:miter lim="400000"/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7" name="TextBox 79"/>
          <p:cNvSpPr txBox="1"/>
          <p:nvPr/>
        </p:nvSpPr>
        <p:spPr>
          <a:xfrm>
            <a:off x="14768749" y="6764280"/>
            <a:ext cx="3370420" cy="3339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Dati anagrafici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Parametri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Allergie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Consulenze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Esami bioumorali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Microbiologia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Terapie Antibiotiche 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Co-Patologie </a:t>
            </a:r>
          </a:p>
        </p:txBody>
      </p:sp>
      <p:sp>
        <p:nvSpPr>
          <p:cNvPr id="458" name="Linea"/>
          <p:cNvSpPr/>
          <p:nvPr/>
        </p:nvSpPr>
        <p:spPr>
          <a:xfrm>
            <a:off x="14358987" y="8433819"/>
            <a:ext cx="505897" cy="4"/>
          </a:xfrm>
          <a:prstGeom prst="line">
            <a:avLst/>
          </a:prstGeom>
          <a:ln w="25400">
            <a:solidFill>
              <a:srgbClr val="535353"/>
            </a:solidFill>
            <a:miter lim="400000"/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9" name="TextBox 7"/>
          <p:cNvSpPr txBox="1"/>
          <p:nvPr/>
        </p:nvSpPr>
        <p:spPr>
          <a:xfrm>
            <a:off x="12095819" y="8021580"/>
            <a:ext cx="2047715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Sezioni del</a:t>
            </a:r>
          </a:p>
          <a:p>
            <a:pPr algn="ctr">
              <a:lnSpc>
                <a:spcPts val="3300"/>
              </a:lnSpc>
              <a:defRPr sz="2400"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Profilo</a:t>
            </a:r>
          </a:p>
        </p:txBody>
      </p:sp>
      <p:sp>
        <p:nvSpPr>
          <p:cNvPr id="460" name="Linea"/>
          <p:cNvSpPr/>
          <p:nvPr/>
        </p:nvSpPr>
        <p:spPr>
          <a:xfrm flipV="1">
            <a:off x="16149020" y="5344936"/>
            <a:ext cx="4" cy="1265971"/>
          </a:xfrm>
          <a:prstGeom prst="line">
            <a:avLst/>
          </a:prstGeom>
          <a:ln w="25400">
            <a:solidFill>
              <a:srgbClr val="535353"/>
            </a:solidFill>
            <a:miter lim="400000"/>
            <a:head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1" name="Ovale"/>
          <p:cNvSpPr/>
          <p:nvPr/>
        </p:nvSpPr>
        <p:spPr>
          <a:xfrm>
            <a:off x="14947954" y="3633842"/>
            <a:ext cx="2402141" cy="145121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62" name="TextBox 7"/>
          <p:cNvSpPr txBox="1"/>
          <p:nvPr/>
        </p:nvSpPr>
        <p:spPr>
          <a:xfrm>
            <a:off x="15107936" y="3940345"/>
            <a:ext cx="20821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GRAFICI </a:t>
            </a:r>
          </a:p>
          <a:p>
            <a:pPr algn="ctr">
              <a:defRPr>
                <a:solidFill>
                  <a:srgbClr val="53535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ESAMI BIOUMORALI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Ovale"/>
          <p:cNvSpPr/>
          <p:nvPr/>
        </p:nvSpPr>
        <p:spPr>
          <a:xfrm>
            <a:off x="3663484" y="5420033"/>
            <a:ext cx="2126305" cy="1270007"/>
          </a:xfrm>
          <a:prstGeom prst="ellipse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65" name="Linea"/>
          <p:cNvSpPr/>
          <p:nvPr/>
        </p:nvSpPr>
        <p:spPr>
          <a:xfrm>
            <a:off x="13275972" y="3553021"/>
            <a:ext cx="4" cy="83493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6" name="Ovale"/>
          <p:cNvSpPr/>
          <p:nvPr/>
        </p:nvSpPr>
        <p:spPr>
          <a:xfrm>
            <a:off x="12109122" y="2501816"/>
            <a:ext cx="2177105" cy="127000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67" name="Ovale"/>
          <p:cNvSpPr/>
          <p:nvPr/>
        </p:nvSpPr>
        <p:spPr>
          <a:xfrm>
            <a:off x="7912754" y="2489012"/>
            <a:ext cx="2177105" cy="127000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68" name="Ovale"/>
          <p:cNvSpPr/>
          <p:nvPr/>
        </p:nvSpPr>
        <p:spPr>
          <a:xfrm>
            <a:off x="3653392" y="2630384"/>
            <a:ext cx="2126305" cy="1270007"/>
          </a:xfrm>
          <a:prstGeom prst="ellipse">
            <a:avLst/>
          </a:prstGeom>
          <a:solidFill>
            <a:schemeClr val="accent1">
              <a:lumOff val="23725"/>
            </a:schemeClr>
          </a:soli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46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91190" y="3571816"/>
            <a:ext cx="4026169" cy="4026168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TextBox 7"/>
          <p:cNvSpPr txBox="1"/>
          <p:nvPr/>
        </p:nvSpPr>
        <p:spPr>
          <a:xfrm>
            <a:off x="3692685" y="3062696"/>
            <a:ext cx="2047715" cy="39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19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REGISTRAZIONE</a:t>
            </a:r>
          </a:p>
        </p:txBody>
      </p:sp>
      <p:sp>
        <p:nvSpPr>
          <p:cNvPr id="471" name="Freeform 9"/>
          <p:cNvSpPr/>
          <p:nvPr/>
        </p:nvSpPr>
        <p:spPr>
          <a:xfrm>
            <a:off x="5973605" y="3058310"/>
            <a:ext cx="1823773" cy="178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5" fill="norm" stroke="1" extrusionOk="0">
                <a:moveTo>
                  <a:pt x="21512" y="9102"/>
                </a:moveTo>
                <a:lnTo>
                  <a:pt x="20222" y="323"/>
                </a:lnTo>
                <a:cubicBezTo>
                  <a:pt x="20135" y="-245"/>
                  <a:pt x="20022" y="-56"/>
                  <a:pt x="19959" y="829"/>
                </a:cubicBezTo>
                <a:cubicBezTo>
                  <a:pt x="19903" y="1713"/>
                  <a:pt x="19922" y="2850"/>
                  <a:pt x="20009" y="3481"/>
                </a:cubicBezTo>
                <a:lnTo>
                  <a:pt x="20792" y="8787"/>
                </a:lnTo>
                <a:lnTo>
                  <a:pt x="0" y="8787"/>
                </a:lnTo>
                <a:lnTo>
                  <a:pt x="0" y="12576"/>
                </a:lnTo>
                <a:lnTo>
                  <a:pt x="20792" y="12576"/>
                </a:lnTo>
                <a:lnTo>
                  <a:pt x="20009" y="17881"/>
                </a:lnTo>
                <a:cubicBezTo>
                  <a:pt x="19922" y="18450"/>
                  <a:pt x="19903" y="19650"/>
                  <a:pt x="19959" y="20534"/>
                </a:cubicBezTo>
                <a:cubicBezTo>
                  <a:pt x="19997" y="21102"/>
                  <a:pt x="20053" y="21355"/>
                  <a:pt x="20116" y="21355"/>
                </a:cubicBezTo>
                <a:cubicBezTo>
                  <a:pt x="20153" y="21355"/>
                  <a:pt x="20191" y="21229"/>
                  <a:pt x="20222" y="21039"/>
                </a:cubicBezTo>
                <a:lnTo>
                  <a:pt x="21519" y="12260"/>
                </a:lnTo>
                <a:cubicBezTo>
                  <a:pt x="21569" y="11881"/>
                  <a:pt x="21600" y="11313"/>
                  <a:pt x="21600" y="10681"/>
                </a:cubicBezTo>
                <a:cubicBezTo>
                  <a:pt x="21600" y="10050"/>
                  <a:pt x="21569" y="9481"/>
                  <a:pt x="21512" y="9102"/>
                </a:cubicBezTo>
                <a:close/>
              </a:path>
            </a:pathLst>
          </a:custGeom>
          <a:solidFill>
            <a:srgbClr val="77777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2" name="TextBox 10"/>
          <p:cNvSpPr txBox="1"/>
          <p:nvPr/>
        </p:nvSpPr>
        <p:spPr>
          <a:xfrm>
            <a:off x="8208381" y="2636884"/>
            <a:ext cx="1585849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Scelta </a:t>
            </a:r>
          </a:p>
          <a:p>
            <a:pPr algn="ctr">
              <a:lnSpc>
                <a:spcPts val="33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username</a:t>
            </a:r>
          </a:p>
        </p:txBody>
      </p:sp>
      <p:sp>
        <p:nvSpPr>
          <p:cNvPr id="473" name="Freeform 12"/>
          <p:cNvSpPr/>
          <p:nvPr/>
        </p:nvSpPr>
        <p:spPr>
          <a:xfrm>
            <a:off x="10205235" y="3058310"/>
            <a:ext cx="1866812" cy="178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5" fill="norm" stroke="1" extrusionOk="0">
                <a:moveTo>
                  <a:pt x="21514" y="9102"/>
                </a:moveTo>
                <a:lnTo>
                  <a:pt x="20254" y="323"/>
                </a:lnTo>
                <a:cubicBezTo>
                  <a:pt x="20168" y="-245"/>
                  <a:pt x="20058" y="-56"/>
                  <a:pt x="19997" y="829"/>
                </a:cubicBezTo>
                <a:cubicBezTo>
                  <a:pt x="19942" y="1713"/>
                  <a:pt x="19960" y="2850"/>
                  <a:pt x="20046" y="3481"/>
                </a:cubicBezTo>
                <a:lnTo>
                  <a:pt x="20811" y="8787"/>
                </a:lnTo>
                <a:lnTo>
                  <a:pt x="0" y="8787"/>
                </a:lnTo>
                <a:lnTo>
                  <a:pt x="0" y="12576"/>
                </a:lnTo>
                <a:lnTo>
                  <a:pt x="20811" y="12576"/>
                </a:lnTo>
                <a:lnTo>
                  <a:pt x="20046" y="17881"/>
                </a:lnTo>
                <a:cubicBezTo>
                  <a:pt x="19960" y="18450"/>
                  <a:pt x="19942" y="19650"/>
                  <a:pt x="19997" y="20534"/>
                </a:cubicBezTo>
                <a:cubicBezTo>
                  <a:pt x="20034" y="21102"/>
                  <a:pt x="20089" y="21355"/>
                  <a:pt x="20150" y="21355"/>
                </a:cubicBezTo>
                <a:cubicBezTo>
                  <a:pt x="20187" y="21355"/>
                  <a:pt x="20223" y="21229"/>
                  <a:pt x="20254" y="21039"/>
                </a:cubicBezTo>
                <a:lnTo>
                  <a:pt x="21520" y="12260"/>
                </a:lnTo>
                <a:cubicBezTo>
                  <a:pt x="21569" y="11881"/>
                  <a:pt x="21600" y="11313"/>
                  <a:pt x="21600" y="10681"/>
                </a:cubicBezTo>
                <a:cubicBezTo>
                  <a:pt x="21600" y="10050"/>
                  <a:pt x="21569" y="9481"/>
                  <a:pt x="21514" y="9102"/>
                </a:cubicBezTo>
                <a:close/>
              </a:path>
            </a:pathLst>
          </a:custGeom>
          <a:solidFill>
            <a:srgbClr val="77777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4" name="TextBox 14"/>
          <p:cNvSpPr txBox="1"/>
          <p:nvPr/>
        </p:nvSpPr>
        <p:spPr>
          <a:xfrm>
            <a:off x="12590546" y="2711774"/>
            <a:ext cx="1214257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Scelta </a:t>
            </a:r>
          </a:p>
          <a:p>
            <a:pPr algn="ctr">
              <a:lnSpc>
                <a:spcPts val="33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reparti</a:t>
            </a:r>
          </a:p>
        </p:txBody>
      </p:sp>
      <p:sp>
        <p:nvSpPr>
          <p:cNvPr id="475" name="TextBox 32"/>
          <p:cNvSpPr txBox="1"/>
          <p:nvPr/>
        </p:nvSpPr>
        <p:spPr>
          <a:xfrm>
            <a:off x="8095766" y="4239095"/>
            <a:ext cx="1493796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400">
                <a:solidFill>
                  <a:srgbClr val="4F8F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Successo</a:t>
            </a:r>
          </a:p>
        </p:txBody>
      </p:sp>
      <p:sp>
        <p:nvSpPr>
          <p:cNvPr id="476" name="Linea"/>
          <p:cNvSpPr/>
          <p:nvPr/>
        </p:nvSpPr>
        <p:spPr>
          <a:xfrm>
            <a:off x="9471000" y="4467385"/>
            <a:ext cx="3681827" cy="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7" name="Linea"/>
          <p:cNvSpPr/>
          <p:nvPr/>
        </p:nvSpPr>
        <p:spPr>
          <a:xfrm>
            <a:off x="4526448" y="4467385"/>
            <a:ext cx="3499204" cy="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8" name="Linea"/>
          <p:cNvSpPr/>
          <p:nvPr/>
        </p:nvSpPr>
        <p:spPr>
          <a:xfrm>
            <a:off x="13275972" y="1710294"/>
            <a:ext cx="4" cy="83493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9" name="Linea"/>
          <p:cNvSpPr/>
          <p:nvPr/>
        </p:nvSpPr>
        <p:spPr>
          <a:xfrm>
            <a:off x="9356786" y="1806242"/>
            <a:ext cx="3681827" cy="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80" name="TextBox 32"/>
          <p:cNvSpPr txBox="1"/>
          <p:nvPr/>
        </p:nvSpPr>
        <p:spPr>
          <a:xfrm>
            <a:off x="8254406" y="1603555"/>
            <a:ext cx="1493797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400">
                <a:solidFill>
                  <a:srgbClr val="D8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Errore</a:t>
            </a:r>
          </a:p>
        </p:txBody>
      </p:sp>
      <p:sp>
        <p:nvSpPr>
          <p:cNvPr id="481" name="Linea"/>
          <p:cNvSpPr/>
          <p:nvPr/>
        </p:nvSpPr>
        <p:spPr>
          <a:xfrm>
            <a:off x="4691253" y="1806242"/>
            <a:ext cx="3681827" cy="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82" name="Linea"/>
          <p:cNvSpPr/>
          <p:nvPr/>
        </p:nvSpPr>
        <p:spPr>
          <a:xfrm>
            <a:off x="4726633" y="1710294"/>
            <a:ext cx="3" cy="83493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83" name="Linea"/>
          <p:cNvSpPr/>
          <p:nvPr/>
        </p:nvSpPr>
        <p:spPr>
          <a:xfrm>
            <a:off x="4716541" y="4467388"/>
            <a:ext cx="4" cy="804347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84" name="TextBox 27"/>
          <p:cNvSpPr txBox="1"/>
          <p:nvPr/>
        </p:nvSpPr>
        <p:spPr>
          <a:xfrm>
            <a:off x="4109415" y="5800630"/>
            <a:ext cx="1214256" cy="396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100">
                <a:solidFill>
                  <a:srgbClr val="2D4664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LOGIN</a:t>
            </a:r>
          </a:p>
        </p:txBody>
      </p:sp>
      <p:sp>
        <p:nvSpPr>
          <p:cNvPr id="485" name="Linea"/>
          <p:cNvSpPr/>
          <p:nvPr/>
        </p:nvSpPr>
        <p:spPr>
          <a:xfrm>
            <a:off x="2097558" y="6003318"/>
            <a:ext cx="1214255" cy="6"/>
          </a:xfrm>
          <a:prstGeom prst="line">
            <a:avLst/>
          </a:prstGeom>
          <a:ln w="25400">
            <a:solidFill>
              <a:srgbClr val="535353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86" name="TextBox 4"/>
          <p:cNvSpPr txBox="1"/>
          <p:nvPr/>
        </p:nvSpPr>
        <p:spPr>
          <a:xfrm>
            <a:off x="588999" y="537437"/>
            <a:ext cx="9041312" cy="59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b="1" sz="43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Implementazione</a:t>
            </a:r>
          </a:p>
        </p:txBody>
      </p:sp>
      <p:sp>
        <p:nvSpPr>
          <p:cNvPr id="487" name="AutoShape 6"/>
          <p:cNvSpPr/>
          <p:nvPr/>
        </p:nvSpPr>
        <p:spPr>
          <a:xfrm>
            <a:off x="588998" y="1188856"/>
            <a:ext cx="4433921" cy="8409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488" name="Linea" descr="Line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058" y="5792501"/>
            <a:ext cx="1290454" cy="421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489" name="Linea" descr="Linea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301953">
            <a:off x="2109859" y="3510103"/>
            <a:ext cx="1411127" cy="421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afterEffect" presetSubtype="0" presetID="35" grpId="1" repeatCount="2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35" grpId="2" repeatCount="2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8" grpId="1"/>
      <p:bldP build="whole" bldLvl="1" animBg="1" rev="0" advAuto="0" spid="46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Freeform 3"/>
          <p:cNvSpPr/>
          <p:nvPr/>
        </p:nvSpPr>
        <p:spPr>
          <a:xfrm>
            <a:off x="1343870" y="1570205"/>
            <a:ext cx="15521690" cy="8229601"/>
          </a:xfrm>
          <a:prstGeom prst="rect">
            <a:avLst/>
          </a:prstGeom>
          <a:solidFill>
            <a:srgbClr val="FFFFFF">
              <a:alpha val="52941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92" name="Freeform 5"/>
          <p:cNvSpPr/>
          <p:nvPr/>
        </p:nvSpPr>
        <p:spPr>
          <a:xfrm rot="10800000">
            <a:off x="-459579" y="366578"/>
            <a:ext cx="7170865" cy="100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116" y="0"/>
                </a:moveTo>
                <a:lnTo>
                  <a:pt x="20116" y="21600"/>
                </a:lnTo>
                <a:cubicBezTo>
                  <a:pt x="20936" y="21600"/>
                  <a:pt x="21600" y="16766"/>
                  <a:pt x="21600" y="10798"/>
                </a:cubicBezTo>
                <a:cubicBezTo>
                  <a:pt x="21600" y="4834"/>
                  <a:pt x="20935" y="0"/>
                  <a:pt x="20116" y="0"/>
                </a:cubicBezTo>
                <a:close/>
                <a:moveTo>
                  <a:pt x="0" y="0"/>
                </a:moveTo>
                <a:lnTo>
                  <a:pt x="20116" y="0"/>
                </a:lnTo>
                <a:lnTo>
                  <a:pt x="20116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493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4301" y="2174326"/>
            <a:ext cx="12400827" cy="708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login.mp4" descr="login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904301" y="1841057"/>
            <a:ext cx="12400830" cy="7750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</a:effectLst>
        </p:spPr>
      </p:pic>
      <p:sp>
        <p:nvSpPr>
          <p:cNvPr id="495" name="TextBox 6"/>
          <p:cNvSpPr txBox="1"/>
          <p:nvPr/>
        </p:nvSpPr>
        <p:spPr>
          <a:xfrm>
            <a:off x="445732" y="436818"/>
            <a:ext cx="6679528" cy="751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6200"/>
              </a:lnSpc>
              <a:defRPr b="1" spc="44" sz="45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Login e Registrazione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7055" fill="hold"/>
                                        <p:tgtEl>
                                          <p:spTgt spid="4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49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 3"/>
          <p:cNvSpPr/>
          <p:nvPr/>
        </p:nvSpPr>
        <p:spPr>
          <a:xfrm>
            <a:off x="639722" y="627936"/>
            <a:ext cx="17008556" cy="9031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0" name="AutoShape 4"/>
          <p:cNvSpPr/>
          <p:nvPr/>
        </p:nvSpPr>
        <p:spPr>
          <a:xfrm>
            <a:off x="15161074" y="627936"/>
            <a:ext cx="2590006" cy="903112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1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1074" y="772566"/>
            <a:ext cx="2590006" cy="203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extBox 6"/>
          <p:cNvSpPr txBox="1"/>
          <p:nvPr/>
        </p:nvSpPr>
        <p:spPr>
          <a:xfrm>
            <a:off x="1637675" y="1066799"/>
            <a:ext cx="9041311" cy="693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500"/>
              </a:lnSpc>
              <a:defRPr b="1" sz="50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Introduzione</a:t>
            </a:r>
          </a:p>
        </p:txBody>
      </p:sp>
      <p:sp>
        <p:nvSpPr>
          <p:cNvPr id="113" name="TextBox 7"/>
          <p:cNvSpPr txBox="1"/>
          <p:nvPr/>
        </p:nvSpPr>
        <p:spPr>
          <a:xfrm>
            <a:off x="1637675" y="2083010"/>
            <a:ext cx="9041311" cy="38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defRPr b="1" sz="2800">
                <a:solidFill>
                  <a:srgbClr val="74AED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CARTELLA CLINICA ELETTRONICA</a:t>
            </a:r>
          </a:p>
        </p:txBody>
      </p:sp>
      <p:sp>
        <p:nvSpPr>
          <p:cNvPr id="114" name="AutoShape 8"/>
          <p:cNvSpPr/>
          <p:nvPr/>
        </p:nvSpPr>
        <p:spPr>
          <a:xfrm>
            <a:off x="1664223" y="1788716"/>
            <a:ext cx="3568309" cy="120557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15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92467" y="1287231"/>
            <a:ext cx="966903" cy="966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Freeform 11"/>
          <p:cNvSpPr/>
          <p:nvPr/>
        </p:nvSpPr>
        <p:spPr>
          <a:xfrm>
            <a:off x="11577377" y="1598637"/>
            <a:ext cx="1513088" cy="380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259" y="8610"/>
                </a:moveTo>
                <a:lnTo>
                  <a:pt x="18127" y="577"/>
                </a:lnTo>
                <a:cubicBezTo>
                  <a:pt x="17976" y="192"/>
                  <a:pt x="17811" y="0"/>
                  <a:pt x="17643" y="0"/>
                </a:cubicBezTo>
                <a:cubicBezTo>
                  <a:pt x="17284" y="0"/>
                  <a:pt x="17021" y="947"/>
                  <a:pt x="17021" y="2264"/>
                </a:cubicBezTo>
                <a:lnTo>
                  <a:pt x="17021" y="7057"/>
                </a:lnTo>
                <a:lnTo>
                  <a:pt x="1067" y="7057"/>
                </a:lnTo>
                <a:cubicBezTo>
                  <a:pt x="475" y="7101"/>
                  <a:pt x="0" y="8758"/>
                  <a:pt x="0" y="10800"/>
                </a:cubicBezTo>
                <a:cubicBezTo>
                  <a:pt x="0" y="12842"/>
                  <a:pt x="475" y="14499"/>
                  <a:pt x="1067" y="14543"/>
                </a:cubicBezTo>
                <a:lnTo>
                  <a:pt x="17021" y="14543"/>
                </a:lnTo>
                <a:lnTo>
                  <a:pt x="17021" y="19336"/>
                </a:lnTo>
                <a:cubicBezTo>
                  <a:pt x="17021" y="20653"/>
                  <a:pt x="17284" y="21600"/>
                  <a:pt x="17643" y="21600"/>
                </a:cubicBezTo>
                <a:cubicBezTo>
                  <a:pt x="17811" y="21600"/>
                  <a:pt x="17976" y="21393"/>
                  <a:pt x="18127" y="21008"/>
                </a:cubicBezTo>
                <a:lnTo>
                  <a:pt x="21259" y="12990"/>
                </a:lnTo>
                <a:cubicBezTo>
                  <a:pt x="21475" y="12427"/>
                  <a:pt x="21600" y="11628"/>
                  <a:pt x="21600" y="10800"/>
                </a:cubicBezTo>
                <a:cubicBezTo>
                  <a:pt x="21600" y="9957"/>
                  <a:pt x="21475" y="9173"/>
                  <a:pt x="21259" y="8610"/>
                </a:cubicBezTo>
                <a:close/>
              </a:path>
            </a:pathLst>
          </a:cu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17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33906" y="507533"/>
            <a:ext cx="1781044" cy="25262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extBox 13"/>
          <p:cNvSpPr txBox="1"/>
          <p:nvPr/>
        </p:nvSpPr>
        <p:spPr>
          <a:xfrm>
            <a:off x="1827612" y="3088320"/>
            <a:ext cx="11500748" cy="2452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2" marL="231140" indent="-231140">
              <a:lnSpc>
                <a:spcPts val="3900"/>
              </a:lnSpc>
              <a:buFont typeface="Arial"/>
              <a:defRPr b="1"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Collaborazione </a:t>
            </a:r>
            <a:r>
              <a:rPr b="0"/>
              <a:t>con i medici della clinica delle Malattie Infettive e tropicali del Policlinico di Modena : </a:t>
            </a:r>
          </a:p>
          <a:p>
            <a:pPr lvl="2" marL="1042734" indent="-280734"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il professore </a:t>
            </a:r>
            <a:r>
              <a:rPr b="1"/>
              <a:t>Giovanni  Guaraldi</a:t>
            </a:r>
            <a:r>
              <a:t>  (Unimore, Policlinico di Modena)</a:t>
            </a:r>
          </a:p>
          <a:p>
            <a:pPr lvl="2" marL="1042734" indent="-280734"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dottoressa </a:t>
            </a:r>
            <a:r>
              <a:rPr b="1"/>
              <a:t>Erica Franceschini </a:t>
            </a:r>
            <a:r>
              <a:t>(Policlinico di Modena)</a:t>
            </a:r>
          </a:p>
        </p:txBody>
      </p:sp>
      <p:sp>
        <p:nvSpPr>
          <p:cNvPr id="119" name="TextBox 13"/>
          <p:cNvSpPr txBox="1"/>
          <p:nvPr/>
        </p:nvSpPr>
        <p:spPr>
          <a:xfrm>
            <a:off x="1827612" y="6375310"/>
            <a:ext cx="11500748" cy="966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2" marL="231140" indent="-231140">
              <a:lnSpc>
                <a:spcPts val="3900"/>
              </a:lnSpc>
              <a:buFont typeface="Arial"/>
              <a:defRPr b="1"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Studio</a:t>
            </a:r>
            <a:r>
              <a:rPr b="0"/>
              <a:t> e </a:t>
            </a:r>
            <a:r>
              <a:t>prototipazione</a:t>
            </a:r>
            <a:r>
              <a:rPr b="0"/>
              <a:t> di </a:t>
            </a:r>
            <a:r>
              <a:t>sistemi informatici</a:t>
            </a:r>
            <a:r>
              <a:rPr b="0"/>
              <a:t> di supporto all’attività ospedaliera dell’</a:t>
            </a:r>
            <a:r>
              <a:t>infettivologo, </a:t>
            </a:r>
            <a:r>
              <a:rPr b="0"/>
              <a:t>poiché ha la necessità di :</a:t>
            </a:r>
          </a:p>
        </p:txBody>
      </p:sp>
      <p:sp>
        <p:nvSpPr>
          <p:cNvPr id="120" name="TextBox 13"/>
          <p:cNvSpPr txBox="1"/>
          <p:nvPr/>
        </p:nvSpPr>
        <p:spPr>
          <a:xfrm>
            <a:off x="3053994" y="7601693"/>
            <a:ext cx="11500748" cy="966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2" marL="231140" indent="-231140">
              <a:lnSpc>
                <a:spcPts val="3900"/>
              </a:lnSpc>
              <a:buFont typeface="Arial"/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  Svolgere operazioni dalle lunghe tempistiche quotidianamente</a:t>
            </a:r>
          </a:p>
          <a:p>
            <a:pPr lvl="2" marL="231140" indent="-231140">
              <a:lnSpc>
                <a:spcPts val="3900"/>
              </a:lnSpc>
              <a:buFont typeface="Arial"/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  Manipolare dati non omogenei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Linea"/>
          <p:cNvSpPr/>
          <p:nvPr/>
        </p:nvSpPr>
        <p:spPr>
          <a:xfrm>
            <a:off x="9001304" y="6534445"/>
            <a:ext cx="4" cy="297619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8" name="Linea"/>
          <p:cNvSpPr/>
          <p:nvPr/>
        </p:nvSpPr>
        <p:spPr>
          <a:xfrm>
            <a:off x="13479285" y="6344001"/>
            <a:ext cx="4" cy="83493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9" name="Linea"/>
          <p:cNvSpPr/>
          <p:nvPr/>
        </p:nvSpPr>
        <p:spPr>
          <a:xfrm>
            <a:off x="9032026" y="4872711"/>
            <a:ext cx="4" cy="440117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00" name="Linea"/>
          <p:cNvSpPr/>
          <p:nvPr/>
        </p:nvSpPr>
        <p:spPr>
          <a:xfrm>
            <a:off x="13479285" y="4726032"/>
            <a:ext cx="4" cy="834936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01" name="Ovale"/>
          <p:cNvSpPr/>
          <p:nvPr/>
        </p:nvSpPr>
        <p:spPr>
          <a:xfrm>
            <a:off x="12345561" y="5314000"/>
            <a:ext cx="2267453" cy="127000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02" name="Ovale"/>
          <p:cNvSpPr/>
          <p:nvPr/>
        </p:nvSpPr>
        <p:spPr>
          <a:xfrm>
            <a:off x="3663484" y="5420033"/>
            <a:ext cx="2126305" cy="127000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03" name="Linea"/>
          <p:cNvSpPr/>
          <p:nvPr/>
        </p:nvSpPr>
        <p:spPr>
          <a:xfrm>
            <a:off x="13275972" y="3553021"/>
            <a:ext cx="4" cy="83493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04" name="Ovale"/>
          <p:cNvSpPr/>
          <p:nvPr/>
        </p:nvSpPr>
        <p:spPr>
          <a:xfrm>
            <a:off x="12109122" y="2501816"/>
            <a:ext cx="21771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05" name="Ovale"/>
          <p:cNvSpPr/>
          <p:nvPr/>
        </p:nvSpPr>
        <p:spPr>
          <a:xfrm>
            <a:off x="7912754" y="2489012"/>
            <a:ext cx="21771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06" name="Ovale"/>
          <p:cNvSpPr/>
          <p:nvPr/>
        </p:nvSpPr>
        <p:spPr>
          <a:xfrm>
            <a:off x="3653392" y="2630384"/>
            <a:ext cx="21263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50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91190" y="3571816"/>
            <a:ext cx="4026169" cy="4026168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TextBox 7"/>
          <p:cNvSpPr txBox="1"/>
          <p:nvPr/>
        </p:nvSpPr>
        <p:spPr>
          <a:xfrm>
            <a:off x="3692685" y="3062696"/>
            <a:ext cx="2047715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Registrazione</a:t>
            </a:r>
          </a:p>
        </p:txBody>
      </p:sp>
      <p:sp>
        <p:nvSpPr>
          <p:cNvPr id="509" name="TextBox 10"/>
          <p:cNvSpPr txBox="1"/>
          <p:nvPr/>
        </p:nvSpPr>
        <p:spPr>
          <a:xfrm>
            <a:off x="8208381" y="2724575"/>
            <a:ext cx="1585849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Scelta </a:t>
            </a:r>
          </a:p>
          <a:p>
            <a: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username</a:t>
            </a:r>
          </a:p>
        </p:txBody>
      </p:sp>
      <p:sp>
        <p:nvSpPr>
          <p:cNvPr id="510" name="TextBox 14"/>
          <p:cNvSpPr txBox="1"/>
          <p:nvPr/>
        </p:nvSpPr>
        <p:spPr>
          <a:xfrm>
            <a:off x="12590546" y="2711774"/>
            <a:ext cx="1214257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Scelta </a:t>
            </a:r>
          </a:p>
          <a:p>
            <a: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reparti</a:t>
            </a:r>
          </a:p>
        </p:txBody>
      </p:sp>
      <p:sp>
        <p:nvSpPr>
          <p:cNvPr id="511" name="TextBox 32"/>
          <p:cNvSpPr txBox="1"/>
          <p:nvPr/>
        </p:nvSpPr>
        <p:spPr>
          <a:xfrm>
            <a:off x="8095766" y="4239095"/>
            <a:ext cx="1493796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Successo</a:t>
            </a:r>
          </a:p>
        </p:txBody>
      </p:sp>
      <p:sp>
        <p:nvSpPr>
          <p:cNvPr id="512" name="Linea"/>
          <p:cNvSpPr/>
          <p:nvPr/>
        </p:nvSpPr>
        <p:spPr>
          <a:xfrm>
            <a:off x="9471000" y="4467385"/>
            <a:ext cx="3681827" cy="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13" name="Linea"/>
          <p:cNvSpPr/>
          <p:nvPr/>
        </p:nvSpPr>
        <p:spPr>
          <a:xfrm>
            <a:off x="4526448" y="4467385"/>
            <a:ext cx="3499204" cy="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14" name="Linea"/>
          <p:cNvSpPr/>
          <p:nvPr/>
        </p:nvSpPr>
        <p:spPr>
          <a:xfrm>
            <a:off x="13275972" y="1710294"/>
            <a:ext cx="4" cy="83493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15" name="Linea"/>
          <p:cNvSpPr/>
          <p:nvPr/>
        </p:nvSpPr>
        <p:spPr>
          <a:xfrm>
            <a:off x="9356786" y="1806242"/>
            <a:ext cx="3681827" cy="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16" name="TextBox 32"/>
          <p:cNvSpPr txBox="1"/>
          <p:nvPr/>
        </p:nvSpPr>
        <p:spPr>
          <a:xfrm>
            <a:off x="8254406" y="1603555"/>
            <a:ext cx="1493797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Errore</a:t>
            </a:r>
          </a:p>
        </p:txBody>
      </p:sp>
      <p:sp>
        <p:nvSpPr>
          <p:cNvPr id="517" name="Linea"/>
          <p:cNvSpPr/>
          <p:nvPr/>
        </p:nvSpPr>
        <p:spPr>
          <a:xfrm>
            <a:off x="4691253" y="1806242"/>
            <a:ext cx="3681827" cy="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18" name="Linea"/>
          <p:cNvSpPr/>
          <p:nvPr/>
        </p:nvSpPr>
        <p:spPr>
          <a:xfrm>
            <a:off x="4726633" y="1710294"/>
            <a:ext cx="3" cy="83493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19" name="Linea"/>
          <p:cNvSpPr/>
          <p:nvPr/>
        </p:nvSpPr>
        <p:spPr>
          <a:xfrm>
            <a:off x="4716541" y="4467388"/>
            <a:ext cx="4" cy="804347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20" name="TextBox 27"/>
          <p:cNvSpPr txBox="1"/>
          <p:nvPr/>
        </p:nvSpPr>
        <p:spPr>
          <a:xfrm>
            <a:off x="4109415" y="5800630"/>
            <a:ext cx="1214256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Login</a:t>
            </a:r>
          </a:p>
        </p:txBody>
      </p:sp>
      <p:pic>
        <p:nvPicPr>
          <p:cNvPr id="521" name="Linea" descr="Line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058" y="5792501"/>
            <a:ext cx="1290454" cy="421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522" name="TextBox 4"/>
          <p:cNvSpPr txBox="1"/>
          <p:nvPr/>
        </p:nvSpPr>
        <p:spPr>
          <a:xfrm>
            <a:off x="588999" y="537437"/>
            <a:ext cx="9041312" cy="59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b="1" sz="43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Implementazione</a:t>
            </a:r>
          </a:p>
        </p:txBody>
      </p:sp>
      <p:sp>
        <p:nvSpPr>
          <p:cNvPr id="523" name="AutoShape 6"/>
          <p:cNvSpPr/>
          <p:nvPr/>
        </p:nvSpPr>
        <p:spPr>
          <a:xfrm>
            <a:off x="588998" y="1188856"/>
            <a:ext cx="4433921" cy="8409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524" name="Linea" descr="Line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57774" y="5792501"/>
            <a:ext cx="1290455" cy="421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525" name="Ovale"/>
          <p:cNvSpPr/>
          <p:nvPr/>
        </p:nvSpPr>
        <p:spPr>
          <a:xfrm>
            <a:off x="7938154" y="5339276"/>
            <a:ext cx="2126305" cy="1270007"/>
          </a:xfrm>
          <a:prstGeom prst="ellipse">
            <a:avLst/>
          </a:prstGeom>
          <a:solidFill>
            <a:schemeClr val="accent1">
              <a:lumOff val="23725"/>
            </a:schemeClr>
          </a:soli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26" name="Freeform 42"/>
          <p:cNvSpPr/>
          <p:nvPr/>
        </p:nvSpPr>
        <p:spPr>
          <a:xfrm>
            <a:off x="10381012" y="5944153"/>
            <a:ext cx="1823773" cy="17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5" fill="norm" stroke="1" extrusionOk="0">
                <a:moveTo>
                  <a:pt x="21512" y="9102"/>
                </a:moveTo>
                <a:lnTo>
                  <a:pt x="20222" y="323"/>
                </a:lnTo>
                <a:cubicBezTo>
                  <a:pt x="20135" y="-245"/>
                  <a:pt x="20022" y="-56"/>
                  <a:pt x="19959" y="829"/>
                </a:cubicBezTo>
                <a:cubicBezTo>
                  <a:pt x="19903" y="1713"/>
                  <a:pt x="19922" y="2850"/>
                  <a:pt x="20009" y="3481"/>
                </a:cubicBezTo>
                <a:lnTo>
                  <a:pt x="20792" y="8787"/>
                </a:lnTo>
                <a:lnTo>
                  <a:pt x="0" y="8787"/>
                </a:lnTo>
                <a:lnTo>
                  <a:pt x="0" y="12576"/>
                </a:lnTo>
                <a:lnTo>
                  <a:pt x="20792" y="12576"/>
                </a:lnTo>
                <a:lnTo>
                  <a:pt x="20009" y="17881"/>
                </a:lnTo>
                <a:cubicBezTo>
                  <a:pt x="19922" y="18450"/>
                  <a:pt x="19903" y="19650"/>
                  <a:pt x="19959" y="20534"/>
                </a:cubicBezTo>
                <a:cubicBezTo>
                  <a:pt x="19997" y="21102"/>
                  <a:pt x="20053" y="21355"/>
                  <a:pt x="20116" y="21355"/>
                </a:cubicBezTo>
                <a:cubicBezTo>
                  <a:pt x="20153" y="21355"/>
                  <a:pt x="20191" y="21229"/>
                  <a:pt x="20222" y="21039"/>
                </a:cubicBezTo>
                <a:lnTo>
                  <a:pt x="21519" y="12260"/>
                </a:lnTo>
                <a:cubicBezTo>
                  <a:pt x="21569" y="11881"/>
                  <a:pt x="21600" y="11313"/>
                  <a:pt x="21600" y="10681"/>
                </a:cubicBezTo>
                <a:cubicBezTo>
                  <a:pt x="21600" y="10050"/>
                  <a:pt x="21569" y="9481"/>
                  <a:pt x="21512" y="9102"/>
                </a:cubicBezTo>
                <a:close/>
              </a:path>
            </a:pathLst>
          </a:custGeom>
          <a:solidFill>
            <a:srgbClr val="737373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7" name="TextBox 49"/>
          <p:cNvSpPr txBox="1"/>
          <p:nvPr/>
        </p:nvSpPr>
        <p:spPr>
          <a:xfrm>
            <a:off x="10755962" y="4666870"/>
            <a:ext cx="1111904" cy="399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200">
                <a:solidFill>
                  <a:srgbClr val="FF26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Errore</a:t>
            </a:r>
          </a:p>
        </p:txBody>
      </p:sp>
      <p:sp>
        <p:nvSpPr>
          <p:cNvPr id="528" name="TextBox 27"/>
          <p:cNvSpPr txBox="1"/>
          <p:nvPr/>
        </p:nvSpPr>
        <p:spPr>
          <a:xfrm>
            <a:off x="12331295" y="5400090"/>
            <a:ext cx="2295985" cy="815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100">
                <a:latin typeface="Roboto"/>
                <a:ea typeface="Roboto"/>
                <a:cs typeface="Roboto"/>
                <a:sym typeface="Roboto"/>
              </a:defRPr>
            </a:pPr>
            <a:r>
              <a:t>Modifica</a:t>
            </a:r>
          </a:p>
          <a:p>
            <a:pPr algn="ctr">
              <a:lnSpc>
                <a:spcPts val="3300"/>
              </a:lnSpc>
              <a:defRPr sz="2100">
                <a:latin typeface="Roboto"/>
                <a:ea typeface="Roboto"/>
                <a:cs typeface="Roboto"/>
                <a:sym typeface="Roboto"/>
              </a:defRPr>
            </a:pPr>
            <a:r>
              <a:t>reparti e pazienti</a:t>
            </a:r>
          </a:p>
        </p:txBody>
      </p:sp>
      <p:sp>
        <p:nvSpPr>
          <p:cNvPr id="529" name="TextBox 7"/>
          <p:cNvSpPr txBox="1"/>
          <p:nvPr/>
        </p:nvSpPr>
        <p:spPr>
          <a:xfrm>
            <a:off x="8008170" y="5544065"/>
            <a:ext cx="2047715" cy="809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b="1" sz="19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REPARTI </a:t>
            </a:r>
          </a:p>
          <a:p>
            <a:pPr algn="ctr">
              <a:lnSpc>
                <a:spcPts val="3300"/>
              </a:lnSpc>
              <a:defRPr b="1" sz="19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 PAZIENTI</a:t>
            </a:r>
          </a:p>
        </p:txBody>
      </p:sp>
      <p:sp>
        <p:nvSpPr>
          <p:cNvPr id="530" name="Linea"/>
          <p:cNvSpPr/>
          <p:nvPr/>
        </p:nvSpPr>
        <p:spPr>
          <a:xfrm>
            <a:off x="11797069" y="4911285"/>
            <a:ext cx="1716010" cy="4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31" name="Linea"/>
          <p:cNvSpPr/>
          <p:nvPr/>
        </p:nvSpPr>
        <p:spPr>
          <a:xfrm>
            <a:off x="9018054" y="4927891"/>
            <a:ext cx="1759046" cy="4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32" name="Linea"/>
          <p:cNvSpPr/>
          <p:nvPr/>
        </p:nvSpPr>
        <p:spPr>
          <a:xfrm>
            <a:off x="12127048" y="7048727"/>
            <a:ext cx="1386032" cy="4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33" name="TextBox 49"/>
          <p:cNvSpPr txBox="1"/>
          <p:nvPr/>
        </p:nvSpPr>
        <p:spPr>
          <a:xfrm>
            <a:off x="10165490" y="6650732"/>
            <a:ext cx="2292850" cy="81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b="1" sz="2200">
                <a:solidFill>
                  <a:srgbClr val="008F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Successo e</a:t>
            </a:r>
          </a:p>
          <a:p>
            <a:pPr algn="ctr">
              <a:lnSpc>
                <a:spcPts val="3300"/>
              </a:lnSpc>
              <a:defRPr b="1" sz="2200">
                <a:solidFill>
                  <a:srgbClr val="008F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Aggiornamento</a:t>
            </a:r>
          </a:p>
        </p:txBody>
      </p:sp>
      <p:sp>
        <p:nvSpPr>
          <p:cNvPr id="534" name="Linea"/>
          <p:cNvSpPr/>
          <p:nvPr/>
        </p:nvSpPr>
        <p:spPr>
          <a:xfrm>
            <a:off x="8895512" y="7048727"/>
            <a:ext cx="1478087" cy="4"/>
          </a:xfrm>
          <a:prstGeom prst="line">
            <a:avLst/>
          </a:prstGeom>
          <a:ln w="76200" cap="rnd">
            <a:solidFill>
              <a:srgbClr val="535353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35" name="Linea"/>
          <p:cNvSpPr/>
          <p:nvPr/>
        </p:nvSpPr>
        <p:spPr>
          <a:xfrm>
            <a:off x="6036173" y="3136816"/>
            <a:ext cx="1568110" cy="3"/>
          </a:xfrm>
          <a:prstGeom prst="line">
            <a:avLst/>
          </a:prstGeom>
          <a:ln w="25400">
            <a:solidFill>
              <a:srgbClr val="A7A7A7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36" name="Linea"/>
          <p:cNvSpPr/>
          <p:nvPr/>
        </p:nvSpPr>
        <p:spPr>
          <a:xfrm>
            <a:off x="10315436" y="3124013"/>
            <a:ext cx="1568110" cy="2"/>
          </a:xfrm>
          <a:prstGeom prst="line">
            <a:avLst/>
          </a:prstGeom>
          <a:ln w="25400">
            <a:solidFill>
              <a:srgbClr val="A7A7A7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37" name="Linea"/>
          <p:cNvSpPr/>
          <p:nvPr/>
        </p:nvSpPr>
        <p:spPr>
          <a:xfrm flipV="1">
            <a:off x="2367458" y="3584354"/>
            <a:ext cx="1105577" cy="582240"/>
          </a:xfrm>
          <a:prstGeom prst="line">
            <a:avLst/>
          </a:prstGeom>
          <a:ln w="25400">
            <a:solidFill>
              <a:srgbClr val="A7A7A7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afterEffect" presetSubtype="0" presetID="35" grpId="1" repeatCount="2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Freeform 3"/>
          <p:cNvSpPr/>
          <p:nvPr/>
        </p:nvSpPr>
        <p:spPr>
          <a:xfrm>
            <a:off x="445732" y="1570205"/>
            <a:ext cx="17591770" cy="8229601"/>
          </a:xfrm>
          <a:prstGeom prst="rect">
            <a:avLst/>
          </a:prstGeom>
          <a:solidFill>
            <a:srgbClr val="FFFFFF">
              <a:alpha val="52941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40" name="Freeform 5"/>
          <p:cNvSpPr/>
          <p:nvPr/>
        </p:nvSpPr>
        <p:spPr>
          <a:xfrm rot="10800000">
            <a:off x="-459584" y="468211"/>
            <a:ext cx="5613270" cy="906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82" y="0"/>
                </a:moveTo>
                <a:lnTo>
                  <a:pt x="20282" y="21600"/>
                </a:lnTo>
                <a:cubicBezTo>
                  <a:pt x="21010" y="21600"/>
                  <a:pt x="21600" y="16766"/>
                  <a:pt x="21600" y="10798"/>
                </a:cubicBezTo>
                <a:cubicBezTo>
                  <a:pt x="21600" y="4834"/>
                  <a:pt x="21010" y="0"/>
                  <a:pt x="20282" y="0"/>
                </a:cubicBezTo>
                <a:close/>
                <a:moveTo>
                  <a:pt x="0" y="0"/>
                </a:moveTo>
                <a:lnTo>
                  <a:pt x="20282" y="0"/>
                </a:lnTo>
                <a:lnTo>
                  <a:pt x="20282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41" name="TextBox 6"/>
          <p:cNvSpPr txBox="1"/>
          <p:nvPr/>
        </p:nvSpPr>
        <p:spPr>
          <a:xfrm>
            <a:off x="210700" y="497969"/>
            <a:ext cx="5339171" cy="745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6200"/>
              </a:lnSpc>
              <a:defRPr b="1" spc="42" sz="43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Reparti e Pazienti</a:t>
            </a:r>
          </a:p>
        </p:txBody>
      </p:sp>
      <p:pic>
        <p:nvPicPr>
          <p:cNvPr id="542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0" t="0" r="192" b="0"/>
          <a:stretch>
            <a:fillRect/>
          </a:stretch>
        </p:blipFill>
        <p:spPr>
          <a:xfrm>
            <a:off x="768267" y="2177338"/>
            <a:ext cx="12613046" cy="71651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</a:effectLst>
        </p:spPr>
      </p:pic>
      <p:sp>
        <p:nvSpPr>
          <p:cNvPr id="543" name="Freeform 10"/>
          <p:cNvSpPr/>
          <p:nvPr/>
        </p:nvSpPr>
        <p:spPr>
          <a:xfrm>
            <a:off x="13564029" y="1930892"/>
            <a:ext cx="4148152" cy="76580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44" name="TextBox 11"/>
          <p:cNvSpPr txBox="1"/>
          <p:nvPr/>
        </p:nvSpPr>
        <p:spPr>
          <a:xfrm>
            <a:off x="13720289" y="2091613"/>
            <a:ext cx="5213875" cy="652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500"/>
              </a:lnSpc>
              <a:defRPr spc="35" sz="35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Master/Detail Flow</a:t>
            </a:r>
          </a:p>
        </p:txBody>
      </p:sp>
      <p:sp>
        <p:nvSpPr>
          <p:cNvPr id="545" name="Freeform 13"/>
          <p:cNvSpPr/>
          <p:nvPr/>
        </p:nvSpPr>
        <p:spPr>
          <a:xfrm>
            <a:off x="13564029" y="2920307"/>
            <a:ext cx="4148152" cy="51641"/>
          </a:xfrm>
          <a:prstGeom prst="rect">
            <a:avLst/>
          </a:prstGeom>
          <a:solidFill>
            <a:srgbClr val="24435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46" name="TextBox 14"/>
          <p:cNvSpPr txBox="1"/>
          <p:nvPr/>
        </p:nvSpPr>
        <p:spPr>
          <a:xfrm>
            <a:off x="13720289" y="5000016"/>
            <a:ext cx="3991896" cy="157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495300" indent="-247650">
              <a:lnSpc>
                <a:spcPts val="4200"/>
              </a:lnSpc>
              <a:buFont typeface="Arial"/>
              <a:defRPr sz="3000">
                <a:latin typeface="+mj-lt"/>
                <a:ea typeface="+mj-ea"/>
                <a:cs typeface="+mj-cs"/>
                <a:sym typeface="Arial"/>
              </a:defRPr>
            </a:pPr>
            <a:r>
              <a:t>Concetto di design dell'interfaccia Android</a:t>
            </a:r>
          </a:p>
        </p:txBody>
      </p:sp>
      <p:sp>
        <p:nvSpPr>
          <p:cNvPr id="547" name="TextBox 15"/>
          <p:cNvSpPr txBox="1"/>
          <p:nvPr/>
        </p:nvSpPr>
        <p:spPr>
          <a:xfrm>
            <a:off x="13720289" y="6676607"/>
            <a:ext cx="3991896" cy="264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495300" indent="-247650">
              <a:lnSpc>
                <a:spcPts val="4200"/>
              </a:lnSpc>
              <a:buFont typeface="Arial"/>
              <a:defRPr sz="3000">
                <a:latin typeface="+mj-lt"/>
                <a:ea typeface="+mj-ea"/>
                <a:cs typeface="+mj-cs"/>
                <a:sym typeface="Arial"/>
              </a:defRPr>
            </a:pPr>
            <a:r>
              <a:t>Diversi componenti si coordinano per rappresentare l'oggetto principale e i suoi "Dettagli"</a:t>
            </a:r>
          </a:p>
        </p:txBody>
      </p:sp>
      <p:pic>
        <p:nvPicPr>
          <p:cNvPr id="548" name="Picture 16" descr="Picture 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60006" y="3118240"/>
            <a:ext cx="1512464" cy="1512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Linea"/>
          <p:cNvSpPr/>
          <p:nvPr/>
        </p:nvSpPr>
        <p:spPr>
          <a:xfrm>
            <a:off x="13479285" y="6344001"/>
            <a:ext cx="4" cy="83493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51" name="Linea"/>
          <p:cNvSpPr/>
          <p:nvPr/>
        </p:nvSpPr>
        <p:spPr>
          <a:xfrm>
            <a:off x="9032026" y="4872711"/>
            <a:ext cx="4" cy="440117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52" name="Linea"/>
          <p:cNvSpPr/>
          <p:nvPr/>
        </p:nvSpPr>
        <p:spPr>
          <a:xfrm>
            <a:off x="13479285" y="4726032"/>
            <a:ext cx="4" cy="83493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53" name="Ovale"/>
          <p:cNvSpPr/>
          <p:nvPr/>
        </p:nvSpPr>
        <p:spPr>
          <a:xfrm>
            <a:off x="12345561" y="5314000"/>
            <a:ext cx="2267453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54" name="Ovale"/>
          <p:cNvSpPr/>
          <p:nvPr/>
        </p:nvSpPr>
        <p:spPr>
          <a:xfrm>
            <a:off x="3663484" y="5420033"/>
            <a:ext cx="2126305" cy="127000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55" name="Linea"/>
          <p:cNvSpPr/>
          <p:nvPr/>
        </p:nvSpPr>
        <p:spPr>
          <a:xfrm>
            <a:off x="13275972" y="3553021"/>
            <a:ext cx="4" cy="83493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56" name="Ovale"/>
          <p:cNvSpPr/>
          <p:nvPr/>
        </p:nvSpPr>
        <p:spPr>
          <a:xfrm>
            <a:off x="12109122" y="2501816"/>
            <a:ext cx="21771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57" name="Ovale"/>
          <p:cNvSpPr/>
          <p:nvPr/>
        </p:nvSpPr>
        <p:spPr>
          <a:xfrm>
            <a:off x="7912754" y="2489012"/>
            <a:ext cx="21771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58" name="Ovale"/>
          <p:cNvSpPr/>
          <p:nvPr/>
        </p:nvSpPr>
        <p:spPr>
          <a:xfrm>
            <a:off x="3653392" y="2630384"/>
            <a:ext cx="21263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55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91190" y="3571816"/>
            <a:ext cx="4026169" cy="4026168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TextBox 7"/>
          <p:cNvSpPr txBox="1"/>
          <p:nvPr/>
        </p:nvSpPr>
        <p:spPr>
          <a:xfrm>
            <a:off x="3692685" y="3062696"/>
            <a:ext cx="2047715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Registrazione</a:t>
            </a:r>
          </a:p>
        </p:txBody>
      </p:sp>
      <p:sp>
        <p:nvSpPr>
          <p:cNvPr id="561" name="TextBox 10"/>
          <p:cNvSpPr txBox="1"/>
          <p:nvPr/>
        </p:nvSpPr>
        <p:spPr>
          <a:xfrm>
            <a:off x="8208381" y="2724575"/>
            <a:ext cx="1585849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Scelta </a:t>
            </a:r>
          </a:p>
          <a:p>
            <a: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username</a:t>
            </a:r>
          </a:p>
        </p:txBody>
      </p:sp>
      <p:sp>
        <p:nvSpPr>
          <p:cNvPr id="562" name="TextBox 14"/>
          <p:cNvSpPr txBox="1"/>
          <p:nvPr/>
        </p:nvSpPr>
        <p:spPr>
          <a:xfrm>
            <a:off x="12590546" y="2711774"/>
            <a:ext cx="1214257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Scelta </a:t>
            </a:r>
          </a:p>
          <a:p>
            <a: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reparti</a:t>
            </a:r>
          </a:p>
        </p:txBody>
      </p:sp>
      <p:sp>
        <p:nvSpPr>
          <p:cNvPr id="563" name="TextBox 32"/>
          <p:cNvSpPr txBox="1"/>
          <p:nvPr/>
        </p:nvSpPr>
        <p:spPr>
          <a:xfrm>
            <a:off x="8095766" y="4239095"/>
            <a:ext cx="1493796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Successo</a:t>
            </a:r>
          </a:p>
        </p:txBody>
      </p:sp>
      <p:sp>
        <p:nvSpPr>
          <p:cNvPr id="564" name="Linea"/>
          <p:cNvSpPr/>
          <p:nvPr/>
        </p:nvSpPr>
        <p:spPr>
          <a:xfrm>
            <a:off x="9471000" y="4467385"/>
            <a:ext cx="3681827" cy="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65" name="Linea"/>
          <p:cNvSpPr/>
          <p:nvPr/>
        </p:nvSpPr>
        <p:spPr>
          <a:xfrm>
            <a:off x="4526448" y="4467385"/>
            <a:ext cx="3499204" cy="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66" name="Linea"/>
          <p:cNvSpPr/>
          <p:nvPr/>
        </p:nvSpPr>
        <p:spPr>
          <a:xfrm>
            <a:off x="13275972" y="1710294"/>
            <a:ext cx="4" cy="83493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67" name="Linea"/>
          <p:cNvSpPr/>
          <p:nvPr/>
        </p:nvSpPr>
        <p:spPr>
          <a:xfrm>
            <a:off x="9356786" y="1806242"/>
            <a:ext cx="3681827" cy="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68" name="TextBox 32"/>
          <p:cNvSpPr txBox="1"/>
          <p:nvPr/>
        </p:nvSpPr>
        <p:spPr>
          <a:xfrm>
            <a:off x="8254406" y="1603555"/>
            <a:ext cx="1493797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Errore</a:t>
            </a:r>
          </a:p>
        </p:txBody>
      </p:sp>
      <p:sp>
        <p:nvSpPr>
          <p:cNvPr id="569" name="Linea"/>
          <p:cNvSpPr/>
          <p:nvPr/>
        </p:nvSpPr>
        <p:spPr>
          <a:xfrm>
            <a:off x="4691253" y="1806242"/>
            <a:ext cx="3681827" cy="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70" name="Linea"/>
          <p:cNvSpPr/>
          <p:nvPr/>
        </p:nvSpPr>
        <p:spPr>
          <a:xfrm>
            <a:off x="4726633" y="1710294"/>
            <a:ext cx="3" cy="83493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71" name="Linea"/>
          <p:cNvSpPr/>
          <p:nvPr/>
        </p:nvSpPr>
        <p:spPr>
          <a:xfrm>
            <a:off x="4716541" y="4467388"/>
            <a:ext cx="4" cy="804347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72" name="TextBox 27"/>
          <p:cNvSpPr txBox="1"/>
          <p:nvPr/>
        </p:nvSpPr>
        <p:spPr>
          <a:xfrm>
            <a:off x="4109415" y="5800630"/>
            <a:ext cx="1214256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Login</a:t>
            </a:r>
          </a:p>
        </p:txBody>
      </p:sp>
      <p:pic>
        <p:nvPicPr>
          <p:cNvPr id="573" name="Linea" descr="Line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058" y="5792501"/>
            <a:ext cx="1290454" cy="421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574" name="TextBox 4"/>
          <p:cNvSpPr txBox="1"/>
          <p:nvPr/>
        </p:nvSpPr>
        <p:spPr>
          <a:xfrm>
            <a:off x="588999" y="537437"/>
            <a:ext cx="9041312" cy="59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b="1" sz="43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Implementazione</a:t>
            </a:r>
          </a:p>
        </p:txBody>
      </p:sp>
      <p:sp>
        <p:nvSpPr>
          <p:cNvPr id="575" name="AutoShape 6"/>
          <p:cNvSpPr/>
          <p:nvPr/>
        </p:nvSpPr>
        <p:spPr>
          <a:xfrm>
            <a:off x="588998" y="1188856"/>
            <a:ext cx="4433921" cy="8409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576" name="Linea" descr="Linea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57774" y="5792501"/>
            <a:ext cx="1644309" cy="421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577" name="Ovale"/>
          <p:cNvSpPr/>
          <p:nvPr/>
        </p:nvSpPr>
        <p:spPr>
          <a:xfrm>
            <a:off x="7938154" y="5339276"/>
            <a:ext cx="2126305" cy="127000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78" name="TextBox 49"/>
          <p:cNvSpPr txBox="1"/>
          <p:nvPr/>
        </p:nvSpPr>
        <p:spPr>
          <a:xfrm>
            <a:off x="10755962" y="4666870"/>
            <a:ext cx="1111904" cy="399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2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Errore</a:t>
            </a:r>
          </a:p>
        </p:txBody>
      </p:sp>
      <p:sp>
        <p:nvSpPr>
          <p:cNvPr id="579" name="TextBox 27"/>
          <p:cNvSpPr txBox="1"/>
          <p:nvPr/>
        </p:nvSpPr>
        <p:spPr>
          <a:xfrm>
            <a:off x="12331295" y="5400090"/>
            <a:ext cx="2295985" cy="815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1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Modifica</a:t>
            </a:r>
          </a:p>
          <a:p>
            <a:pPr algn="ctr">
              <a:lnSpc>
                <a:spcPts val="3300"/>
              </a:lnSpc>
              <a:defRPr sz="21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reparti e pazienti</a:t>
            </a:r>
          </a:p>
        </p:txBody>
      </p:sp>
      <p:sp>
        <p:nvSpPr>
          <p:cNvPr id="580" name="TextBox 7"/>
          <p:cNvSpPr txBox="1"/>
          <p:nvPr/>
        </p:nvSpPr>
        <p:spPr>
          <a:xfrm>
            <a:off x="7953725" y="5465402"/>
            <a:ext cx="2047715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Reparti </a:t>
            </a:r>
          </a:p>
          <a:p>
            <a:pPr algn="ctr">
              <a:lnSpc>
                <a:spcPts val="3300"/>
              </a:lnSpc>
              <a:defRPr sz="24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 Pazienti</a:t>
            </a:r>
          </a:p>
        </p:txBody>
      </p:sp>
      <p:sp>
        <p:nvSpPr>
          <p:cNvPr id="581" name="Linea"/>
          <p:cNvSpPr/>
          <p:nvPr/>
        </p:nvSpPr>
        <p:spPr>
          <a:xfrm>
            <a:off x="11797069" y="4911285"/>
            <a:ext cx="1716010" cy="4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2" name="Linea"/>
          <p:cNvSpPr/>
          <p:nvPr/>
        </p:nvSpPr>
        <p:spPr>
          <a:xfrm>
            <a:off x="9018054" y="4927891"/>
            <a:ext cx="1759046" cy="4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3" name="Linea"/>
          <p:cNvSpPr/>
          <p:nvPr/>
        </p:nvSpPr>
        <p:spPr>
          <a:xfrm>
            <a:off x="12127048" y="7048727"/>
            <a:ext cx="1386032" cy="4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4" name="TextBox 49"/>
          <p:cNvSpPr txBox="1"/>
          <p:nvPr/>
        </p:nvSpPr>
        <p:spPr>
          <a:xfrm>
            <a:off x="10165490" y="6650732"/>
            <a:ext cx="2292850" cy="81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b="1" sz="22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Successo e</a:t>
            </a:r>
          </a:p>
          <a:p>
            <a:pPr algn="ctr">
              <a:lnSpc>
                <a:spcPts val="3300"/>
              </a:lnSpc>
              <a:defRPr b="1" sz="22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Aggiornamento</a:t>
            </a:r>
          </a:p>
        </p:txBody>
      </p:sp>
      <p:sp>
        <p:nvSpPr>
          <p:cNvPr id="585" name="Linea"/>
          <p:cNvSpPr/>
          <p:nvPr/>
        </p:nvSpPr>
        <p:spPr>
          <a:xfrm>
            <a:off x="8895512" y="7048727"/>
            <a:ext cx="1478087" cy="4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86" name="Linea" descr="Linea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8522579" y="6956738"/>
            <a:ext cx="1018898" cy="421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587" name="Linea"/>
          <p:cNvSpPr/>
          <p:nvPr/>
        </p:nvSpPr>
        <p:spPr>
          <a:xfrm>
            <a:off x="10498842" y="5974276"/>
            <a:ext cx="1568110" cy="4"/>
          </a:xfrm>
          <a:prstGeom prst="line">
            <a:avLst/>
          </a:prstGeom>
          <a:ln w="25400">
            <a:solidFill>
              <a:srgbClr val="A7A7A7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8" name="Linea"/>
          <p:cNvSpPr/>
          <p:nvPr/>
        </p:nvSpPr>
        <p:spPr>
          <a:xfrm>
            <a:off x="10315436" y="3124013"/>
            <a:ext cx="1568110" cy="2"/>
          </a:xfrm>
          <a:prstGeom prst="line">
            <a:avLst/>
          </a:prstGeom>
          <a:ln w="25400">
            <a:solidFill>
              <a:srgbClr val="A7A7A7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9" name="Linea"/>
          <p:cNvSpPr/>
          <p:nvPr/>
        </p:nvSpPr>
        <p:spPr>
          <a:xfrm>
            <a:off x="6036173" y="3136816"/>
            <a:ext cx="1568110" cy="3"/>
          </a:xfrm>
          <a:prstGeom prst="line">
            <a:avLst/>
          </a:prstGeom>
          <a:ln w="25400">
            <a:solidFill>
              <a:srgbClr val="A7A7A7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90" name="Linea"/>
          <p:cNvSpPr/>
          <p:nvPr/>
        </p:nvSpPr>
        <p:spPr>
          <a:xfrm flipV="1">
            <a:off x="2367458" y="3584354"/>
            <a:ext cx="1105577" cy="582240"/>
          </a:xfrm>
          <a:prstGeom prst="line">
            <a:avLst/>
          </a:prstGeom>
          <a:ln w="25400">
            <a:solidFill>
              <a:srgbClr val="A7A7A7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91" name="Ovale"/>
          <p:cNvSpPr/>
          <p:nvPr/>
        </p:nvSpPr>
        <p:spPr>
          <a:xfrm>
            <a:off x="7938154" y="7852750"/>
            <a:ext cx="2126305" cy="1270007"/>
          </a:xfrm>
          <a:prstGeom prst="ellipse">
            <a:avLst/>
          </a:prstGeom>
          <a:solidFill>
            <a:schemeClr val="accent1">
              <a:lumOff val="23725"/>
            </a:schemeClr>
          </a:soli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92" name="TextBox 7"/>
          <p:cNvSpPr txBox="1"/>
          <p:nvPr/>
        </p:nvSpPr>
        <p:spPr>
          <a:xfrm>
            <a:off x="8024676" y="7966571"/>
            <a:ext cx="2047715" cy="809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b="1" sz="19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PROFILO</a:t>
            </a:r>
          </a:p>
          <a:p>
            <a:pPr algn="ctr">
              <a:lnSpc>
                <a:spcPts val="3300"/>
              </a:lnSpc>
              <a:defRPr b="1" sz="19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DEL PAZIENTE</a:t>
            </a:r>
          </a:p>
        </p:txBody>
      </p:sp>
      <p:sp>
        <p:nvSpPr>
          <p:cNvPr id="593" name="Linea"/>
          <p:cNvSpPr/>
          <p:nvPr/>
        </p:nvSpPr>
        <p:spPr>
          <a:xfrm>
            <a:off x="10315436" y="8462475"/>
            <a:ext cx="1568110" cy="2"/>
          </a:xfrm>
          <a:prstGeom prst="line">
            <a:avLst/>
          </a:prstGeom>
          <a:ln w="25400">
            <a:solidFill>
              <a:srgbClr val="535353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94" name="TextBox 79"/>
          <p:cNvSpPr txBox="1"/>
          <p:nvPr/>
        </p:nvSpPr>
        <p:spPr>
          <a:xfrm>
            <a:off x="14768749" y="6764280"/>
            <a:ext cx="3370420" cy="3339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Dati anagrafici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Parametri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Allergie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Consulenze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A436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Esami bioumorali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Microbiologia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Terapie Antibiotiche 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Co-Patologie </a:t>
            </a:r>
          </a:p>
        </p:txBody>
      </p:sp>
      <p:sp>
        <p:nvSpPr>
          <p:cNvPr id="595" name="Linea"/>
          <p:cNvSpPr/>
          <p:nvPr/>
        </p:nvSpPr>
        <p:spPr>
          <a:xfrm>
            <a:off x="14358987" y="8433819"/>
            <a:ext cx="505897" cy="4"/>
          </a:xfrm>
          <a:prstGeom prst="line">
            <a:avLst/>
          </a:prstGeom>
          <a:ln w="25400">
            <a:solidFill>
              <a:srgbClr val="535353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96" name="Ovale"/>
          <p:cNvSpPr/>
          <p:nvPr/>
        </p:nvSpPr>
        <p:spPr>
          <a:xfrm>
            <a:off x="12056526" y="7736509"/>
            <a:ext cx="2126305" cy="1270007"/>
          </a:xfrm>
          <a:prstGeom prst="ellipse">
            <a:avLst/>
          </a:prstGeom>
          <a:solidFill>
            <a:schemeClr val="accent1">
              <a:lumOff val="23725"/>
            </a:schemeClr>
          </a:soli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97" name="TextBox 7"/>
          <p:cNvSpPr txBox="1"/>
          <p:nvPr/>
        </p:nvSpPr>
        <p:spPr>
          <a:xfrm>
            <a:off x="12143613" y="7904291"/>
            <a:ext cx="2047715" cy="809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b="1" sz="19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SEZIONI</a:t>
            </a:r>
          </a:p>
          <a:p>
            <a:pPr algn="ctr">
              <a:lnSpc>
                <a:spcPts val="3300"/>
              </a:lnSpc>
              <a:defRPr b="1" sz="19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DEL PROFILO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afterEffect" presetSubtype="0" presetID="35" grpId="1" repeatCount="2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35" grpId="2" repeatCount="2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1" grpId="1"/>
      <p:bldP build="whole" bldLvl="1" animBg="1" rev="0" advAuto="0" spid="596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Freeform 3"/>
          <p:cNvSpPr/>
          <p:nvPr/>
        </p:nvSpPr>
        <p:spPr>
          <a:xfrm>
            <a:off x="445732" y="1570205"/>
            <a:ext cx="17591770" cy="8229601"/>
          </a:xfrm>
          <a:prstGeom prst="rect">
            <a:avLst/>
          </a:prstGeom>
          <a:solidFill>
            <a:srgbClr val="FFFFFF">
              <a:alpha val="52941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00" name="Freeform 5"/>
          <p:cNvSpPr/>
          <p:nvPr/>
        </p:nvSpPr>
        <p:spPr>
          <a:xfrm rot="10800000">
            <a:off x="-459581" y="366578"/>
            <a:ext cx="6538005" cy="100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46" y="0"/>
                </a:moveTo>
                <a:lnTo>
                  <a:pt x="20346" y="21600"/>
                </a:lnTo>
                <a:cubicBezTo>
                  <a:pt x="21039" y="21600"/>
                  <a:pt x="21600" y="16766"/>
                  <a:pt x="21600" y="10798"/>
                </a:cubicBezTo>
                <a:cubicBezTo>
                  <a:pt x="21600" y="4834"/>
                  <a:pt x="21038" y="0"/>
                  <a:pt x="20346" y="0"/>
                </a:cubicBezTo>
                <a:close/>
                <a:moveTo>
                  <a:pt x="0" y="0"/>
                </a:moveTo>
                <a:lnTo>
                  <a:pt x="20346" y="0"/>
                </a:lnTo>
                <a:lnTo>
                  <a:pt x="20346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01" name="TextBox 6"/>
          <p:cNvSpPr txBox="1"/>
          <p:nvPr/>
        </p:nvSpPr>
        <p:spPr>
          <a:xfrm>
            <a:off x="445730" y="436818"/>
            <a:ext cx="5919717" cy="751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6200"/>
              </a:lnSpc>
              <a:defRPr b="1" spc="44" sz="45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Profilo del Paziente</a:t>
            </a:r>
          </a:p>
        </p:txBody>
      </p:sp>
      <p:sp>
        <p:nvSpPr>
          <p:cNvPr id="602" name="Freeform 10"/>
          <p:cNvSpPr/>
          <p:nvPr/>
        </p:nvSpPr>
        <p:spPr>
          <a:xfrm>
            <a:off x="13564029" y="1930892"/>
            <a:ext cx="4148152" cy="76580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03" name="TextBox 11"/>
          <p:cNvSpPr txBox="1"/>
          <p:nvPr/>
        </p:nvSpPr>
        <p:spPr>
          <a:xfrm>
            <a:off x="13720289" y="2091613"/>
            <a:ext cx="5213875" cy="663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500"/>
              </a:lnSpc>
              <a:defRPr spc="39" sz="39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Tabbed Activity</a:t>
            </a:r>
          </a:p>
        </p:txBody>
      </p:sp>
      <p:sp>
        <p:nvSpPr>
          <p:cNvPr id="604" name="Freeform 13"/>
          <p:cNvSpPr/>
          <p:nvPr/>
        </p:nvSpPr>
        <p:spPr>
          <a:xfrm>
            <a:off x="13564029" y="2920307"/>
            <a:ext cx="4148152" cy="51641"/>
          </a:xfrm>
          <a:prstGeom prst="rect">
            <a:avLst/>
          </a:prstGeom>
          <a:solidFill>
            <a:srgbClr val="24435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05" name="TextBox 14"/>
          <p:cNvSpPr txBox="1"/>
          <p:nvPr/>
        </p:nvSpPr>
        <p:spPr>
          <a:xfrm>
            <a:off x="13720289" y="4624566"/>
            <a:ext cx="3991896" cy="157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495300" indent="-247650">
              <a:lnSpc>
                <a:spcPts val="4200"/>
              </a:lnSpc>
              <a:buFont typeface="Arial"/>
              <a:defRPr sz="3000">
                <a:latin typeface="+mj-lt"/>
                <a:ea typeface="+mj-ea"/>
                <a:cs typeface="+mj-cs"/>
                <a:sym typeface="Arial"/>
              </a:defRPr>
            </a:pPr>
            <a:r>
              <a:t>Layout con finestre scorrevoli lateralmente </a:t>
            </a:r>
          </a:p>
        </p:txBody>
      </p:sp>
      <p:sp>
        <p:nvSpPr>
          <p:cNvPr id="606" name="TextBox 15"/>
          <p:cNvSpPr txBox="1"/>
          <p:nvPr/>
        </p:nvSpPr>
        <p:spPr>
          <a:xfrm>
            <a:off x="13720289" y="6451744"/>
            <a:ext cx="3991896" cy="481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478790" indent="-239395">
              <a:lnSpc>
                <a:spcPts val="4000"/>
              </a:lnSpc>
              <a:buFont typeface="Arial"/>
              <a:defRPr sz="2800">
                <a:latin typeface="+mj-lt"/>
                <a:ea typeface="+mj-ea"/>
                <a:cs typeface="+mj-cs"/>
                <a:sym typeface="Arial"/>
              </a:defRPr>
            </a:pPr>
            <a:r>
              <a:t>Utilizzo di Fragment</a:t>
            </a:r>
          </a:p>
        </p:txBody>
      </p:sp>
      <p:pic>
        <p:nvPicPr>
          <p:cNvPr id="607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28031" y="3118240"/>
            <a:ext cx="1220156" cy="1220156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TextBox 17"/>
          <p:cNvSpPr txBox="1"/>
          <p:nvPr/>
        </p:nvSpPr>
        <p:spPr>
          <a:xfrm>
            <a:off x="13720289" y="7294322"/>
            <a:ext cx="3991896" cy="2005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478790" indent="-239395">
              <a:lnSpc>
                <a:spcPts val="4000"/>
              </a:lnSpc>
              <a:buFont typeface="Arial"/>
              <a:defRPr sz="2800">
                <a:latin typeface="+mj-lt"/>
                <a:ea typeface="+mj-ea"/>
                <a:cs typeface="+mj-cs"/>
                <a:sym typeface="Arial"/>
              </a:defRPr>
            </a:pPr>
            <a:r>
              <a:t>Per ogni Fragment è stato implementata un'area personale del paziente</a:t>
            </a:r>
          </a:p>
        </p:txBody>
      </p:sp>
      <p:pic>
        <p:nvPicPr>
          <p:cNvPr id="609" name="tagliato.mp4" descr="tagliato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983619" y="1896877"/>
            <a:ext cx="12361717" cy="7726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244" fill="hold"/>
                                        <p:tgtEl>
                                          <p:spTgt spid="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0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Freeform 3"/>
          <p:cNvSpPr/>
          <p:nvPr/>
        </p:nvSpPr>
        <p:spPr>
          <a:xfrm>
            <a:off x="445732" y="1570205"/>
            <a:ext cx="17591770" cy="8229601"/>
          </a:xfrm>
          <a:prstGeom prst="rect">
            <a:avLst/>
          </a:prstGeom>
          <a:solidFill>
            <a:srgbClr val="FFFFFF">
              <a:alpha val="52941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12" name="Freeform 5"/>
          <p:cNvSpPr/>
          <p:nvPr/>
        </p:nvSpPr>
        <p:spPr>
          <a:xfrm rot="10800000">
            <a:off x="12249" y="366578"/>
            <a:ext cx="5395522" cy="100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46" y="0"/>
                </a:moveTo>
                <a:lnTo>
                  <a:pt x="20346" y="21600"/>
                </a:lnTo>
                <a:cubicBezTo>
                  <a:pt x="21039" y="21600"/>
                  <a:pt x="21600" y="16766"/>
                  <a:pt x="21600" y="10798"/>
                </a:cubicBezTo>
                <a:cubicBezTo>
                  <a:pt x="21600" y="4834"/>
                  <a:pt x="21038" y="0"/>
                  <a:pt x="20346" y="0"/>
                </a:cubicBezTo>
                <a:close/>
                <a:moveTo>
                  <a:pt x="0" y="0"/>
                </a:moveTo>
                <a:lnTo>
                  <a:pt x="20346" y="0"/>
                </a:lnTo>
                <a:lnTo>
                  <a:pt x="20346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13" name="TextBox 6"/>
          <p:cNvSpPr txBox="1"/>
          <p:nvPr/>
        </p:nvSpPr>
        <p:spPr>
          <a:xfrm>
            <a:off x="254513" y="293406"/>
            <a:ext cx="5703953" cy="742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6200"/>
              </a:lnSpc>
              <a:defRPr b="1" spc="41" sz="42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Profilo del Paziente</a:t>
            </a:r>
          </a:p>
        </p:txBody>
      </p:sp>
      <p:sp>
        <p:nvSpPr>
          <p:cNvPr id="614" name="AutoShape 7"/>
          <p:cNvSpPr/>
          <p:nvPr/>
        </p:nvSpPr>
        <p:spPr>
          <a:xfrm>
            <a:off x="328423" y="1074029"/>
            <a:ext cx="4940762" cy="147526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15" name="Freeform 10"/>
          <p:cNvSpPr/>
          <p:nvPr/>
        </p:nvSpPr>
        <p:spPr>
          <a:xfrm>
            <a:off x="13564029" y="1930892"/>
            <a:ext cx="4148152" cy="76580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16" name="TextBox 11"/>
          <p:cNvSpPr txBox="1"/>
          <p:nvPr/>
        </p:nvSpPr>
        <p:spPr>
          <a:xfrm>
            <a:off x="13720289" y="2091613"/>
            <a:ext cx="5213875" cy="663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500"/>
              </a:lnSpc>
              <a:defRPr spc="39" sz="39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Recycler View</a:t>
            </a:r>
          </a:p>
        </p:txBody>
      </p:sp>
      <p:sp>
        <p:nvSpPr>
          <p:cNvPr id="617" name="Freeform 13"/>
          <p:cNvSpPr/>
          <p:nvPr/>
        </p:nvSpPr>
        <p:spPr>
          <a:xfrm>
            <a:off x="13564029" y="2920307"/>
            <a:ext cx="4148152" cy="51641"/>
          </a:xfrm>
          <a:prstGeom prst="rect">
            <a:avLst/>
          </a:prstGeom>
          <a:solidFill>
            <a:srgbClr val="24435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18" name="TextBox 14"/>
          <p:cNvSpPr txBox="1"/>
          <p:nvPr/>
        </p:nvSpPr>
        <p:spPr>
          <a:xfrm>
            <a:off x="13642159" y="6407244"/>
            <a:ext cx="3991896" cy="867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412750" indent="-206375">
              <a:lnSpc>
                <a:spcPts val="3500"/>
              </a:lnSpc>
              <a:buFont typeface="Arial"/>
              <a:defRPr sz="2500">
                <a:latin typeface="+mj-lt"/>
                <a:ea typeface="+mj-ea"/>
                <a:cs typeface="+mj-cs"/>
                <a:sym typeface="Arial"/>
              </a:defRPr>
            </a:pPr>
            <a:r>
              <a:t>Riciclo degli elementi della lista </a:t>
            </a:r>
          </a:p>
        </p:txBody>
      </p:sp>
      <p:sp>
        <p:nvSpPr>
          <p:cNvPr id="619" name="TextBox 15"/>
          <p:cNvSpPr txBox="1"/>
          <p:nvPr/>
        </p:nvSpPr>
        <p:spPr>
          <a:xfrm>
            <a:off x="13642159" y="4712017"/>
            <a:ext cx="3991896" cy="1311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412750" indent="-206375">
              <a:lnSpc>
                <a:spcPts val="3500"/>
              </a:lnSpc>
              <a:buFont typeface="Arial"/>
              <a:defRPr sz="2500">
                <a:latin typeface="+mj-lt"/>
                <a:ea typeface="+mj-ea"/>
                <a:cs typeface="+mj-cs"/>
                <a:sym typeface="Arial"/>
              </a:defRPr>
            </a:pPr>
            <a:r>
              <a:t>Metodo più flessibile e ottimizzato rispetto a una normale ListView</a:t>
            </a:r>
          </a:p>
        </p:txBody>
      </p:sp>
      <p:sp>
        <p:nvSpPr>
          <p:cNvPr id="620" name="Freeform 22"/>
          <p:cNvSpPr/>
          <p:nvPr/>
        </p:nvSpPr>
        <p:spPr>
          <a:xfrm rot="16200000">
            <a:off x="4196696" y="6438577"/>
            <a:ext cx="5756190" cy="51641"/>
          </a:xfrm>
          <a:prstGeom prst="rect">
            <a:avLst/>
          </a:prstGeom>
          <a:solidFill>
            <a:srgbClr val="E65863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21" name="TextBox 25"/>
          <p:cNvSpPr txBox="1"/>
          <p:nvPr/>
        </p:nvSpPr>
        <p:spPr>
          <a:xfrm>
            <a:off x="5023115" y="3962010"/>
            <a:ext cx="1879565" cy="422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sz="2500">
                <a:solidFill>
                  <a:srgbClr val="E6586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1° elemento</a:t>
            </a:r>
          </a:p>
        </p:txBody>
      </p:sp>
      <p:sp>
        <p:nvSpPr>
          <p:cNvPr id="622" name="TextBox 26"/>
          <p:cNvSpPr txBox="1"/>
          <p:nvPr/>
        </p:nvSpPr>
        <p:spPr>
          <a:xfrm>
            <a:off x="5023115" y="8103605"/>
            <a:ext cx="1879565" cy="422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sz="2500">
                <a:solidFill>
                  <a:srgbClr val="E6586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2° elemento</a:t>
            </a:r>
          </a:p>
        </p:txBody>
      </p:sp>
      <p:sp>
        <p:nvSpPr>
          <p:cNvPr id="623" name="TextBox 27"/>
          <p:cNvSpPr txBox="1"/>
          <p:nvPr/>
        </p:nvSpPr>
        <p:spPr>
          <a:xfrm>
            <a:off x="5354806" y="3286986"/>
            <a:ext cx="1118430" cy="507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200"/>
              </a:lnSpc>
              <a:defRPr b="1" sz="3000">
                <a:solidFill>
                  <a:srgbClr val="E6586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Lista</a:t>
            </a:r>
          </a:p>
        </p:txBody>
      </p:sp>
      <p:sp>
        <p:nvSpPr>
          <p:cNvPr id="624" name="TextBox 28"/>
          <p:cNvSpPr txBox="1"/>
          <p:nvPr/>
        </p:nvSpPr>
        <p:spPr>
          <a:xfrm>
            <a:off x="13642159" y="7526918"/>
            <a:ext cx="3991896" cy="1756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412750" indent="-206375">
              <a:lnSpc>
                <a:spcPts val="3500"/>
              </a:lnSpc>
              <a:buFont typeface="Arial"/>
              <a:defRPr sz="2500">
                <a:latin typeface="+mj-lt"/>
                <a:ea typeface="+mj-ea"/>
                <a:cs typeface="+mj-cs"/>
                <a:sym typeface="Arial"/>
              </a:defRPr>
            </a:pPr>
            <a:r>
              <a:t>La memoria viene occupata solo dagli elementi visibili durante lo scorrimento</a:t>
            </a:r>
          </a:p>
        </p:txBody>
      </p:sp>
      <p:sp>
        <p:nvSpPr>
          <p:cNvPr id="625" name="Scheda elettorale"/>
          <p:cNvSpPr/>
          <p:nvPr/>
        </p:nvSpPr>
        <p:spPr>
          <a:xfrm>
            <a:off x="15104312" y="3130997"/>
            <a:ext cx="1067594" cy="1421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342"/>
                </a:lnTo>
                <a:lnTo>
                  <a:pt x="18478" y="0"/>
                </a:lnTo>
                <a:lnTo>
                  <a:pt x="0" y="0"/>
                </a:lnTo>
                <a:close/>
                <a:moveTo>
                  <a:pt x="2780" y="2106"/>
                </a:moveTo>
                <a:lnTo>
                  <a:pt x="15405" y="2106"/>
                </a:lnTo>
                <a:lnTo>
                  <a:pt x="15405" y="4226"/>
                </a:lnTo>
                <a:lnTo>
                  <a:pt x="2780" y="4226"/>
                </a:lnTo>
                <a:lnTo>
                  <a:pt x="2780" y="2106"/>
                </a:lnTo>
                <a:close/>
                <a:moveTo>
                  <a:pt x="17628" y="2106"/>
                </a:moveTo>
                <a:cubicBezTo>
                  <a:pt x="18408" y="2106"/>
                  <a:pt x="19040" y="2581"/>
                  <a:pt x="19040" y="3166"/>
                </a:cubicBezTo>
                <a:cubicBezTo>
                  <a:pt x="19040" y="3751"/>
                  <a:pt x="18408" y="4226"/>
                  <a:pt x="17628" y="4226"/>
                </a:cubicBezTo>
                <a:cubicBezTo>
                  <a:pt x="16849" y="4226"/>
                  <a:pt x="16217" y="3751"/>
                  <a:pt x="16217" y="3166"/>
                </a:cubicBezTo>
                <a:cubicBezTo>
                  <a:pt x="16217" y="2581"/>
                  <a:pt x="16849" y="2106"/>
                  <a:pt x="17628" y="2106"/>
                </a:cubicBezTo>
                <a:close/>
                <a:moveTo>
                  <a:pt x="2780" y="5160"/>
                </a:moveTo>
                <a:lnTo>
                  <a:pt x="15405" y="5160"/>
                </a:lnTo>
                <a:lnTo>
                  <a:pt x="15405" y="7278"/>
                </a:lnTo>
                <a:lnTo>
                  <a:pt x="2780" y="7278"/>
                </a:lnTo>
                <a:lnTo>
                  <a:pt x="2780" y="5160"/>
                </a:lnTo>
                <a:close/>
                <a:moveTo>
                  <a:pt x="17628" y="5160"/>
                </a:moveTo>
                <a:cubicBezTo>
                  <a:pt x="18408" y="5160"/>
                  <a:pt x="19040" y="5635"/>
                  <a:pt x="19040" y="6220"/>
                </a:cubicBezTo>
                <a:cubicBezTo>
                  <a:pt x="19040" y="6805"/>
                  <a:pt x="18408" y="7278"/>
                  <a:pt x="17628" y="7278"/>
                </a:cubicBezTo>
                <a:cubicBezTo>
                  <a:pt x="16849" y="7278"/>
                  <a:pt x="16217" y="6805"/>
                  <a:pt x="16217" y="6220"/>
                </a:cubicBezTo>
                <a:cubicBezTo>
                  <a:pt x="16217" y="5635"/>
                  <a:pt x="16849" y="5160"/>
                  <a:pt x="17628" y="5160"/>
                </a:cubicBezTo>
                <a:close/>
                <a:moveTo>
                  <a:pt x="2780" y="8213"/>
                </a:moveTo>
                <a:lnTo>
                  <a:pt x="15405" y="8213"/>
                </a:lnTo>
                <a:lnTo>
                  <a:pt x="15405" y="10333"/>
                </a:lnTo>
                <a:lnTo>
                  <a:pt x="2780" y="10333"/>
                </a:lnTo>
                <a:lnTo>
                  <a:pt x="2780" y="8213"/>
                </a:lnTo>
                <a:close/>
                <a:moveTo>
                  <a:pt x="17628" y="8213"/>
                </a:moveTo>
                <a:cubicBezTo>
                  <a:pt x="18408" y="8213"/>
                  <a:pt x="19040" y="8688"/>
                  <a:pt x="19040" y="9273"/>
                </a:cubicBezTo>
                <a:cubicBezTo>
                  <a:pt x="19040" y="9858"/>
                  <a:pt x="18408" y="10333"/>
                  <a:pt x="17628" y="10333"/>
                </a:cubicBezTo>
                <a:cubicBezTo>
                  <a:pt x="16849" y="10333"/>
                  <a:pt x="16217" y="9858"/>
                  <a:pt x="16217" y="9273"/>
                </a:cubicBezTo>
                <a:cubicBezTo>
                  <a:pt x="16217" y="8688"/>
                  <a:pt x="16849" y="8213"/>
                  <a:pt x="17628" y="8213"/>
                </a:cubicBezTo>
                <a:close/>
                <a:moveTo>
                  <a:pt x="18404" y="8667"/>
                </a:moveTo>
                <a:cubicBezTo>
                  <a:pt x="18338" y="8670"/>
                  <a:pt x="18273" y="8694"/>
                  <a:pt x="18226" y="8735"/>
                </a:cubicBezTo>
                <a:lnTo>
                  <a:pt x="17325" y="9511"/>
                </a:lnTo>
                <a:lnTo>
                  <a:pt x="17026" y="9271"/>
                </a:lnTo>
                <a:cubicBezTo>
                  <a:pt x="16928" y="9193"/>
                  <a:pt x="16764" y="9189"/>
                  <a:pt x="16660" y="9263"/>
                </a:cubicBezTo>
                <a:cubicBezTo>
                  <a:pt x="16555" y="9336"/>
                  <a:pt x="16548" y="9459"/>
                  <a:pt x="16646" y="9538"/>
                </a:cubicBezTo>
                <a:lnTo>
                  <a:pt x="17143" y="9934"/>
                </a:lnTo>
                <a:cubicBezTo>
                  <a:pt x="17192" y="9974"/>
                  <a:pt x="17260" y="9997"/>
                  <a:pt x="17332" y="9997"/>
                </a:cubicBezTo>
                <a:cubicBezTo>
                  <a:pt x="17333" y="9997"/>
                  <a:pt x="17337" y="9997"/>
                  <a:pt x="17338" y="9997"/>
                </a:cubicBezTo>
                <a:cubicBezTo>
                  <a:pt x="17412" y="9996"/>
                  <a:pt x="17479" y="9971"/>
                  <a:pt x="17527" y="9929"/>
                </a:cubicBezTo>
                <a:lnTo>
                  <a:pt x="18617" y="8989"/>
                </a:lnTo>
                <a:cubicBezTo>
                  <a:pt x="18711" y="8908"/>
                  <a:pt x="18701" y="8785"/>
                  <a:pt x="18593" y="8714"/>
                </a:cubicBezTo>
                <a:cubicBezTo>
                  <a:pt x="18539" y="8679"/>
                  <a:pt x="18470" y="8664"/>
                  <a:pt x="18404" y="8667"/>
                </a:cubicBezTo>
                <a:close/>
                <a:moveTo>
                  <a:pt x="2780" y="11266"/>
                </a:moveTo>
                <a:lnTo>
                  <a:pt x="15405" y="11266"/>
                </a:lnTo>
                <a:lnTo>
                  <a:pt x="15405" y="13385"/>
                </a:lnTo>
                <a:lnTo>
                  <a:pt x="2780" y="13385"/>
                </a:lnTo>
                <a:lnTo>
                  <a:pt x="2780" y="11266"/>
                </a:lnTo>
                <a:close/>
                <a:moveTo>
                  <a:pt x="17628" y="11266"/>
                </a:moveTo>
                <a:cubicBezTo>
                  <a:pt x="18408" y="11266"/>
                  <a:pt x="19040" y="11740"/>
                  <a:pt x="19040" y="12325"/>
                </a:cubicBezTo>
                <a:cubicBezTo>
                  <a:pt x="19040" y="12911"/>
                  <a:pt x="18408" y="13385"/>
                  <a:pt x="17628" y="13385"/>
                </a:cubicBezTo>
                <a:cubicBezTo>
                  <a:pt x="16849" y="13385"/>
                  <a:pt x="16217" y="12911"/>
                  <a:pt x="16217" y="12325"/>
                </a:cubicBezTo>
                <a:cubicBezTo>
                  <a:pt x="16217" y="11740"/>
                  <a:pt x="16849" y="11266"/>
                  <a:pt x="17628" y="11266"/>
                </a:cubicBezTo>
                <a:close/>
                <a:moveTo>
                  <a:pt x="2780" y="14320"/>
                </a:moveTo>
                <a:lnTo>
                  <a:pt x="15405" y="14320"/>
                </a:lnTo>
                <a:lnTo>
                  <a:pt x="15405" y="16440"/>
                </a:lnTo>
                <a:lnTo>
                  <a:pt x="2780" y="16440"/>
                </a:lnTo>
                <a:lnTo>
                  <a:pt x="2780" y="14320"/>
                </a:lnTo>
                <a:close/>
                <a:moveTo>
                  <a:pt x="17628" y="14320"/>
                </a:moveTo>
                <a:cubicBezTo>
                  <a:pt x="18408" y="14320"/>
                  <a:pt x="19040" y="14795"/>
                  <a:pt x="19040" y="15380"/>
                </a:cubicBezTo>
                <a:cubicBezTo>
                  <a:pt x="19040" y="15965"/>
                  <a:pt x="18408" y="16440"/>
                  <a:pt x="17628" y="16440"/>
                </a:cubicBezTo>
                <a:cubicBezTo>
                  <a:pt x="16849" y="16440"/>
                  <a:pt x="16217" y="15965"/>
                  <a:pt x="16217" y="15380"/>
                </a:cubicBezTo>
                <a:cubicBezTo>
                  <a:pt x="16217" y="14795"/>
                  <a:pt x="16849" y="14320"/>
                  <a:pt x="17628" y="14320"/>
                </a:cubicBezTo>
                <a:close/>
                <a:moveTo>
                  <a:pt x="2780" y="17373"/>
                </a:moveTo>
                <a:lnTo>
                  <a:pt x="15405" y="17373"/>
                </a:lnTo>
                <a:lnTo>
                  <a:pt x="15405" y="19492"/>
                </a:lnTo>
                <a:lnTo>
                  <a:pt x="2780" y="19492"/>
                </a:lnTo>
                <a:lnTo>
                  <a:pt x="2780" y="17373"/>
                </a:lnTo>
                <a:close/>
                <a:moveTo>
                  <a:pt x="17628" y="17373"/>
                </a:moveTo>
                <a:cubicBezTo>
                  <a:pt x="18408" y="17373"/>
                  <a:pt x="19040" y="17847"/>
                  <a:pt x="19040" y="18433"/>
                </a:cubicBezTo>
                <a:cubicBezTo>
                  <a:pt x="19040" y="19018"/>
                  <a:pt x="18408" y="19492"/>
                  <a:pt x="17628" y="19492"/>
                </a:cubicBezTo>
                <a:cubicBezTo>
                  <a:pt x="16849" y="19492"/>
                  <a:pt x="16217" y="19018"/>
                  <a:pt x="16217" y="18433"/>
                </a:cubicBezTo>
                <a:cubicBezTo>
                  <a:pt x="16217" y="17847"/>
                  <a:pt x="16849" y="17373"/>
                  <a:pt x="17628" y="17373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244357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626" name="recycler.mp4" descr="recycler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77900" y="1892300"/>
            <a:ext cx="12354561" cy="7721600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Freeform 5"/>
          <p:cNvSpPr/>
          <p:nvPr/>
        </p:nvSpPr>
        <p:spPr>
          <a:xfrm rot="10800000">
            <a:off x="-459581" y="366578"/>
            <a:ext cx="6538005" cy="100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46" y="0"/>
                </a:moveTo>
                <a:lnTo>
                  <a:pt x="20346" y="21600"/>
                </a:lnTo>
                <a:cubicBezTo>
                  <a:pt x="21039" y="21600"/>
                  <a:pt x="21600" y="16766"/>
                  <a:pt x="21600" y="10798"/>
                </a:cubicBezTo>
                <a:cubicBezTo>
                  <a:pt x="21600" y="4834"/>
                  <a:pt x="21038" y="0"/>
                  <a:pt x="20346" y="0"/>
                </a:cubicBezTo>
                <a:close/>
                <a:moveTo>
                  <a:pt x="0" y="0"/>
                </a:moveTo>
                <a:lnTo>
                  <a:pt x="20346" y="0"/>
                </a:lnTo>
                <a:lnTo>
                  <a:pt x="20346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28" name="TextBox 6"/>
          <p:cNvSpPr txBox="1"/>
          <p:nvPr/>
        </p:nvSpPr>
        <p:spPr>
          <a:xfrm>
            <a:off x="445730" y="436818"/>
            <a:ext cx="5919717" cy="751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6200"/>
              </a:lnSpc>
              <a:defRPr b="1" spc="44" sz="45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Profilo del Paziente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4488" fill="hold"/>
                                        <p:tgtEl>
                                          <p:spTgt spid="6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2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Ovale"/>
          <p:cNvSpPr/>
          <p:nvPr/>
        </p:nvSpPr>
        <p:spPr>
          <a:xfrm>
            <a:off x="12011958" y="7798819"/>
            <a:ext cx="2126306" cy="127000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31" name="Ovale"/>
          <p:cNvSpPr/>
          <p:nvPr/>
        </p:nvSpPr>
        <p:spPr>
          <a:xfrm>
            <a:off x="7929542" y="7816791"/>
            <a:ext cx="2204977" cy="1291373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32" name="Linea"/>
          <p:cNvSpPr/>
          <p:nvPr/>
        </p:nvSpPr>
        <p:spPr>
          <a:xfrm>
            <a:off x="13479285" y="6344001"/>
            <a:ext cx="4" cy="83493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33" name="Linea"/>
          <p:cNvSpPr/>
          <p:nvPr/>
        </p:nvSpPr>
        <p:spPr>
          <a:xfrm>
            <a:off x="9032026" y="4872711"/>
            <a:ext cx="4" cy="440117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34" name="Linea"/>
          <p:cNvSpPr/>
          <p:nvPr/>
        </p:nvSpPr>
        <p:spPr>
          <a:xfrm>
            <a:off x="13479285" y="4726032"/>
            <a:ext cx="4" cy="83493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35" name="Ovale"/>
          <p:cNvSpPr/>
          <p:nvPr/>
        </p:nvSpPr>
        <p:spPr>
          <a:xfrm>
            <a:off x="12345561" y="5314000"/>
            <a:ext cx="2267453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36" name="Ovale"/>
          <p:cNvSpPr/>
          <p:nvPr/>
        </p:nvSpPr>
        <p:spPr>
          <a:xfrm>
            <a:off x="3663484" y="5420033"/>
            <a:ext cx="2126305" cy="127000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37" name="Linea"/>
          <p:cNvSpPr/>
          <p:nvPr/>
        </p:nvSpPr>
        <p:spPr>
          <a:xfrm>
            <a:off x="13275972" y="3553021"/>
            <a:ext cx="4" cy="83493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38" name="Ovale"/>
          <p:cNvSpPr/>
          <p:nvPr/>
        </p:nvSpPr>
        <p:spPr>
          <a:xfrm>
            <a:off x="12109122" y="2501816"/>
            <a:ext cx="21771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39" name="Ovale"/>
          <p:cNvSpPr/>
          <p:nvPr/>
        </p:nvSpPr>
        <p:spPr>
          <a:xfrm>
            <a:off x="7912754" y="2489012"/>
            <a:ext cx="21771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40" name="Ovale"/>
          <p:cNvSpPr/>
          <p:nvPr/>
        </p:nvSpPr>
        <p:spPr>
          <a:xfrm>
            <a:off x="3653392" y="2630384"/>
            <a:ext cx="2126305" cy="127000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64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91190" y="3571816"/>
            <a:ext cx="4026169" cy="4026168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TextBox 7"/>
          <p:cNvSpPr txBox="1"/>
          <p:nvPr/>
        </p:nvSpPr>
        <p:spPr>
          <a:xfrm>
            <a:off x="3692685" y="3062696"/>
            <a:ext cx="2047715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Registrazione</a:t>
            </a:r>
          </a:p>
        </p:txBody>
      </p:sp>
      <p:sp>
        <p:nvSpPr>
          <p:cNvPr id="643" name="TextBox 10"/>
          <p:cNvSpPr txBox="1"/>
          <p:nvPr/>
        </p:nvSpPr>
        <p:spPr>
          <a:xfrm>
            <a:off x="8208381" y="2724575"/>
            <a:ext cx="1585849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Scelta </a:t>
            </a:r>
          </a:p>
          <a:p>
            <a: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username</a:t>
            </a:r>
          </a:p>
        </p:txBody>
      </p:sp>
      <p:sp>
        <p:nvSpPr>
          <p:cNvPr id="644" name="TextBox 14"/>
          <p:cNvSpPr txBox="1"/>
          <p:nvPr/>
        </p:nvSpPr>
        <p:spPr>
          <a:xfrm>
            <a:off x="12590546" y="2711774"/>
            <a:ext cx="1214257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Scelta </a:t>
            </a:r>
          </a:p>
          <a:p>
            <a:pPr algn="ctr">
              <a:lnSpc>
                <a:spcPts val="3300"/>
              </a:lnSpc>
              <a:defRPr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reparti</a:t>
            </a:r>
          </a:p>
        </p:txBody>
      </p:sp>
      <p:sp>
        <p:nvSpPr>
          <p:cNvPr id="645" name="TextBox 32"/>
          <p:cNvSpPr txBox="1"/>
          <p:nvPr/>
        </p:nvSpPr>
        <p:spPr>
          <a:xfrm>
            <a:off x="8095766" y="4239095"/>
            <a:ext cx="1493796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Successo</a:t>
            </a:r>
          </a:p>
        </p:txBody>
      </p:sp>
      <p:sp>
        <p:nvSpPr>
          <p:cNvPr id="646" name="Linea"/>
          <p:cNvSpPr/>
          <p:nvPr/>
        </p:nvSpPr>
        <p:spPr>
          <a:xfrm>
            <a:off x="9471000" y="4467385"/>
            <a:ext cx="3681827" cy="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47" name="Linea"/>
          <p:cNvSpPr/>
          <p:nvPr/>
        </p:nvSpPr>
        <p:spPr>
          <a:xfrm>
            <a:off x="4526448" y="4467385"/>
            <a:ext cx="3499204" cy="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48" name="Linea"/>
          <p:cNvSpPr/>
          <p:nvPr/>
        </p:nvSpPr>
        <p:spPr>
          <a:xfrm>
            <a:off x="13275972" y="1710294"/>
            <a:ext cx="4" cy="83493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49" name="Linea"/>
          <p:cNvSpPr/>
          <p:nvPr/>
        </p:nvSpPr>
        <p:spPr>
          <a:xfrm>
            <a:off x="9356786" y="1806242"/>
            <a:ext cx="3681827" cy="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50" name="TextBox 32"/>
          <p:cNvSpPr txBox="1"/>
          <p:nvPr/>
        </p:nvSpPr>
        <p:spPr>
          <a:xfrm>
            <a:off x="8254406" y="1603555"/>
            <a:ext cx="1493797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4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Errore</a:t>
            </a:r>
          </a:p>
        </p:txBody>
      </p:sp>
      <p:sp>
        <p:nvSpPr>
          <p:cNvPr id="651" name="Linea"/>
          <p:cNvSpPr/>
          <p:nvPr/>
        </p:nvSpPr>
        <p:spPr>
          <a:xfrm>
            <a:off x="4691253" y="1806242"/>
            <a:ext cx="3681827" cy="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52" name="Linea"/>
          <p:cNvSpPr/>
          <p:nvPr/>
        </p:nvSpPr>
        <p:spPr>
          <a:xfrm>
            <a:off x="4726633" y="1710294"/>
            <a:ext cx="3" cy="834936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53" name="Linea"/>
          <p:cNvSpPr/>
          <p:nvPr/>
        </p:nvSpPr>
        <p:spPr>
          <a:xfrm>
            <a:off x="4716541" y="4467388"/>
            <a:ext cx="4" cy="804347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54" name="TextBox 27"/>
          <p:cNvSpPr txBox="1"/>
          <p:nvPr/>
        </p:nvSpPr>
        <p:spPr>
          <a:xfrm>
            <a:off x="4109415" y="5800630"/>
            <a:ext cx="1214256" cy="40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Login</a:t>
            </a:r>
          </a:p>
        </p:txBody>
      </p:sp>
      <p:pic>
        <p:nvPicPr>
          <p:cNvPr id="655" name="Linea" descr="Line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058" y="5792501"/>
            <a:ext cx="1290454" cy="421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656" name="TextBox 4"/>
          <p:cNvSpPr txBox="1"/>
          <p:nvPr/>
        </p:nvSpPr>
        <p:spPr>
          <a:xfrm>
            <a:off x="588999" y="537437"/>
            <a:ext cx="9041312" cy="59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b="1" sz="4300">
                <a:solidFill>
                  <a:srgbClr val="30303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Implementazione</a:t>
            </a:r>
          </a:p>
        </p:txBody>
      </p:sp>
      <p:sp>
        <p:nvSpPr>
          <p:cNvPr id="657" name="AutoShape 6"/>
          <p:cNvSpPr/>
          <p:nvPr/>
        </p:nvSpPr>
        <p:spPr>
          <a:xfrm>
            <a:off x="588998" y="1188856"/>
            <a:ext cx="4433921" cy="8409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658" name="Linea" descr="Linea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57774" y="5792501"/>
            <a:ext cx="1644309" cy="421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659" name="Ovale"/>
          <p:cNvSpPr/>
          <p:nvPr/>
        </p:nvSpPr>
        <p:spPr>
          <a:xfrm>
            <a:off x="7938154" y="5339276"/>
            <a:ext cx="2126305" cy="127000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60" name="TextBox 49"/>
          <p:cNvSpPr txBox="1"/>
          <p:nvPr/>
        </p:nvSpPr>
        <p:spPr>
          <a:xfrm>
            <a:off x="10755962" y="4666870"/>
            <a:ext cx="1111904" cy="399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b="1" sz="22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Errore</a:t>
            </a:r>
          </a:p>
        </p:txBody>
      </p:sp>
      <p:sp>
        <p:nvSpPr>
          <p:cNvPr id="661" name="TextBox 27"/>
          <p:cNvSpPr txBox="1"/>
          <p:nvPr/>
        </p:nvSpPr>
        <p:spPr>
          <a:xfrm>
            <a:off x="12331295" y="5400090"/>
            <a:ext cx="2295985" cy="815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1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Modifica</a:t>
            </a:r>
          </a:p>
          <a:p>
            <a:pPr algn="ctr">
              <a:lnSpc>
                <a:spcPts val="3300"/>
              </a:lnSpc>
              <a:defRPr sz="21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reparti e pazienti</a:t>
            </a:r>
          </a:p>
        </p:txBody>
      </p:sp>
      <p:sp>
        <p:nvSpPr>
          <p:cNvPr id="662" name="TextBox 7"/>
          <p:cNvSpPr txBox="1"/>
          <p:nvPr/>
        </p:nvSpPr>
        <p:spPr>
          <a:xfrm>
            <a:off x="7953725" y="5465402"/>
            <a:ext cx="2047715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Reparti </a:t>
            </a:r>
          </a:p>
          <a:p>
            <a:pPr algn="ctr">
              <a:lnSpc>
                <a:spcPts val="3300"/>
              </a:lnSpc>
              <a:defRPr sz="24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 Pazienti</a:t>
            </a:r>
          </a:p>
        </p:txBody>
      </p:sp>
      <p:sp>
        <p:nvSpPr>
          <p:cNvPr id="663" name="Linea"/>
          <p:cNvSpPr/>
          <p:nvPr/>
        </p:nvSpPr>
        <p:spPr>
          <a:xfrm>
            <a:off x="11797069" y="4911285"/>
            <a:ext cx="1716010" cy="4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64" name="Linea"/>
          <p:cNvSpPr/>
          <p:nvPr/>
        </p:nvSpPr>
        <p:spPr>
          <a:xfrm>
            <a:off x="9018054" y="4927891"/>
            <a:ext cx="1759046" cy="4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65" name="Linea"/>
          <p:cNvSpPr/>
          <p:nvPr/>
        </p:nvSpPr>
        <p:spPr>
          <a:xfrm>
            <a:off x="12127048" y="7048727"/>
            <a:ext cx="1386032" cy="4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66" name="TextBox 49"/>
          <p:cNvSpPr txBox="1"/>
          <p:nvPr/>
        </p:nvSpPr>
        <p:spPr>
          <a:xfrm>
            <a:off x="10165490" y="6650732"/>
            <a:ext cx="2292850" cy="81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b="1" sz="22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Successo e</a:t>
            </a:r>
          </a:p>
          <a:p>
            <a:pPr algn="ctr">
              <a:lnSpc>
                <a:spcPts val="3300"/>
              </a:lnSpc>
              <a:defRPr b="1" sz="2200">
                <a:solidFill>
                  <a:srgbClr val="A7A7A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Aggiornamento</a:t>
            </a:r>
          </a:p>
        </p:txBody>
      </p:sp>
      <p:sp>
        <p:nvSpPr>
          <p:cNvPr id="667" name="Linea"/>
          <p:cNvSpPr/>
          <p:nvPr/>
        </p:nvSpPr>
        <p:spPr>
          <a:xfrm>
            <a:off x="8895512" y="7048727"/>
            <a:ext cx="1478087" cy="4"/>
          </a:xfrm>
          <a:prstGeom prst="line">
            <a:avLst/>
          </a:prstGeom>
          <a:ln w="76200" cap="rnd">
            <a:solidFill>
              <a:srgbClr val="A7A7A7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68" name="Linea" descr="Linea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8522579" y="6956738"/>
            <a:ext cx="1018898" cy="421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669" name="Linea"/>
          <p:cNvSpPr/>
          <p:nvPr/>
        </p:nvSpPr>
        <p:spPr>
          <a:xfrm>
            <a:off x="10498842" y="5974276"/>
            <a:ext cx="1568110" cy="4"/>
          </a:xfrm>
          <a:prstGeom prst="line">
            <a:avLst/>
          </a:prstGeom>
          <a:ln w="25400">
            <a:solidFill>
              <a:srgbClr val="A7A7A7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70" name="Linea"/>
          <p:cNvSpPr/>
          <p:nvPr/>
        </p:nvSpPr>
        <p:spPr>
          <a:xfrm>
            <a:off x="10315436" y="3124013"/>
            <a:ext cx="1568110" cy="2"/>
          </a:xfrm>
          <a:prstGeom prst="line">
            <a:avLst/>
          </a:prstGeom>
          <a:ln w="25400">
            <a:solidFill>
              <a:srgbClr val="A7A7A7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71" name="Linea"/>
          <p:cNvSpPr/>
          <p:nvPr/>
        </p:nvSpPr>
        <p:spPr>
          <a:xfrm>
            <a:off x="6036173" y="3136816"/>
            <a:ext cx="1568110" cy="3"/>
          </a:xfrm>
          <a:prstGeom prst="line">
            <a:avLst/>
          </a:prstGeom>
          <a:ln w="25400">
            <a:solidFill>
              <a:srgbClr val="A7A7A7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72" name="Linea"/>
          <p:cNvSpPr/>
          <p:nvPr/>
        </p:nvSpPr>
        <p:spPr>
          <a:xfrm flipV="1">
            <a:off x="2367458" y="3584354"/>
            <a:ext cx="1105577" cy="582240"/>
          </a:xfrm>
          <a:prstGeom prst="line">
            <a:avLst/>
          </a:prstGeom>
          <a:ln w="25400">
            <a:solidFill>
              <a:srgbClr val="A7A7A7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73" name="TextBox 7"/>
          <p:cNvSpPr txBox="1"/>
          <p:nvPr/>
        </p:nvSpPr>
        <p:spPr>
          <a:xfrm>
            <a:off x="8008170" y="7959269"/>
            <a:ext cx="2047715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Profilo</a:t>
            </a:r>
          </a:p>
          <a:p>
            <a:pPr algn="ctr">
              <a:lnSpc>
                <a:spcPts val="3300"/>
              </a:lnSpc>
              <a:defRPr sz="24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del Paziente</a:t>
            </a:r>
          </a:p>
        </p:txBody>
      </p:sp>
      <p:pic>
        <p:nvPicPr>
          <p:cNvPr id="674" name="Linea" descr="Linea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51936" y="8251656"/>
            <a:ext cx="1644310" cy="4216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675" name="TextBox 79"/>
          <p:cNvSpPr txBox="1"/>
          <p:nvPr/>
        </p:nvSpPr>
        <p:spPr>
          <a:xfrm>
            <a:off x="14768749" y="6764280"/>
            <a:ext cx="3370420" cy="3339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Dati anagrafici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Parametri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Allergie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Consulenze</a:t>
            </a:r>
          </a:p>
          <a:p>
            <a:pPr lvl="1" marL="396240" indent="-198120">
              <a:lnSpc>
                <a:spcPts val="3300"/>
              </a:lnSpc>
              <a:buFont typeface="Arial"/>
              <a:defRPr b="1" sz="24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Esami bioumorali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Microbiologia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Terapie Antibiotiche </a:t>
            </a:r>
          </a:p>
          <a:p>
            <a:pPr lvl="1" marL="396240" indent="-198120">
              <a:lnSpc>
                <a:spcPts val="3300"/>
              </a:lnSpc>
              <a:buFont typeface="Arial"/>
              <a:defRPr sz="2400">
                <a:solidFill>
                  <a:srgbClr val="24435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 Co-Patologie </a:t>
            </a:r>
          </a:p>
        </p:txBody>
      </p:sp>
      <p:pic>
        <p:nvPicPr>
          <p:cNvPr id="676" name="Linea" descr="Linea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95487" y="8222998"/>
            <a:ext cx="582098" cy="421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677" name="TextBox 7"/>
          <p:cNvSpPr txBox="1"/>
          <p:nvPr/>
        </p:nvSpPr>
        <p:spPr>
          <a:xfrm>
            <a:off x="12095819" y="8021580"/>
            <a:ext cx="2047715" cy="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300"/>
              </a:lnSpc>
              <a:defRPr sz="24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Sezioni del</a:t>
            </a:r>
          </a:p>
          <a:p>
            <a:pPr algn="ctr">
              <a:lnSpc>
                <a:spcPts val="3300"/>
              </a:lnSpc>
              <a:defRPr sz="2400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Profilo</a:t>
            </a:r>
          </a:p>
        </p:txBody>
      </p:sp>
      <p:pic>
        <p:nvPicPr>
          <p:cNvPr id="678" name="Linea" descr="Linea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5477937" y="5792501"/>
            <a:ext cx="1342171" cy="421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679" name="Ovale"/>
          <p:cNvSpPr/>
          <p:nvPr/>
        </p:nvSpPr>
        <p:spPr>
          <a:xfrm>
            <a:off x="14947954" y="3633842"/>
            <a:ext cx="2402141" cy="1451211"/>
          </a:xfrm>
          <a:prstGeom prst="ellipse">
            <a:avLst/>
          </a:prstGeom>
          <a:solidFill>
            <a:schemeClr val="accent1">
              <a:lumOff val="23725"/>
            </a:schemeClr>
          </a:soli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0" name="TextBox 7"/>
          <p:cNvSpPr txBox="1"/>
          <p:nvPr/>
        </p:nvSpPr>
        <p:spPr>
          <a:xfrm>
            <a:off x="15107936" y="3940345"/>
            <a:ext cx="20821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b="1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GRAFICI </a:t>
            </a:r>
          </a:p>
          <a:p>
            <a:pPr algn="ctr">
              <a:defRPr b="1">
                <a:solidFill>
                  <a:srgbClr val="263F5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ESAMI BIOUMORALI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afterEffect" presetSubtype="0" presetID="35" grpId="1" repeatCount="2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Freeform 3"/>
          <p:cNvSpPr/>
          <p:nvPr/>
        </p:nvSpPr>
        <p:spPr>
          <a:xfrm>
            <a:off x="445732" y="1570205"/>
            <a:ext cx="17591770" cy="8229601"/>
          </a:xfrm>
          <a:prstGeom prst="rect">
            <a:avLst/>
          </a:prstGeom>
          <a:solidFill>
            <a:srgbClr val="FFFFFF">
              <a:alpha val="52941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3" name="Freeform 5"/>
          <p:cNvSpPr/>
          <p:nvPr/>
        </p:nvSpPr>
        <p:spPr>
          <a:xfrm rot="10800000">
            <a:off x="-459582" y="366578"/>
            <a:ext cx="6551077" cy="100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46" y="0"/>
                </a:moveTo>
                <a:lnTo>
                  <a:pt x="20346" y="21600"/>
                </a:lnTo>
                <a:cubicBezTo>
                  <a:pt x="21039" y="21600"/>
                  <a:pt x="21600" y="16766"/>
                  <a:pt x="21600" y="10798"/>
                </a:cubicBezTo>
                <a:cubicBezTo>
                  <a:pt x="21600" y="4834"/>
                  <a:pt x="21038" y="0"/>
                  <a:pt x="20346" y="0"/>
                </a:cubicBezTo>
                <a:close/>
                <a:moveTo>
                  <a:pt x="0" y="0"/>
                </a:moveTo>
                <a:lnTo>
                  <a:pt x="20346" y="0"/>
                </a:lnTo>
                <a:lnTo>
                  <a:pt x="20346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4" name="TextBox 6"/>
          <p:cNvSpPr txBox="1"/>
          <p:nvPr/>
        </p:nvSpPr>
        <p:spPr>
          <a:xfrm>
            <a:off x="445730" y="436818"/>
            <a:ext cx="5919717" cy="751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6200"/>
              </a:lnSpc>
              <a:defRPr b="1" spc="44" sz="45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Profilo del Paziente</a:t>
            </a:r>
          </a:p>
        </p:txBody>
      </p:sp>
      <p:sp>
        <p:nvSpPr>
          <p:cNvPr id="685" name="AutoShape 7"/>
          <p:cNvSpPr/>
          <p:nvPr/>
        </p:nvSpPr>
        <p:spPr>
          <a:xfrm>
            <a:off x="610674" y="1169915"/>
            <a:ext cx="5173611" cy="155113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6" name="Freeform 10"/>
          <p:cNvSpPr/>
          <p:nvPr/>
        </p:nvSpPr>
        <p:spPr>
          <a:xfrm>
            <a:off x="13564029" y="1930892"/>
            <a:ext cx="4148152" cy="76580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7" name="TextBox 11"/>
          <p:cNvSpPr txBox="1"/>
          <p:nvPr/>
        </p:nvSpPr>
        <p:spPr>
          <a:xfrm>
            <a:off x="13720289" y="2091613"/>
            <a:ext cx="5213875" cy="1362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500"/>
              </a:lnSpc>
              <a:defRPr spc="39" sz="39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Sezione grafici</a:t>
            </a:r>
          </a:p>
          <a:p>
            <a:pPr>
              <a:lnSpc>
                <a:spcPts val="5500"/>
              </a:lnSpc>
              <a:defRPr spc="39" sz="39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Esami bioumorali</a:t>
            </a:r>
          </a:p>
        </p:txBody>
      </p:sp>
      <p:sp>
        <p:nvSpPr>
          <p:cNvPr id="688" name="Freeform 13"/>
          <p:cNvSpPr/>
          <p:nvPr/>
        </p:nvSpPr>
        <p:spPr>
          <a:xfrm>
            <a:off x="13564029" y="3560483"/>
            <a:ext cx="4148152" cy="51641"/>
          </a:xfrm>
          <a:prstGeom prst="rect">
            <a:avLst/>
          </a:prstGeom>
          <a:solidFill>
            <a:srgbClr val="24435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9" name="TextBox 14"/>
          <p:cNvSpPr txBox="1"/>
          <p:nvPr/>
        </p:nvSpPr>
        <p:spPr>
          <a:xfrm>
            <a:off x="13642159" y="6969251"/>
            <a:ext cx="3991896" cy="131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412750" indent="-206375">
              <a:lnSpc>
                <a:spcPts val="3500"/>
              </a:lnSpc>
              <a:buFont typeface="Arial"/>
              <a:defRPr sz="2500">
                <a:latin typeface="+mj-lt"/>
                <a:ea typeface="+mj-ea"/>
                <a:cs typeface="+mj-cs"/>
                <a:sym typeface="Arial"/>
              </a:defRPr>
            </a:pPr>
            <a:r>
              <a:t>Possibilità di vedere la data precisa dell’esame cliccandoci sopra</a:t>
            </a:r>
          </a:p>
        </p:txBody>
      </p:sp>
      <p:sp>
        <p:nvSpPr>
          <p:cNvPr id="690" name="TextBox 15"/>
          <p:cNvSpPr txBox="1"/>
          <p:nvPr/>
        </p:nvSpPr>
        <p:spPr>
          <a:xfrm>
            <a:off x="13642159" y="5473563"/>
            <a:ext cx="3991896" cy="422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412750" indent="-206375">
              <a:lnSpc>
                <a:spcPts val="3500"/>
              </a:lnSpc>
              <a:buFont typeface="Arial"/>
              <a:defRPr sz="2500">
                <a:latin typeface="+mj-lt"/>
                <a:ea typeface="+mj-ea"/>
                <a:cs typeface="+mj-cs"/>
                <a:sym typeface="Arial"/>
              </a:defRPr>
            </a:pPr>
            <a:r>
              <a:t>Menu Navigation Drawer</a:t>
            </a:r>
          </a:p>
        </p:txBody>
      </p:sp>
      <p:sp>
        <p:nvSpPr>
          <p:cNvPr id="691" name="Aumento"/>
          <p:cNvSpPr/>
          <p:nvPr/>
        </p:nvSpPr>
        <p:spPr>
          <a:xfrm>
            <a:off x="14855308" y="3804309"/>
            <a:ext cx="1409159" cy="108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98" fill="norm" stroke="1" extrusionOk="0">
                <a:moveTo>
                  <a:pt x="21464" y="6"/>
                </a:moveTo>
                <a:cubicBezTo>
                  <a:pt x="21442" y="-2"/>
                  <a:pt x="21417" y="-2"/>
                  <a:pt x="21392" y="8"/>
                </a:cubicBezTo>
                <a:lnTo>
                  <a:pt x="18267" y="1242"/>
                </a:lnTo>
                <a:cubicBezTo>
                  <a:pt x="18161" y="1283"/>
                  <a:pt x="18132" y="1450"/>
                  <a:pt x="18212" y="1547"/>
                </a:cubicBezTo>
                <a:lnTo>
                  <a:pt x="18753" y="2202"/>
                </a:lnTo>
                <a:cubicBezTo>
                  <a:pt x="18809" y="2274"/>
                  <a:pt x="18815" y="2386"/>
                  <a:pt x="18759" y="2459"/>
                </a:cubicBezTo>
                <a:lnTo>
                  <a:pt x="13208" y="10155"/>
                </a:lnTo>
                <a:cubicBezTo>
                  <a:pt x="13152" y="10227"/>
                  <a:pt x="13058" y="10235"/>
                  <a:pt x="13002" y="10155"/>
                </a:cubicBezTo>
                <a:lnTo>
                  <a:pt x="9056" y="4932"/>
                </a:lnTo>
                <a:cubicBezTo>
                  <a:pt x="9000" y="4859"/>
                  <a:pt x="8907" y="4859"/>
                  <a:pt x="8851" y="4932"/>
                </a:cubicBezTo>
                <a:lnTo>
                  <a:pt x="39" y="17166"/>
                </a:lnTo>
                <a:cubicBezTo>
                  <a:pt x="-17" y="17238"/>
                  <a:pt x="-11" y="17350"/>
                  <a:pt x="45" y="17423"/>
                </a:cubicBezTo>
                <a:lnTo>
                  <a:pt x="941" y="18503"/>
                </a:lnTo>
                <a:cubicBezTo>
                  <a:pt x="997" y="18576"/>
                  <a:pt x="1084" y="18568"/>
                  <a:pt x="1140" y="18495"/>
                </a:cubicBezTo>
                <a:lnTo>
                  <a:pt x="8877" y="7770"/>
                </a:lnTo>
                <a:cubicBezTo>
                  <a:pt x="8933" y="7697"/>
                  <a:pt x="9025" y="7689"/>
                  <a:pt x="9081" y="7770"/>
                </a:cubicBezTo>
                <a:lnTo>
                  <a:pt x="13047" y="13016"/>
                </a:lnTo>
                <a:cubicBezTo>
                  <a:pt x="13103" y="13096"/>
                  <a:pt x="13201" y="13089"/>
                  <a:pt x="13251" y="13008"/>
                </a:cubicBezTo>
                <a:lnTo>
                  <a:pt x="13706" y="12315"/>
                </a:lnTo>
                <a:lnTo>
                  <a:pt x="19848" y="3796"/>
                </a:lnTo>
                <a:cubicBezTo>
                  <a:pt x="19904" y="3723"/>
                  <a:pt x="19992" y="3716"/>
                  <a:pt x="20048" y="3788"/>
                </a:cubicBezTo>
                <a:lnTo>
                  <a:pt x="20589" y="4441"/>
                </a:lnTo>
                <a:cubicBezTo>
                  <a:pt x="20670" y="4537"/>
                  <a:pt x="20802" y="4490"/>
                  <a:pt x="20826" y="4353"/>
                </a:cubicBezTo>
                <a:lnTo>
                  <a:pt x="21560" y="235"/>
                </a:lnTo>
                <a:cubicBezTo>
                  <a:pt x="21583" y="126"/>
                  <a:pt x="21533" y="30"/>
                  <a:pt x="21464" y="6"/>
                </a:cubicBezTo>
                <a:close/>
                <a:moveTo>
                  <a:pt x="20260" y="5385"/>
                </a:moveTo>
                <a:cubicBezTo>
                  <a:pt x="20232" y="5392"/>
                  <a:pt x="20204" y="5410"/>
                  <a:pt x="20179" y="5440"/>
                </a:cubicBezTo>
                <a:lnTo>
                  <a:pt x="17857" y="8656"/>
                </a:lnTo>
                <a:lnTo>
                  <a:pt x="17347" y="9429"/>
                </a:lnTo>
                <a:cubicBezTo>
                  <a:pt x="17328" y="9462"/>
                  <a:pt x="17316" y="9510"/>
                  <a:pt x="17316" y="9550"/>
                </a:cubicBezTo>
                <a:lnTo>
                  <a:pt x="17316" y="21412"/>
                </a:lnTo>
                <a:cubicBezTo>
                  <a:pt x="17316" y="21516"/>
                  <a:pt x="17377" y="21598"/>
                  <a:pt x="17458" y="21598"/>
                </a:cubicBezTo>
                <a:lnTo>
                  <a:pt x="20290" y="21598"/>
                </a:lnTo>
                <a:cubicBezTo>
                  <a:pt x="20371" y="21598"/>
                  <a:pt x="20434" y="21516"/>
                  <a:pt x="20434" y="21412"/>
                </a:cubicBezTo>
                <a:lnTo>
                  <a:pt x="20434" y="5561"/>
                </a:lnTo>
                <a:cubicBezTo>
                  <a:pt x="20434" y="5440"/>
                  <a:pt x="20346" y="5364"/>
                  <a:pt x="20260" y="5385"/>
                </a:cubicBezTo>
                <a:close/>
                <a:moveTo>
                  <a:pt x="9174" y="9548"/>
                </a:moveTo>
                <a:cubicBezTo>
                  <a:pt x="9094" y="9530"/>
                  <a:pt x="9007" y="9606"/>
                  <a:pt x="9007" y="9727"/>
                </a:cubicBezTo>
                <a:lnTo>
                  <a:pt x="9007" y="21412"/>
                </a:lnTo>
                <a:cubicBezTo>
                  <a:pt x="9007" y="21516"/>
                  <a:pt x="9068" y="21598"/>
                  <a:pt x="9149" y="21598"/>
                </a:cubicBezTo>
                <a:lnTo>
                  <a:pt x="11981" y="21598"/>
                </a:lnTo>
                <a:cubicBezTo>
                  <a:pt x="12062" y="21598"/>
                  <a:pt x="12125" y="21516"/>
                  <a:pt x="12125" y="21412"/>
                </a:cubicBezTo>
                <a:lnTo>
                  <a:pt x="12125" y="13474"/>
                </a:lnTo>
                <a:cubicBezTo>
                  <a:pt x="12125" y="13426"/>
                  <a:pt x="12113" y="13386"/>
                  <a:pt x="12082" y="13345"/>
                </a:cubicBezTo>
                <a:lnTo>
                  <a:pt x="9250" y="9598"/>
                </a:lnTo>
                <a:cubicBezTo>
                  <a:pt x="9228" y="9570"/>
                  <a:pt x="9201" y="9554"/>
                  <a:pt x="9174" y="9548"/>
                </a:cubicBezTo>
                <a:close/>
                <a:moveTo>
                  <a:pt x="16102" y="10653"/>
                </a:moveTo>
                <a:cubicBezTo>
                  <a:pt x="16074" y="10659"/>
                  <a:pt x="16045" y="10676"/>
                  <a:pt x="16021" y="10704"/>
                </a:cubicBezTo>
                <a:lnTo>
                  <a:pt x="13700" y="13917"/>
                </a:lnTo>
                <a:lnTo>
                  <a:pt x="13189" y="14693"/>
                </a:lnTo>
                <a:cubicBezTo>
                  <a:pt x="13170" y="14725"/>
                  <a:pt x="13158" y="14773"/>
                  <a:pt x="13158" y="14814"/>
                </a:cubicBezTo>
                <a:lnTo>
                  <a:pt x="13158" y="21412"/>
                </a:lnTo>
                <a:cubicBezTo>
                  <a:pt x="13158" y="21516"/>
                  <a:pt x="13221" y="21598"/>
                  <a:pt x="13301" y="21598"/>
                </a:cubicBezTo>
                <a:lnTo>
                  <a:pt x="16133" y="21598"/>
                </a:lnTo>
                <a:cubicBezTo>
                  <a:pt x="16214" y="21598"/>
                  <a:pt x="16275" y="21516"/>
                  <a:pt x="16275" y="21412"/>
                </a:cubicBezTo>
                <a:lnTo>
                  <a:pt x="16275" y="10832"/>
                </a:lnTo>
                <a:cubicBezTo>
                  <a:pt x="16275" y="10711"/>
                  <a:pt x="16188" y="10636"/>
                  <a:pt x="16102" y="10653"/>
                </a:cubicBezTo>
                <a:close/>
                <a:moveTo>
                  <a:pt x="7801" y="10923"/>
                </a:moveTo>
                <a:cubicBezTo>
                  <a:pt x="7774" y="10930"/>
                  <a:pt x="7747" y="10946"/>
                  <a:pt x="7725" y="10976"/>
                </a:cubicBezTo>
                <a:lnTo>
                  <a:pt x="4894" y="14902"/>
                </a:lnTo>
                <a:cubicBezTo>
                  <a:pt x="4869" y="14934"/>
                  <a:pt x="4855" y="14974"/>
                  <a:pt x="4855" y="15023"/>
                </a:cubicBezTo>
                <a:lnTo>
                  <a:pt x="4855" y="21412"/>
                </a:lnTo>
                <a:cubicBezTo>
                  <a:pt x="4855" y="21516"/>
                  <a:pt x="4918" y="21598"/>
                  <a:pt x="4999" y="21598"/>
                </a:cubicBezTo>
                <a:lnTo>
                  <a:pt x="7830" y="21598"/>
                </a:lnTo>
                <a:cubicBezTo>
                  <a:pt x="7911" y="21598"/>
                  <a:pt x="7974" y="21516"/>
                  <a:pt x="7974" y="21412"/>
                </a:cubicBezTo>
                <a:lnTo>
                  <a:pt x="7974" y="11097"/>
                </a:lnTo>
                <a:cubicBezTo>
                  <a:pt x="7974" y="10976"/>
                  <a:pt x="7884" y="10902"/>
                  <a:pt x="7801" y="10923"/>
                </a:cubicBezTo>
                <a:close/>
                <a:moveTo>
                  <a:pt x="3680" y="16498"/>
                </a:moveTo>
                <a:cubicBezTo>
                  <a:pt x="3652" y="16505"/>
                  <a:pt x="3626" y="16524"/>
                  <a:pt x="3604" y="16554"/>
                </a:cubicBezTo>
                <a:lnTo>
                  <a:pt x="772" y="20477"/>
                </a:lnTo>
                <a:cubicBezTo>
                  <a:pt x="747" y="20510"/>
                  <a:pt x="735" y="20550"/>
                  <a:pt x="735" y="20598"/>
                </a:cubicBezTo>
                <a:lnTo>
                  <a:pt x="735" y="21412"/>
                </a:lnTo>
                <a:cubicBezTo>
                  <a:pt x="735" y="21516"/>
                  <a:pt x="798" y="21598"/>
                  <a:pt x="879" y="21598"/>
                </a:cubicBezTo>
                <a:lnTo>
                  <a:pt x="3711" y="21598"/>
                </a:lnTo>
                <a:cubicBezTo>
                  <a:pt x="3792" y="21598"/>
                  <a:pt x="3853" y="21516"/>
                  <a:pt x="3853" y="21412"/>
                </a:cubicBezTo>
                <a:lnTo>
                  <a:pt x="3853" y="16682"/>
                </a:lnTo>
                <a:cubicBezTo>
                  <a:pt x="3853" y="16555"/>
                  <a:pt x="3762" y="16478"/>
                  <a:pt x="3680" y="16498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254458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92" name="TextBox 15"/>
          <p:cNvSpPr txBox="1"/>
          <p:nvPr/>
        </p:nvSpPr>
        <p:spPr>
          <a:xfrm>
            <a:off x="13642159" y="6027799"/>
            <a:ext cx="3991896" cy="867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412750" indent="-206375">
              <a:lnSpc>
                <a:spcPts val="3500"/>
              </a:lnSpc>
              <a:buFont typeface="Arial"/>
              <a:defRPr sz="2500">
                <a:latin typeface="+mj-lt"/>
                <a:ea typeface="+mj-ea"/>
                <a:cs typeface="+mj-cs"/>
                <a:sym typeface="Arial"/>
              </a:defRPr>
            </a:pPr>
            <a:r>
              <a:t>Grafici zoommabili e cliccabile</a:t>
            </a:r>
          </a:p>
        </p:txBody>
      </p:sp>
      <p:sp>
        <p:nvSpPr>
          <p:cNvPr id="693" name="TextBox 14"/>
          <p:cNvSpPr txBox="1"/>
          <p:nvPr/>
        </p:nvSpPr>
        <p:spPr>
          <a:xfrm>
            <a:off x="13642159" y="8355200"/>
            <a:ext cx="3991896" cy="867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412750" indent="-206375">
              <a:lnSpc>
                <a:spcPts val="3500"/>
              </a:lnSpc>
              <a:buFont typeface="Arial"/>
              <a:defRPr sz="2500">
                <a:latin typeface="+mj-lt"/>
                <a:ea typeface="+mj-ea"/>
                <a:cs typeface="+mj-cs"/>
                <a:sym typeface="Arial"/>
              </a:defRPr>
            </a:pPr>
            <a:r>
              <a:t>Record degli esami a lato</a:t>
            </a:r>
          </a:p>
        </p:txBody>
      </p:sp>
      <p:pic>
        <p:nvPicPr>
          <p:cNvPr id="694" name="grafici.mp4" descr="grafici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17989" y="1859059"/>
            <a:ext cx="12482726" cy="7801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5366" fill="hold"/>
                                        <p:tgtEl>
                                          <p:spTgt spid="6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9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Freeform 3"/>
          <p:cNvSpPr/>
          <p:nvPr/>
        </p:nvSpPr>
        <p:spPr>
          <a:xfrm>
            <a:off x="742518" y="597287"/>
            <a:ext cx="17008556" cy="9031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97" name="TextBox 4"/>
          <p:cNvSpPr txBox="1"/>
          <p:nvPr/>
        </p:nvSpPr>
        <p:spPr>
          <a:xfrm>
            <a:off x="1028743" y="2015245"/>
            <a:ext cx="10737096" cy="35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900"/>
              </a:lnSpc>
              <a:defRPr b="1" spc="134" sz="2200">
                <a:solidFill>
                  <a:srgbClr val="74AED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FASI DI CREAZIONE DEL PROGETTO</a:t>
            </a:r>
          </a:p>
        </p:txBody>
      </p:sp>
      <p:sp>
        <p:nvSpPr>
          <p:cNvPr id="698" name="TextBox 6"/>
          <p:cNvSpPr txBox="1"/>
          <p:nvPr/>
        </p:nvSpPr>
        <p:spPr>
          <a:xfrm>
            <a:off x="-2748194" y="808784"/>
            <a:ext cx="14065689" cy="84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000"/>
              </a:lnSpc>
              <a:defRPr b="1" spc="50" sz="50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Struttura del progetto</a:t>
            </a:r>
          </a:p>
        </p:txBody>
      </p:sp>
      <p:sp>
        <p:nvSpPr>
          <p:cNvPr id="699" name="AutoShape 7"/>
          <p:cNvSpPr/>
          <p:nvPr/>
        </p:nvSpPr>
        <p:spPr>
          <a:xfrm>
            <a:off x="15161074" y="597287"/>
            <a:ext cx="2590006" cy="903112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700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1074" y="818750"/>
            <a:ext cx="2590006" cy="203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2820803"/>
            <a:ext cx="680452" cy="680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3176" y="8202431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Freeform 12"/>
          <p:cNvSpPr/>
          <p:nvPr/>
        </p:nvSpPr>
        <p:spPr>
          <a:xfrm rot="5400000">
            <a:off x="6458" y="6539450"/>
            <a:ext cx="6127166" cy="5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855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704" name="TextBox 16"/>
          <p:cNvSpPr txBox="1"/>
          <p:nvPr/>
        </p:nvSpPr>
        <p:spPr>
          <a:xfrm>
            <a:off x="2985152" y="2870060"/>
            <a:ext cx="190294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705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4142242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TextBox 19"/>
          <p:cNvSpPr txBox="1"/>
          <p:nvPr/>
        </p:nvSpPr>
        <p:spPr>
          <a:xfrm>
            <a:off x="2934068" y="4191496"/>
            <a:ext cx="278406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707" name="Picture 20" descr="Picture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5486644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TextBox 21"/>
          <p:cNvSpPr txBox="1"/>
          <p:nvPr/>
        </p:nvSpPr>
        <p:spPr>
          <a:xfrm>
            <a:off x="2665801" y="5499208"/>
            <a:ext cx="814941" cy="55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600"/>
              </a:lnSpc>
              <a:defRPr b="1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709" name="Picture 23" descr="Picture 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3176" y="6840177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TextBox 24"/>
          <p:cNvSpPr txBox="1"/>
          <p:nvPr/>
        </p:nvSpPr>
        <p:spPr>
          <a:xfrm>
            <a:off x="2686279" y="6887167"/>
            <a:ext cx="734247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4</a:t>
            </a:r>
          </a:p>
        </p:txBody>
      </p:sp>
      <p:grpSp>
        <p:nvGrpSpPr>
          <p:cNvPr id="713" name="1"/>
          <p:cNvGrpSpPr/>
          <p:nvPr/>
        </p:nvGrpSpPr>
        <p:grpSpPr>
          <a:xfrm>
            <a:off x="2752766" y="2948004"/>
            <a:ext cx="655063" cy="655061"/>
            <a:chOff x="0" y="-1"/>
            <a:chExt cx="655062" cy="655060"/>
          </a:xfrm>
        </p:grpSpPr>
        <p:sp>
          <p:nvSpPr>
            <p:cNvPr id="711" name="Cerchio"/>
            <p:cNvSpPr/>
            <p:nvPr/>
          </p:nvSpPr>
          <p:spPr>
            <a:xfrm>
              <a:off x="-1" y="-2"/>
              <a:ext cx="655063" cy="65506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2" name="1"/>
            <p:cNvSpPr txBox="1"/>
            <p:nvPr/>
          </p:nvSpPr>
          <p:spPr>
            <a:xfrm>
              <a:off x="95930" y="102848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716" name="2"/>
          <p:cNvGrpSpPr/>
          <p:nvPr/>
        </p:nvGrpSpPr>
        <p:grpSpPr>
          <a:xfrm>
            <a:off x="2725869" y="4154934"/>
            <a:ext cx="655063" cy="655063"/>
            <a:chOff x="0" y="0"/>
            <a:chExt cx="655062" cy="655062"/>
          </a:xfrm>
        </p:grpSpPr>
        <p:sp>
          <p:nvSpPr>
            <p:cNvPr id="714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5" name="2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719" name="3"/>
          <p:cNvGrpSpPr/>
          <p:nvPr/>
        </p:nvGrpSpPr>
        <p:grpSpPr>
          <a:xfrm>
            <a:off x="2742511" y="5499337"/>
            <a:ext cx="655063" cy="655064"/>
            <a:chOff x="0" y="0"/>
            <a:chExt cx="655062" cy="655063"/>
          </a:xfrm>
        </p:grpSpPr>
        <p:sp>
          <p:nvSpPr>
            <p:cNvPr id="717" name="Cerchio"/>
            <p:cNvSpPr/>
            <p:nvPr/>
          </p:nvSpPr>
          <p:spPr>
            <a:xfrm>
              <a:off x="-1" y="-1"/>
              <a:ext cx="655063" cy="65506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8" name="3"/>
            <p:cNvSpPr txBox="1"/>
            <p:nvPr/>
          </p:nvSpPr>
          <p:spPr>
            <a:xfrm>
              <a:off x="95930" y="102849"/>
              <a:ext cx="463198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3</a:t>
              </a:r>
            </a:p>
          </p:txBody>
        </p:sp>
      </p:grpSp>
      <p:grpSp>
        <p:nvGrpSpPr>
          <p:cNvPr id="722" name="4"/>
          <p:cNvGrpSpPr/>
          <p:nvPr/>
        </p:nvGrpSpPr>
        <p:grpSpPr>
          <a:xfrm>
            <a:off x="2725869" y="6844434"/>
            <a:ext cx="655063" cy="655063"/>
            <a:chOff x="0" y="0"/>
            <a:chExt cx="655062" cy="655062"/>
          </a:xfrm>
        </p:grpSpPr>
        <p:sp>
          <p:nvSpPr>
            <p:cNvPr id="720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1" name="4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4</a:t>
              </a:r>
            </a:p>
          </p:txBody>
        </p:sp>
      </p:grpSp>
      <p:grpSp>
        <p:nvGrpSpPr>
          <p:cNvPr id="725" name="5"/>
          <p:cNvGrpSpPr/>
          <p:nvPr/>
        </p:nvGrpSpPr>
        <p:grpSpPr>
          <a:xfrm>
            <a:off x="2725869" y="8318110"/>
            <a:ext cx="655063" cy="655063"/>
            <a:chOff x="0" y="0"/>
            <a:chExt cx="655062" cy="655062"/>
          </a:xfrm>
        </p:grpSpPr>
        <p:sp>
          <p:nvSpPr>
            <p:cNvPr id="723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4" name="5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5</a:t>
              </a:r>
            </a:p>
          </p:txBody>
        </p:sp>
      </p:grpSp>
      <p:sp>
        <p:nvSpPr>
          <p:cNvPr id="726" name="AutoShape 5"/>
          <p:cNvSpPr/>
          <p:nvPr/>
        </p:nvSpPr>
        <p:spPr>
          <a:xfrm>
            <a:off x="944633" y="1774619"/>
            <a:ext cx="6321602" cy="120557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729" name="3"/>
          <p:cNvGrpSpPr/>
          <p:nvPr/>
        </p:nvGrpSpPr>
        <p:grpSpPr>
          <a:xfrm>
            <a:off x="2725869" y="6849962"/>
            <a:ext cx="655063" cy="655063"/>
            <a:chOff x="0" y="0"/>
            <a:chExt cx="655062" cy="655062"/>
          </a:xfrm>
        </p:grpSpPr>
        <p:sp>
          <p:nvSpPr>
            <p:cNvPr id="727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8" name="4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4</a:t>
              </a:r>
            </a:p>
          </p:txBody>
        </p:sp>
      </p:grpSp>
      <p:grpSp>
        <p:nvGrpSpPr>
          <p:cNvPr id="732" name="4"/>
          <p:cNvGrpSpPr/>
          <p:nvPr/>
        </p:nvGrpSpPr>
        <p:grpSpPr>
          <a:xfrm>
            <a:off x="2738569" y="8321154"/>
            <a:ext cx="655063" cy="655063"/>
            <a:chOff x="0" y="0"/>
            <a:chExt cx="655062" cy="655062"/>
          </a:xfrm>
        </p:grpSpPr>
        <p:sp>
          <p:nvSpPr>
            <p:cNvPr id="730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1" name="5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5</a:t>
              </a:r>
            </a:p>
          </p:txBody>
        </p:sp>
      </p:grpSp>
      <p:sp>
        <p:nvSpPr>
          <p:cNvPr id="733" name="TextBox 13"/>
          <p:cNvSpPr txBox="1"/>
          <p:nvPr/>
        </p:nvSpPr>
        <p:spPr>
          <a:xfrm>
            <a:off x="4588491" y="3039735"/>
            <a:ext cx="4106154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Le Tecnologie usate</a:t>
            </a:r>
          </a:p>
        </p:txBody>
      </p:sp>
      <p:sp>
        <p:nvSpPr>
          <p:cNvPr id="734" name="TextBox 14"/>
          <p:cNvSpPr txBox="1"/>
          <p:nvPr/>
        </p:nvSpPr>
        <p:spPr>
          <a:xfrm>
            <a:off x="4638221" y="4157843"/>
            <a:ext cx="4726657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 Requisiti dell’applicazione</a:t>
            </a:r>
          </a:p>
        </p:txBody>
      </p:sp>
      <p:sp>
        <p:nvSpPr>
          <p:cNvPr id="735" name="TextBox 15"/>
          <p:cNvSpPr txBox="1"/>
          <p:nvPr/>
        </p:nvSpPr>
        <p:spPr>
          <a:xfrm>
            <a:off x="4660403" y="6892110"/>
            <a:ext cx="2915202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Implementazione</a:t>
            </a:r>
          </a:p>
        </p:txBody>
      </p:sp>
      <p:sp>
        <p:nvSpPr>
          <p:cNvPr id="736" name="TextBox 22"/>
          <p:cNvSpPr txBox="1"/>
          <p:nvPr/>
        </p:nvSpPr>
        <p:spPr>
          <a:xfrm>
            <a:off x="4660403" y="5591068"/>
            <a:ext cx="2760214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Progettazione</a:t>
            </a:r>
          </a:p>
        </p:txBody>
      </p:sp>
      <p:sp>
        <p:nvSpPr>
          <p:cNvPr id="737" name="TextBox 25"/>
          <p:cNvSpPr txBox="1"/>
          <p:nvPr/>
        </p:nvSpPr>
        <p:spPr>
          <a:xfrm>
            <a:off x="4580770" y="8306854"/>
            <a:ext cx="5135453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900"/>
              </a:lnSpc>
              <a:defRPr b="1"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Conclusioni e Sviluppi futuri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4AE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6259" r="0" b="6257"/>
          <a:stretch>
            <a:fillRect/>
          </a:stretch>
        </p:blipFill>
        <p:spPr>
          <a:xfrm>
            <a:off x="0" y="-2666516"/>
            <a:ext cx="18553493" cy="8115301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AutoShape 3"/>
          <p:cNvSpPr/>
          <p:nvPr/>
        </p:nvSpPr>
        <p:spPr>
          <a:xfrm>
            <a:off x="1961805" y="1028700"/>
            <a:ext cx="14619652" cy="94803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1" name="TextBox 5"/>
          <p:cNvSpPr txBox="1"/>
          <p:nvPr/>
        </p:nvSpPr>
        <p:spPr>
          <a:xfrm>
            <a:off x="3491505" y="1412565"/>
            <a:ext cx="10487923" cy="446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b="1" spc="319" sz="3100">
                <a:solidFill>
                  <a:srgbClr val="1E3D58"/>
                </a:solidFill>
                <a:latin typeface="Montserrat Classic"/>
                <a:ea typeface="Montserrat Classic"/>
                <a:cs typeface="Montserrat Classic"/>
                <a:sym typeface="Montserrat Classic"/>
              </a:defRPr>
            </a:lvl1pPr>
          </a:lstStyle>
          <a:p>
            <a:pPr/>
            <a:r>
              <a:t>RIASSUMENDO</a:t>
            </a:r>
          </a:p>
        </p:txBody>
      </p:sp>
      <p:sp>
        <p:nvSpPr>
          <p:cNvPr id="742" name="Freeform 8"/>
          <p:cNvSpPr/>
          <p:nvPr/>
        </p:nvSpPr>
        <p:spPr>
          <a:xfrm>
            <a:off x="3189718" y="2264910"/>
            <a:ext cx="2504075" cy="250406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3" name="Freeform 10"/>
          <p:cNvSpPr/>
          <p:nvPr/>
        </p:nvSpPr>
        <p:spPr>
          <a:xfrm>
            <a:off x="7631469" y="2264910"/>
            <a:ext cx="2504075" cy="250406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4" name="Freeform 12"/>
          <p:cNvSpPr/>
          <p:nvPr/>
        </p:nvSpPr>
        <p:spPr>
          <a:xfrm>
            <a:off x="12727391" y="2264910"/>
            <a:ext cx="2504075" cy="2504065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5" name="TextBox 13"/>
          <p:cNvSpPr txBox="1"/>
          <p:nvPr/>
        </p:nvSpPr>
        <p:spPr>
          <a:xfrm>
            <a:off x="2695998" y="5076825"/>
            <a:ext cx="3491508" cy="209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800"/>
              </a:lnSpc>
              <a:defRPr sz="2700">
                <a:solidFill>
                  <a:srgbClr val="1E3D5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Righe di codice </a:t>
            </a:r>
          </a:p>
          <a:p>
            <a:pPr algn="ctr">
              <a:lnSpc>
                <a:spcPts val="3800"/>
              </a:lnSpc>
              <a:defRPr sz="2700">
                <a:solidFill>
                  <a:srgbClr val="1E3D5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dell'applicazione </a:t>
            </a:r>
          </a:p>
          <a:p>
            <a:pPr algn="ctr">
              <a:lnSpc>
                <a:spcPts val="4400"/>
              </a:lnSpc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>
              <a:lnSpc>
                <a:spcPts val="4400"/>
              </a:lnSpc>
              <a:defRPr b="1" sz="4100">
                <a:solidFill>
                  <a:srgbClr val="1E3D5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264.698</a:t>
            </a:r>
          </a:p>
        </p:txBody>
      </p:sp>
      <p:sp>
        <p:nvSpPr>
          <p:cNvPr id="746" name="TextBox 14"/>
          <p:cNvSpPr txBox="1"/>
          <p:nvPr/>
        </p:nvSpPr>
        <p:spPr>
          <a:xfrm>
            <a:off x="6588610" y="5067299"/>
            <a:ext cx="4589794" cy="4932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900"/>
              </a:lnSpc>
              <a:defRPr sz="2700">
                <a:solidFill>
                  <a:srgbClr val="1E3D5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Utilizzo di componenti</a:t>
            </a:r>
            <a:r>
              <a:rPr b="1"/>
              <a:t> </a:t>
            </a:r>
            <a:endParaRPr b="1"/>
          </a:p>
          <a:p>
            <a:pPr algn="ctr">
              <a:lnSpc>
                <a:spcPts val="3900"/>
              </a:lnSpc>
              <a:defRPr sz="2700">
                <a:solidFill>
                  <a:srgbClr val="1E3D5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Android  elaborati per </a:t>
            </a:r>
          </a:p>
          <a:p>
            <a:pPr algn="ctr">
              <a:lnSpc>
                <a:spcPts val="3900"/>
              </a:lnSpc>
              <a:defRPr sz="2700">
                <a:solidFill>
                  <a:srgbClr val="1E3D5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garantire un'interfaccia </a:t>
            </a:r>
          </a:p>
          <a:p>
            <a:pPr algn="ctr">
              <a:lnSpc>
                <a:spcPts val="3900"/>
              </a:lnSpc>
              <a:defRPr sz="2700">
                <a:solidFill>
                  <a:srgbClr val="1E3D5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grafica semplice</a:t>
            </a:r>
            <a:r>
              <a:rPr b="1"/>
              <a:t> </a:t>
            </a:r>
            <a:r>
              <a:t>ed</a:t>
            </a:r>
            <a:r>
              <a:rPr b="1"/>
              <a:t> </a:t>
            </a:r>
            <a:r>
              <a:t>intuitiva</a:t>
            </a:r>
            <a:endParaRPr b="1"/>
          </a:p>
          <a:p>
            <a:pPr algn="ctr">
              <a:lnSpc>
                <a:spcPts val="3900"/>
              </a:lnSpc>
              <a:defRPr b="1" sz="2700">
                <a:latin typeface="Roboto"/>
                <a:ea typeface="Roboto"/>
                <a:cs typeface="Roboto"/>
                <a:sym typeface="Roboto"/>
              </a:defRPr>
            </a:pPr>
          </a:p>
          <a:p>
            <a:pPr lvl="2" marL="924560" indent="-308187">
              <a:lnSpc>
                <a:spcPts val="3900"/>
              </a:lnSpc>
              <a:buFont typeface="Arial"/>
              <a:defRPr b="1" sz="2700">
                <a:solidFill>
                  <a:srgbClr val="1E3D5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Master/Detail Flow</a:t>
            </a:r>
          </a:p>
          <a:p>
            <a:pPr lvl="2" marL="924560" indent="-308187">
              <a:lnSpc>
                <a:spcPts val="3900"/>
              </a:lnSpc>
              <a:buFont typeface="Arial"/>
              <a:defRPr b="1" sz="2700">
                <a:solidFill>
                  <a:srgbClr val="1E3D5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Tabbed Activity</a:t>
            </a:r>
          </a:p>
          <a:p>
            <a:pPr lvl="2" marL="924560" indent="-308187">
              <a:lnSpc>
                <a:spcPts val="3900"/>
              </a:lnSpc>
              <a:buFont typeface="Arial"/>
              <a:defRPr b="1" sz="2700">
                <a:solidFill>
                  <a:srgbClr val="1E3D5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Navigation Drawer</a:t>
            </a:r>
          </a:p>
          <a:p>
            <a:pPr lvl="2" marL="924560" indent="-308187">
              <a:lnSpc>
                <a:spcPts val="3900"/>
              </a:lnSpc>
              <a:buFont typeface="Arial"/>
              <a:defRPr b="1" sz="2700">
                <a:solidFill>
                  <a:srgbClr val="1E3D5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RecyclerView</a:t>
            </a:r>
          </a:p>
          <a:p>
            <a:pPr lvl="2" marL="924560" indent="-308187">
              <a:lnSpc>
                <a:spcPts val="3900"/>
              </a:lnSpc>
              <a:buFont typeface="Arial"/>
              <a:defRPr b="1" sz="2700">
                <a:solidFill>
                  <a:srgbClr val="1E3D5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Fragments</a:t>
            </a:r>
          </a:p>
        </p:txBody>
      </p:sp>
      <p:sp>
        <p:nvSpPr>
          <p:cNvPr id="747" name="TextBox 15"/>
          <p:cNvSpPr txBox="1"/>
          <p:nvPr/>
        </p:nvSpPr>
        <p:spPr>
          <a:xfrm>
            <a:off x="12233671" y="5076824"/>
            <a:ext cx="3491508" cy="1912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800"/>
              </a:lnSpc>
              <a:defRPr b="1" sz="2700">
                <a:solidFill>
                  <a:srgbClr val="1E3D5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Riscontro positivo</a:t>
            </a:r>
            <a:r>
              <a:rPr b="0"/>
              <a:t> da parte dei </a:t>
            </a:r>
            <a:r>
              <a:t>medici</a:t>
            </a:r>
            <a:r>
              <a:rPr b="0"/>
              <a:t> che utilizzeranno l'applicazione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AutoShape 3"/>
          <p:cNvSpPr/>
          <p:nvPr/>
        </p:nvSpPr>
        <p:spPr>
          <a:xfrm>
            <a:off x="-418901" y="-141702"/>
            <a:ext cx="6620989" cy="10816805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0" name="TextBox 4"/>
          <p:cNvSpPr txBox="1"/>
          <p:nvPr/>
        </p:nvSpPr>
        <p:spPr>
          <a:xfrm>
            <a:off x="170182" y="464815"/>
            <a:ext cx="5442823" cy="2528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0000"/>
              </a:lnSpc>
              <a:defRPr spc="270" sz="90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SVILUPPI FUTURI</a:t>
            </a:r>
          </a:p>
        </p:txBody>
      </p:sp>
      <p:sp>
        <p:nvSpPr>
          <p:cNvPr id="751" name="TextBox 5"/>
          <p:cNvSpPr txBox="1"/>
          <p:nvPr/>
        </p:nvSpPr>
        <p:spPr>
          <a:xfrm>
            <a:off x="9170619" y="671654"/>
            <a:ext cx="5595062" cy="2114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4200"/>
              </a:lnSpc>
              <a:defRPr spc="300" sz="3000">
                <a:solidFill>
                  <a:srgbClr val="24435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Caricamento automatico dei dati provenienti dalla </a:t>
            </a:r>
            <a:r>
              <a:rPr b="1"/>
              <a:t>Dorsale del Policlinico di Modena</a:t>
            </a:r>
          </a:p>
        </p:txBody>
      </p:sp>
      <p:sp>
        <p:nvSpPr>
          <p:cNvPr id="752" name="TextBox 6"/>
          <p:cNvSpPr txBox="1"/>
          <p:nvPr/>
        </p:nvSpPr>
        <p:spPr>
          <a:xfrm>
            <a:off x="9170619" y="3918025"/>
            <a:ext cx="5595062" cy="104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4200"/>
              </a:lnSpc>
              <a:defRPr spc="300" sz="3000">
                <a:solidFill>
                  <a:srgbClr val="24435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Integrazione </a:t>
            </a:r>
          </a:p>
          <a:p>
            <a:pPr>
              <a:lnSpc>
                <a:spcPts val="4200"/>
              </a:lnSpc>
              <a:defRPr b="1" spc="300" sz="3000">
                <a:solidFill>
                  <a:srgbClr val="24435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tecnologia NFC</a:t>
            </a:r>
          </a:p>
        </p:txBody>
      </p:sp>
      <p:sp>
        <p:nvSpPr>
          <p:cNvPr id="753" name="TextBox 7"/>
          <p:cNvSpPr txBox="1"/>
          <p:nvPr/>
        </p:nvSpPr>
        <p:spPr>
          <a:xfrm>
            <a:off x="9170619" y="7046262"/>
            <a:ext cx="5595062" cy="104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4200"/>
              </a:lnSpc>
              <a:defRPr spc="300" sz="3000">
                <a:solidFill>
                  <a:srgbClr val="24435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Miglioramenti </a:t>
            </a:r>
            <a:r>
              <a:rPr b="1"/>
              <a:t>profilo personale del medico</a:t>
            </a:r>
          </a:p>
        </p:txBody>
      </p:sp>
      <p:sp>
        <p:nvSpPr>
          <p:cNvPr id="754" name="AutoShape 8"/>
          <p:cNvSpPr/>
          <p:nvPr/>
        </p:nvSpPr>
        <p:spPr>
          <a:xfrm>
            <a:off x="8365856" y="836881"/>
            <a:ext cx="60587" cy="9492403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5" name="Freeform 10"/>
          <p:cNvSpPr/>
          <p:nvPr/>
        </p:nvSpPr>
        <p:spPr>
          <a:xfrm>
            <a:off x="8186191" y="728804"/>
            <a:ext cx="419913" cy="421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72" y="27"/>
                  <a:pt x="21600" y="4854"/>
                  <a:pt x="21600" y="10800"/>
                </a:cubicBezTo>
                <a:cubicBezTo>
                  <a:pt x="21600" y="16746"/>
                  <a:pt x="16772" y="21573"/>
                  <a:pt x="10800" y="21600"/>
                </a:cubicBezTo>
                <a:cubicBezTo>
                  <a:pt x="4828" y="21573"/>
                  <a:pt x="0" y="16746"/>
                  <a:pt x="0" y="10800"/>
                </a:cubicBezTo>
                <a:cubicBezTo>
                  <a:pt x="0" y="4854"/>
                  <a:pt x="4828" y="27"/>
                  <a:pt x="10800" y="0"/>
                </a:cubicBezTo>
                <a:close/>
              </a:path>
            </a:pathLst>
          </a:cu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6" name="Freeform 12"/>
          <p:cNvSpPr/>
          <p:nvPr/>
        </p:nvSpPr>
        <p:spPr>
          <a:xfrm>
            <a:off x="8186193" y="4067733"/>
            <a:ext cx="419914" cy="421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72" y="27"/>
                  <a:pt x="21600" y="4854"/>
                  <a:pt x="21600" y="10800"/>
                </a:cubicBezTo>
                <a:cubicBezTo>
                  <a:pt x="21600" y="16746"/>
                  <a:pt x="16772" y="21573"/>
                  <a:pt x="10800" y="21600"/>
                </a:cubicBezTo>
                <a:cubicBezTo>
                  <a:pt x="4828" y="21573"/>
                  <a:pt x="0" y="16746"/>
                  <a:pt x="0" y="10800"/>
                </a:cubicBezTo>
                <a:cubicBezTo>
                  <a:pt x="0" y="4854"/>
                  <a:pt x="4828" y="27"/>
                  <a:pt x="10800" y="0"/>
                </a:cubicBezTo>
                <a:close/>
              </a:path>
            </a:pathLst>
          </a:cu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7" name="Freeform 14"/>
          <p:cNvSpPr/>
          <p:nvPr/>
        </p:nvSpPr>
        <p:spPr>
          <a:xfrm>
            <a:off x="8186193" y="7195970"/>
            <a:ext cx="419914" cy="421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72" y="27"/>
                  <a:pt x="21600" y="4854"/>
                  <a:pt x="21600" y="10800"/>
                </a:cubicBezTo>
                <a:cubicBezTo>
                  <a:pt x="21600" y="16746"/>
                  <a:pt x="16772" y="21573"/>
                  <a:pt x="10800" y="21600"/>
                </a:cubicBezTo>
                <a:cubicBezTo>
                  <a:pt x="4828" y="21573"/>
                  <a:pt x="0" y="16746"/>
                  <a:pt x="0" y="10800"/>
                </a:cubicBezTo>
                <a:cubicBezTo>
                  <a:pt x="0" y="4854"/>
                  <a:pt x="4828" y="27"/>
                  <a:pt x="10800" y="0"/>
                </a:cubicBezTo>
                <a:close/>
              </a:path>
            </a:pathLst>
          </a:cu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758" name="Picture 15" descr="Picture 15"/>
          <p:cNvPicPr>
            <a:picLocks noChangeAspect="1"/>
          </p:cNvPicPr>
          <p:nvPr/>
        </p:nvPicPr>
        <p:blipFill>
          <a:blip r:embed="rId2">
            <a:alphaModFix amt="23000"/>
            <a:extLst/>
          </a:blip>
          <a:srcRect l="0" t="0" r="31725" b="28443"/>
          <a:stretch>
            <a:fillRect/>
          </a:stretch>
        </p:blipFill>
        <p:spPr>
          <a:xfrm>
            <a:off x="1655231" y="5564450"/>
            <a:ext cx="4560606" cy="4779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4AE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2"/>
          <p:cNvSpPr txBox="1"/>
          <p:nvPr/>
        </p:nvSpPr>
        <p:spPr>
          <a:xfrm>
            <a:off x="189922" y="143506"/>
            <a:ext cx="5306965" cy="281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600"/>
              </a:lnSpc>
              <a:defRPr b="1" spc="124" sz="43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ITINERARIO</a:t>
            </a:r>
          </a:p>
          <a:p>
            <a:pPr>
              <a:lnSpc>
                <a:spcPts val="5600"/>
              </a:lnSpc>
              <a:defRPr b="1" spc="124" sz="43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GIORNALIERO</a:t>
            </a:r>
          </a:p>
          <a:p>
            <a:pPr>
              <a:lnSpc>
                <a:spcPts val="5600"/>
              </a:lnSpc>
              <a:defRPr b="1" spc="124" sz="43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DI UNA</a:t>
            </a:r>
          </a:p>
          <a:p>
            <a:pPr>
              <a:lnSpc>
                <a:spcPts val="5600"/>
              </a:lnSpc>
              <a:defRPr b="1" spc="124" sz="43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PRESCRIZIONE</a:t>
            </a:r>
          </a:p>
        </p:txBody>
      </p:sp>
      <p:sp>
        <p:nvSpPr>
          <p:cNvPr id="123" name="AutoShape 3"/>
          <p:cNvSpPr/>
          <p:nvPr/>
        </p:nvSpPr>
        <p:spPr>
          <a:xfrm rot="16200000">
            <a:off x="6235219" y="-1656939"/>
            <a:ext cx="10504690" cy="136008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4" name="TextBox 5"/>
          <p:cNvSpPr txBox="1"/>
          <p:nvPr/>
        </p:nvSpPr>
        <p:spPr>
          <a:xfrm>
            <a:off x="11061727" y="381843"/>
            <a:ext cx="5004812" cy="1426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800"/>
              </a:lnSpc>
              <a:defRPr b="1" spc="206" sz="2800">
                <a:solidFill>
                  <a:srgbClr val="1E365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Prescrizione</a:t>
            </a:r>
            <a:r>
              <a:rPr b="0"/>
              <a:t> </a:t>
            </a:r>
            <a:r>
              <a:t>cartacea</a:t>
            </a:r>
            <a:r>
              <a:rPr b="0"/>
              <a:t> o </a:t>
            </a:r>
            <a:r>
              <a:t>informatizzata</a:t>
            </a:r>
            <a:r>
              <a:rPr b="0"/>
              <a:t> a seconda del reparto</a:t>
            </a:r>
          </a:p>
        </p:txBody>
      </p:sp>
      <p:sp>
        <p:nvSpPr>
          <p:cNvPr id="125" name="TextBox 7"/>
          <p:cNvSpPr txBox="1"/>
          <p:nvPr/>
        </p:nvSpPr>
        <p:spPr>
          <a:xfrm>
            <a:off x="11054808" y="2591342"/>
            <a:ext cx="4746189" cy="190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800"/>
              </a:lnSpc>
              <a:defRPr spc="206" sz="2800">
                <a:solidFill>
                  <a:srgbClr val="1E3D58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Comunicazione</a:t>
            </a:r>
            <a:r>
              <a:rPr b="1"/>
              <a:t> excel</a:t>
            </a:r>
            <a:r>
              <a:t> o </a:t>
            </a:r>
            <a:r>
              <a:rPr b="1"/>
              <a:t>posta</a:t>
            </a:r>
            <a:r>
              <a:t> </a:t>
            </a:r>
            <a:r>
              <a:rPr b="1"/>
              <a:t>elettronica </a:t>
            </a:r>
            <a:r>
              <a:t>della prescrizione da parte</a:t>
            </a:r>
            <a:r>
              <a:rPr b="1"/>
              <a:t> </a:t>
            </a:r>
            <a:r>
              <a:t>della</a:t>
            </a:r>
            <a:r>
              <a:rPr b="1"/>
              <a:t> farmacia</a:t>
            </a:r>
          </a:p>
        </p:txBody>
      </p:sp>
      <p:sp>
        <p:nvSpPr>
          <p:cNvPr id="126" name="TextBox 8"/>
          <p:cNvSpPr txBox="1"/>
          <p:nvPr/>
        </p:nvSpPr>
        <p:spPr>
          <a:xfrm>
            <a:off x="11061730" y="5283439"/>
            <a:ext cx="5306965" cy="239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800"/>
              </a:lnSpc>
              <a:defRPr b="1" spc="206"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Verifica </a:t>
            </a:r>
            <a:r>
              <a:rPr b="0"/>
              <a:t>dell’</a:t>
            </a:r>
            <a:r>
              <a:t>utilizzo corretto </a:t>
            </a:r>
            <a:r>
              <a:rPr b="0"/>
              <a:t>del</a:t>
            </a:r>
            <a:r>
              <a:t> farmaco e consulenza </a:t>
            </a:r>
            <a:r>
              <a:rPr b="0"/>
              <a:t>scritta</a:t>
            </a:r>
            <a:r>
              <a:t> in cartacea sulla cartella clinica </a:t>
            </a:r>
            <a:r>
              <a:rPr b="0"/>
              <a:t>del paziente</a:t>
            </a:r>
          </a:p>
        </p:txBody>
      </p:sp>
      <p:sp>
        <p:nvSpPr>
          <p:cNvPr id="127" name="TextBox 10"/>
          <p:cNvSpPr txBox="1"/>
          <p:nvPr/>
        </p:nvSpPr>
        <p:spPr>
          <a:xfrm>
            <a:off x="11126168" y="8201035"/>
            <a:ext cx="5101573" cy="1426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800"/>
              </a:lnSpc>
              <a:defRPr b="1" spc="206"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Validazione della terapia </a:t>
            </a:r>
            <a:r>
              <a:rPr b="0"/>
              <a:t>comunicata</a:t>
            </a:r>
            <a:r>
              <a:t> tramite posta </a:t>
            </a:r>
            <a:r>
              <a:rPr b="0"/>
              <a:t>o</a:t>
            </a:r>
            <a:r>
              <a:t> excel</a:t>
            </a:r>
          </a:p>
        </p:txBody>
      </p:sp>
      <p:pic>
        <p:nvPicPr>
          <p:cNvPr id="128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12354" y="908733"/>
            <a:ext cx="841706" cy="841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17479" y="8418892"/>
            <a:ext cx="839412" cy="839412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extBox 16"/>
          <p:cNvSpPr txBox="1"/>
          <p:nvPr/>
        </p:nvSpPr>
        <p:spPr>
          <a:xfrm>
            <a:off x="5131544" y="525967"/>
            <a:ext cx="3273138" cy="592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b="1" sz="3500">
                <a:solidFill>
                  <a:srgbClr val="1E3D58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20/07 ore 16:00</a:t>
            </a:r>
          </a:p>
        </p:txBody>
      </p:sp>
      <p:sp>
        <p:nvSpPr>
          <p:cNvPr id="131" name="TextBox 17"/>
          <p:cNvSpPr txBox="1"/>
          <p:nvPr/>
        </p:nvSpPr>
        <p:spPr>
          <a:xfrm>
            <a:off x="5143589" y="2914032"/>
            <a:ext cx="3273138" cy="592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b="1" sz="3500">
                <a:solidFill>
                  <a:srgbClr val="1E3D58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20/07 ore 18:00</a:t>
            </a:r>
          </a:p>
        </p:txBody>
      </p:sp>
      <p:sp>
        <p:nvSpPr>
          <p:cNvPr id="132" name="TextBox 18"/>
          <p:cNvSpPr txBox="1"/>
          <p:nvPr/>
        </p:nvSpPr>
        <p:spPr>
          <a:xfrm>
            <a:off x="5131544" y="5472684"/>
            <a:ext cx="3273138" cy="592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b="1" sz="3500">
                <a:solidFill>
                  <a:srgbClr val="1E3D58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21/07 ore 10:00</a:t>
            </a:r>
          </a:p>
        </p:txBody>
      </p:sp>
      <p:sp>
        <p:nvSpPr>
          <p:cNvPr id="133" name="TextBox 19"/>
          <p:cNvSpPr txBox="1"/>
          <p:nvPr/>
        </p:nvSpPr>
        <p:spPr>
          <a:xfrm>
            <a:off x="5067105" y="8201035"/>
            <a:ext cx="3273138" cy="592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b="1" sz="3500">
                <a:solidFill>
                  <a:srgbClr val="1E3D58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21/07 ore 15:00</a:t>
            </a:r>
          </a:p>
        </p:txBody>
      </p:sp>
      <p:pic>
        <p:nvPicPr>
          <p:cNvPr id="134" name="Picture 20" descr="Picture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48482" y="215822"/>
            <a:ext cx="1769451" cy="1769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21" descr="Picture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50517" y="2666089"/>
            <a:ext cx="1770506" cy="1770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icture 22" descr="Picture 2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48482" y="5352250"/>
            <a:ext cx="1769451" cy="1769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23" descr="Picture 2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47194" y="8028344"/>
            <a:ext cx="1772024" cy="177202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Linea"/>
          <p:cNvSpPr/>
          <p:nvPr/>
        </p:nvSpPr>
        <p:spPr>
          <a:xfrm>
            <a:off x="6780155" y="1297315"/>
            <a:ext cx="4" cy="1437406"/>
          </a:xfrm>
          <a:prstGeom prst="line">
            <a:avLst/>
          </a:prstGeom>
          <a:ln w="76200">
            <a:solidFill>
              <a:schemeClr val="accent1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9" name="Linea"/>
          <p:cNvSpPr/>
          <p:nvPr/>
        </p:nvSpPr>
        <p:spPr>
          <a:xfrm>
            <a:off x="6780155" y="3855966"/>
            <a:ext cx="4" cy="1437407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0" name="Linea"/>
          <p:cNvSpPr/>
          <p:nvPr/>
        </p:nvSpPr>
        <p:spPr>
          <a:xfrm>
            <a:off x="6780155" y="6597849"/>
            <a:ext cx="4" cy="1437406"/>
          </a:xfrm>
          <a:prstGeom prst="line">
            <a:avLst/>
          </a:prstGeom>
          <a:ln w="76200">
            <a:solidFill>
              <a:schemeClr val="accent1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41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281823" y="261573"/>
            <a:ext cx="1677950" cy="1677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icture 3" descr="Picture 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234787" y="2906633"/>
            <a:ext cx="1772024" cy="1772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154093" y="5435332"/>
            <a:ext cx="1772020" cy="1772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4" descr="Picture 4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281823" y="8017418"/>
            <a:ext cx="1677950" cy="1677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icture 2" descr="Picture 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245798" y="5435332"/>
            <a:ext cx="728932" cy="728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icture 2" descr="Picture 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197020" y="7964033"/>
            <a:ext cx="728931" cy="728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AutoShape 2"/>
          <p:cNvSpPr/>
          <p:nvPr/>
        </p:nvSpPr>
        <p:spPr>
          <a:xfrm>
            <a:off x="3314700" y="3242367"/>
            <a:ext cx="11658600" cy="3646005"/>
          </a:xfrm>
          <a:prstGeom prst="rect">
            <a:avLst/>
          </a:prstGeom>
          <a:solidFill>
            <a:srgbClr val="FFFFFF">
              <a:alpha val="89803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1" name="TextBox 3"/>
          <p:cNvSpPr txBox="1"/>
          <p:nvPr/>
        </p:nvSpPr>
        <p:spPr>
          <a:xfrm>
            <a:off x="3314700" y="4709393"/>
            <a:ext cx="11658600" cy="711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800"/>
              </a:lnSpc>
              <a:defRPr b="1" sz="4200">
                <a:solidFill>
                  <a:srgbClr val="1E365C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Grazie per l'attenzione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AutoShape 2"/>
          <p:cNvSpPr/>
          <p:nvPr/>
        </p:nvSpPr>
        <p:spPr>
          <a:xfrm>
            <a:off x="1009646" y="4355977"/>
            <a:ext cx="4467127" cy="40767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49" name="Freeform 4"/>
          <p:cNvSpPr/>
          <p:nvPr/>
        </p:nvSpPr>
        <p:spPr>
          <a:xfrm>
            <a:off x="447675" y="2296379"/>
            <a:ext cx="17392652" cy="6961921"/>
          </a:xfrm>
          <a:prstGeom prst="rect">
            <a:avLst/>
          </a:prstGeom>
          <a:solidFill>
            <a:srgbClr val="FFFFFF">
              <a:alpha val="35686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50" name="AutoShape 5"/>
          <p:cNvSpPr/>
          <p:nvPr/>
        </p:nvSpPr>
        <p:spPr>
          <a:xfrm>
            <a:off x="6913615" y="4375027"/>
            <a:ext cx="4460776" cy="40767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51" name="AutoShape 6"/>
          <p:cNvSpPr/>
          <p:nvPr/>
        </p:nvSpPr>
        <p:spPr>
          <a:xfrm>
            <a:off x="12697407" y="4375027"/>
            <a:ext cx="4460775" cy="40767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52" name="AutoShape 7"/>
          <p:cNvSpPr/>
          <p:nvPr/>
        </p:nvSpPr>
        <p:spPr>
          <a:xfrm>
            <a:off x="1015996" y="3041525"/>
            <a:ext cx="4460777" cy="1333504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53" name="TextBox 8"/>
          <p:cNvSpPr txBox="1"/>
          <p:nvPr/>
        </p:nvSpPr>
        <p:spPr>
          <a:xfrm>
            <a:off x="1586616" y="5867489"/>
            <a:ext cx="3319535" cy="194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pc="11" sz="22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Implementazione di un software che possa fungere da base per una futura informatizzazione di tutte le fasi del processo </a:t>
            </a:r>
          </a:p>
        </p:txBody>
      </p:sp>
      <p:sp>
        <p:nvSpPr>
          <p:cNvPr id="154" name="TextBox 9"/>
          <p:cNvSpPr txBox="1"/>
          <p:nvPr/>
        </p:nvSpPr>
        <p:spPr>
          <a:xfrm>
            <a:off x="1012821" y="3305250"/>
            <a:ext cx="4460776" cy="801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200"/>
              </a:lnSpc>
              <a:defRPr b="1" spc="26" sz="2600">
                <a:solidFill>
                  <a:srgbClr val="F2FA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SVILUPPARE UN SOFTWARE DI BASE</a:t>
            </a:r>
          </a:p>
        </p:txBody>
      </p:sp>
      <p:sp>
        <p:nvSpPr>
          <p:cNvPr id="155" name="AutoShape 10"/>
          <p:cNvSpPr/>
          <p:nvPr/>
        </p:nvSpPr>
        <p:spPr>
          <a:xfrm>
            <a:off x="6913615" y="3041525"/>
            <a:ext cx="4460776" cy="1333504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56" name="TextBox 11"/>
          <p:cNvSpPr txBox="1"/>
          <p:nvPr/>
        </p:nvSpPr>
        <p:spPr>
          <a:xfrm>
            <a:off x="7198920" y="3304837"/>
            <a:ext cx="3890159" cy="80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200"/>
              </a:lnSpc>
              <a:defRPr b="1" spc="28" sz="2800">
                <a:solidFill>
                  <a:srgbClr val="F2FA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PROCESSO DI INFORMATIZZAZIONE</a:t>
            </a:r>
          </a:p>
        </p:txBody>
      </p:sp>
      <p:sp>
        <p:nvSpPr>
          <p:cNvPr id="157" name="AutoShape 12"/>
          <p:cNvSpPr/>
          <p:nvPr/>
        </p:nvSpPr>
        <p:spPr>
          <a:xfrm>
            <a:off x="12697407" y="3041525"/>
            <a:ext cx="4460775" cy="1333504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58" name="AutoShape 13"/>
          <p:cNvSpPr/>
          <p:nvPr/>
        </p:nvSpPr>
        <p:spPr>
          <a:xfrm>
            <a:off x="-643769" y="851352"/>
            <a:ext cx="3890156" cy="1044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59" name="TextBox 14"/>
          <p:cNvSpPr txBox="1"/>
          <p:nvPr/>
        </p:nvSpPr>
        <p:spPr>
          <a:xfrm>
            <a:off x="-5446227" y="889230"/>
            <a:ext cx="14065689" cy="84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000"/>
              </a:lnSpc>
              <a:defRPr b="1" spc="50" sz="50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Obiettivi</a:t>
            </a:r>
          </a:p>
        </p:txBody>
      </p:sp>
      <p:sp>
        <p:nvSpPr>
          <p:cNvPr id="160" name="AutoShape 15"/>
          <p:cNvSpPr/>
          <p:nvPr/>
        </p:nvSpPr>
        <p:spPr>
          <a:xfrm>
            <a:off x="608538" y="1694119"/>
            <a:ext cx="2099405" cy="11742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61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6878" y="4266374"/>
            <a:ext cx="1754251" cy="175425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Box 18"/>
          <p:cNvSpPr txBox="1"/>
          <p:nvPr/>
        </p:nvSpPr>
        <p:spPr>
          <a:xfrm>
            <a:off x="7484233" y="5864785"/>
            <a:ext cx="3319534" cy="1555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pc="11" sz="22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Informatizzazione dei dati che vengono normalmente salvati in versione cartacea</a:t>
            </a:r>
          </a:p>
        </p:txBody>
      </p:sp>
      <p:sp>
        <p:nvSpPr>
          <p:cNvPr id="163" name="TextBox 19"/>
          <p:cNvSpPr txBox="1"/>
          <p:nvPr/>
        </p:nvSpPr>
        <p:spPr>
          <a:xfrm>
            <a:off x="13035959" y="3139888"/>
            <a:ext cx="3783669" cy="1136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000"/>
              </a:lnSpc>
              <a:defRPr b="1" spc="26" sz="2600">
                <a:solidFill>
                  <a:srgbClr val="F2FA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SVILUPPO DI UNA CARTELLA CLINICA ELETTRONICA</a:t>
            </a:r>
          </a:p>
        </p:txBody>
      </p:sp>
      <p:sp>
        <p:nvSpPr>
          <p:cNvPr id="164" name="TextBox 20"/>
          <p:cNvSpPr txBox="1"/>
          <p:nvPr/>
        </p:nvSpPr>
        <p:spPr>
          <a:xfrm>
            <a:off x="13346103" y="5945283"/>
            <a:ext cx="3163384" cy="1555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pc="11" sz="22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Realizzazione di una cartella clinica elettronica che possa contenere i dati relativi ai pazienti</a:t>
            </a:r>
          </a:p>
        </p:txBody>
      </p:sp>
      <p:pic>
        <p:nvPicPr>
          <p:cNvPr id="165" name="Picture 21" descr="Picture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26285" y="4633945"/>
            <a:ext cx="1403020" cy="954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icture 17" descr="Picture 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60722" y="4333338"/>
            <a:ext cx="1555271" cy="1555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Freeform 3"/>
          <p:cNvSpPr/>
          <p:nvPr/>
        </p:nvSpPr>
        <p:spPr>
          <a:xfrm>
            <a:off x="742518" y="597287"/>
            <a:ext cx="17008556" cy="9031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69" name="TextBox 4"/>
          <p:cNvSpPr txBox="1"/>
          <p:nvPr/>
        </p:nvSpPr>
        <p:spPr>
          <a:xfrm>
            <a:off x="1028743" y="2015245"/>
            <a:ext cx="10737096" cy="35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900"/>
              </a:lnSpc>
              <a:defRPr b="1" spc="134" sz="2200">
                <a:solidFill>
                  <a:srgbClr val="74AED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FASI DI CREAZIONE DEL PROGETTO</a:t>
            </a:r>
          </a:p>
        </p:txBody>
      </p:sp>
      <p:sp>
        <p:nvSpPr>
          <p:cNvPr id="170" name="AutoShape 5"/>
          <p:cNvSpPr/>
          <p:nvPr/>
        </p:nvSpPr>
        <p:spPr>
          <a:xfrm>
            <a:off x="1028700" y="1774624"/>
            <a:ext cx="5854452" cy="120557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1" name="TextBox 6"/>
          <p:cNvSpPr txBox="1"/>
          <p:nvPr/>
        </p:nvSpPr>
        <p:spPr>
          <a:xfrm>
            <a:off x="-2748194" y="808784"/>
            <a:ext cx="14065689" cy="84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000"/>
              </a:lnSpc>
              <a:defRPr b="1" spc="50" sz="50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Struttura del progetto</a:t>
            </a:r>
          </a:p>
        </p:txBody>
      </p:sp>
      <p:sp>
        <p:nvSpPr>
          <p:cNvPr id="172" name="AutoShape 7"/>
          <p:cNvSpPr/>
          <p:nvPr/>
        </p:nvSpPr>
        <p:spPr>
          <a:xfrm>
            <a:off x="15161074" y="597287"/>
            <a:ext cx="2590006" cy="903112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73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1074" y="818750"/>
            <a:ext cx="2590006" cy="203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2820803"/>
            <a:ext cx="680452" cy="680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3176" y="8202431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Freeform 12"/>
          <p:cNvSpPr/>
          <p:nvPr/>
        </p:nvSpPr>
        <p:spPr>
          <a:xfrm rot="5400000">
            <a:off x="6458" y="6539450"/>
            <a:ext cx="6127166" cy="5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855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7" name="TextBox 13"/>
          <p:cNvSpPr txBox="1"/>
          <p:nvPr/>
        </p:nvSpPr>
        <p:spPr>
          <a:xfrm>
            <a:off x="4344215" y="3039735"/>
            <a:ext cx="4106153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b="1"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Le Tecnologie usate</a:t>
            </a:r>
          </a:p>
        </p:txBody>
      </p:sp>
      <p:sp>
        <p:nvSpPr>
          <p:cNvPr id="178" name="TextBox 14"/>
          <p:cNvSpPr txBox="1"/>
          <p:nvPr/>
        </p:nvSpPr>
        <p:spPr>
          <a:xfrm>
            <a:off x="4660403" y="4181971"/>
            <a:ext cx="4340306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 Requisiti dell’applicazione</a:t>
            </a:r>
          </a:p>
        </p:txBody>
      </p:sp>
      <p:sp>
        <p:nvSpPr>
          <p:cNvPr id="179" name="TextBox 15"/>
          <p:cNvSpPr txBox="1"/>
          <p:nvPr/>
        </p:nvSpPr>
        <p:spPr>
          <a:xfrm>
            <a:off x="4660403" y="6892110"/>
            <a:ext cx="2760214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Implementazione</a:t>
            </a:r>
          </a:p>
        </p:txBody>
      </p:sp>
      <p:sp>
        <p:nvSpPr>
          <p:cNvPr id="180" name="TextBox 16"/>
          <p:cNvSpPr txBox="1"/>
          <p:nvPr/>
        </p:nvSpPr>
        <p:spPr>
          <a:xfrm>
            <a:off x="2985152" y="2870060"/>
            <a:ext cx="190294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181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4142242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extBox 19"/>
          <p:cNvSpPr txBox="1"/>
          <p:nvPr/>
        </p:nvSpPr>
        <p:spPr>
          <a:xfrm>
            <a:off x="2934068" y="4191496"/>
            <a:ext cx="278406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183" name="Picture 20" descr="Picture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5486644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TextBox 21"/>
          <p:cNvSpPr txBox="1"/>
          <p:nvPr/>
        </p:nvSpPr>
        <p:spPr>
          <a:xfrm>
            <a:off x="2665801" y="5499208"/>
            <a:ext cx="814941" cy="55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600"/>
              </a:lnSpc>
              <a:defRPr b="1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85" name="TextBox 22"/>
          <p:cNvSpPr txBox="1"/>
          <p:nvPr/>
        </p:nvSpPr>
        <p:spPr>
          <a:xfrm>
            <a:off x="4660403" y="5541495"/>
            <a:ext cx="2760214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Progettazione</a:t>
            </a:r>
          </a:p>
        </p:txBody>
      </p:sp>
      <p:pic>
        <p:nvPicPr>
          <p:cNvPr id="186" name="Picture 23" descr="Picture 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3176" y="6840177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extBox 24"/>
          <p:cNvSpPr txBox="1"/>
          <p:nvPr/>
        </p:nvSpPr>
        <p:spPr>
          <a:xfrm>
            <a:off x="2686279" y="6887167"/>
            <a:ext cx="734247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188" name="TextBox 25"/>
          <p:cNvSpPr txBox="1"/>
          <p:nvPr/>
        </p:nvSpPr>
        <p:spPr>
          <a:xfrm>
            <a:off x="4580770" y="8306854"/>
            <a:ext cx="4499569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Conclusioni e Sviluppi futuri</a:t>
            </a:r>
          </a:p>
        </p:txBody>
      </p:sp>
      <p:grpSp>
        <p:nvGrpSpPr>
          <p:cNvPr id="191" name="1"/>
          <p:cNvGrpSpPr/>
          <p:nvPr/>
        </p:nvGrpSpPr>
        <p:grpSpPr>
          <a:xfrm>
            <a:off x="2752766" y="2948004"/>
            <a:ext cx="655063" cy="655061"/>
            <a:chOff x="0" y="-1"/>
            <a:chExt cx="655062" cy="655060"/>
          </a:xfrm>
        </p:grpSpPr>
        <p:sp>
          <p:nvSpPr>
            <p:cNvPr id="189" name="Cerchio"/>
            <p:cNvSpPr/>
            <p:nvPr/>
          </p:nvSpPr>
          <p:spPr>
            <a:xfrm>
              <a:off x="-1" y="-2"/>
              <a:ext cx="655063" cy="655062"/>
            </a:xfrm>
            <a:prstGeom prst="ellipse">
              <a:avLst/>
            </a:prstGeom>
            <a:solidFill>
              <a:schemeClr val="accent1">
                <a:satOff val="-4409"/>
                <a:lumOff val="-10509"/>
              </a:schemeClr>
            </a:soli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" name="1"/>
            <p:cNvSpPr txBox="1"/>
            <p:nvPr/>
          </p:nvSpPr>
          <p:spPr>
            <a:xfrm>
              <a:off x="95930" y="102848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194" name="2"/>
          <p:cNvGrpSpPr/>
          <p:nvPr/>
        </p:nvGrpSpPr>
        <p:grpSpPr>
          <a:xfrm>
            <a:off x="2725869" y="4154934"/>
            <a:ext cx="655063" cy="655063"/>
            <a:chOff x="0" y="0"/>
            <a:chExt cx="655062" cy="655062"/>
          </a:xfrm>
        </p:grpSpPr>
        <p:sp>
          <p:nvSpPr>
            <p:cNvPr id="192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3" name="2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197" name="3"/>
          <p:cNvGrpSpPr/>
          <p:nvPr/>
        </p:nvGrpSpPr>
        <p:grpSpPr>
          <a:xfrm>
            <a:off x="2742511" y="5499337"/>
            <a:ext cx="655063" cy="655064"/>
            <a:chOff x="0" y="0"/>
            <a:chExt cx="655062" cy="655063"/>
          </a:xfrm>
        </p:grpSpPr>
        <p:sp>
          <p:nvSpPr>
            <p:cNvPr id="195" name="Cerchio"/>
            <p:cNvSpPr/>
            <p:nvPr/>
          </p:nvSpPr>
          <p:spPr>
            <a:xfrm>
              <a:off x="-1" y="-1"/>
              <a:ext cx="655063" cy="65506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6" name="3"/>
            <p:cNvSpPr txBox="1"/>
            <p:nvPr/>
          </p:nvSpPr>
          <p:spPr>
            <a:xfrm>
              <a:off x="95930" y="102849"/>
              <a:ext cx="463198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3</a:t>
              </a:r>
            </a:p>
          </p:txBody>
        </p:sp>
      </p:grpSp>
      <p:grpSp>
        <p:nvGrpSpPr>
          <p:cNvPr id="200" name="4"/>
          <p:cNvGrpSpPr/>
          <p:nvPr/>
        </p:nvGrpSpPr>
        <p:grpSpPr>
          <a:xfrm>
            <a:off x="2725869" y="6844434"/>
            <a:ext cx="655063" cy="655063"/>
            <a:chOff x="0" y="0"/>
            <a:chExt cx="655062" cy="655062"/>
          </a:xfrm>
        </p:grpSpPr>
        <p:sp>
          <p:nvSpPr>
            <p:cNvPr id="198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" name="4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4</a:t>
              </a:r>
            </a:p>
          </p:txBody>
        </p:sp>
      </p:grpSp>
      <p:grpSp>
        <p:nvGrpSpPr>
          <p:cNvPr id="203" name="5"/>
          <p:cNvGrpSpPr/>
          <p:nvPr/>
        </p:nvGrpSpPr>
        <p:grpSpPr>
          <a:xfrm>
            <a:off x="2725869" y="8318110"/>
            <a:ext cx="655063" cy="655063"/>
            <a:chOff x="0" y="0"/>
            <a:chExt cx="655062" cy="655062"/>
          </a:xfrm>
        </p:grpSpPr>
        <p:sp>
          <p:nvSpPr>
            <p:cNvPr id="201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" name="5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4AE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AutoShape 2"/>
          <p:cNvSpPr/>
          <p:nvPr/>
        </p:nvSpPr>
        <p:spPr>
          <a:xfrm>
            <a:off x="-290353" y="-151209"/>
            <a:ext cx="15816" cy="106274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0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8784" y="1212805"/>
            <a:ext cx="984879" cy="984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7015" y="4315362"/>
            <a:ext cx="2297014" cy="3235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64311" y="3382276"/>
            <a:ext cx="5855259" cy="5101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90562" y="5264398"/>
            <a:ext cx="1337150" cy="1337152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TextBox 5"/>
          <p:cNvSpPr txBox="1"/>
          <p:nvPr/>
        </p:nvSpPr>
        <p:spPr>
          <a:xfrm>
            <a:off x="4588597" y="1224170"/>
            <a:ext cx="13043477" cy="1444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800"/>
              </a:lnSpc>
              <a:defRPr b="1" spc="224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PREMESSA : LE TECNOLOGIE UTILIZZATE DIPENDONO DIRETTAMENTE DALLE TECNOLOGIE GIA’ IN USO ALL’INTERNO DEL POLICLINICO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Freeform 3"/>
          <p:cNvSpPr/>
          <p:nvPr/>
        </p:nvSpPr>
        <p:spPr>
          <a:xfrm>
            <a:off x="628034" y="2078775"/>
            <a:ext cx="17311238" cy="7557315"/>
          </a:xfrm>
          <a:prstGeom prst="rect">
            <a:avLst/>
          </a:prstGeom>
          <a:solidFill>
            <a:srgbClr val="FFFFFF">
              <a:alpha val="4196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13" name="AutoShape 4"/>
          <p:cNvSpPr/>
          <p:nvPr/>
        </p:nvSpPr>
        <p:spPr>
          <a:xfrm>
            <a:off x="9315450" y="3047556"/>
            <a:ext cx="7772400" cy="26864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14" name="AutoShape 5"/>
          <p:cNvSpPr/>
          <p:nvPr/>
        </p:nvSpPr>
        <p:spPr>
          <a:xfrm>
            <a:off x="9315450" y="6095555"/>
            <a:ext cx="7772400" cy="26098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15" name="AutoShape 6"/>
          <p:cNvSpPr/>
          <p:nvPr/>
        </p:nvSpPr>
        <p:spPr>
          <a:xfrm>
            <a:off x="1200150" y="3047556"/>
            <a:ext cx="7772400" cy="26098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16" name="AutoShape 7"/>
          <p:cNvSpPr/>
          <p:nvPr/>
        </p:nvSpPr>
        <p:spPr>
          <a:xfrm>
            <a:off x="1200150" y="6095555"/>
            <a:ext cx="7772400" cy="26098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219" name="Group 8"/>
          <p:cNvGrpSpPr/>
          <p:nvPr/>
        </p:nvGrpSpPr>
        <p:grpSpPr>
          <a:xfrm>
            <a:off x="3760633" y="3425502"/>
            <a:ext cx="4779468" cy="1795244"/>
            <a:chOff x="0" y="0"/>
            <a:chExt cx="4779467" cy="1795242"/>
          </a:xfrm>
        </p:grpSpPr>
        <p:sp>
          <p:nvSpPr>
            <p:cNvPr id="217" name="TextBox 9"/>
            <p:cNvSpPr txBox="1"/>
            <p:nvPr/>
          </p:nvSpPr>
          <p:spPr>
            <a:xfrm>
              <a:off x="0" y="0"/>
              <a:ext cx="4723149" cy="596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5000"/>
                </a:lnSpc>
                <a:defRPr b="1" spc="81" sz="3300">
                  <a:solidFill>
                    <a:srgbClr val="244357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ANDROID STUDIO</a:t>
              </a:r>
            </a:p>
          </p:txBody>
        </p:sp>
        <p:sp>
          <p:nvSpPr>
            <p:cNvPr id="218" name="TextBox 10"/>
            <p:cNvSpPr txBox="1"/>
            <p:nvPr/>
          </p:nvSpPr>
          <p:spPr>
            <a:xfrm>
              <a:off x="-1" y="786679"/>
              <a:ext cx="4779468" cy="10085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2700"/>
                </a:lnSpc>
                <a:defRPr spc="44">
                  <a:solidFill>
                    <a:srgbClr val="244357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Utilizzato come IDE per realizzare l'Applicazione : struttura logica e interfaccia grafica </a:t>
              </a:r>
            </a:p>
          </p:txBody>
        </p:sp>
      </p:grpSp>
      <p:grpSp>
        <p:nvGrpSpPr>
          <p:cNvPr id="222" name="Group 11"/>
          <p:cNvGrpSpPr/>
          <p:nvPr/>
        </p:nvGrpSpPr>
        <p:grpSpPr>
          <a:xfrm>
            <a:off x="3760632" y="6674303"/>
            <a:ext cx="4928947" cy="1452348"/>
            <a:chOff x="-1" y="0"/>
            <a:chExt cx="4928945" cy="1452347"/>
          </a:xfrm>
        </p:grpSpPr>
        <p:sp>
          <p:nvSpPr>
            <p:cNvPr id="220" name="TextBox 12"/>
            <p:cNvSpPr txBox="1"/>
            <p:nvPr/>
          </p:nvSpPr>
          <p:spPr>
            <a:xfrm>
              <a:off x="1" y="-1"/>
              <a:ext cx="4928944" cy="596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5000"/>
                </a:lnSpc>
                <a:defRPr b="1" spc="81" sz="3300">
                  <a:solidFill>
                    <a:srgbClr val="244357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MP ANDROID CHART</a:t>
              </a:r>
            </a:p>
          </p:txBody>
        </p:sp>
        <p:sp>
          <p:nvSpPr>
            <p:cNvPr id="221" name="TextBox 13"/>
            <p:cNvSpPr txBox="1"/>
            <p:nvPr/>
          </p:nvSpPr>
          <p:spPr>
            <a:xfrm>
              <a:off x="-2" y="786682"/>
              <a:ext cx="4779469" cy="665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2700"/>
                </a:lnSpc>
                <a:defRPr spc="44">
                  <a:solidFill>
                    <a:srgbClr val="244357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Libreria utilizzata per la creazione di grafici all'interno dell'Applicazione</a:t>
              </a:r>
            </a:p>
          </p:txBody>
        </p:sp>
      </p:grpSp>
      <p:grpSp>
        <p:nvGrpSpPr>
          <p:cNvPr id="225" name="Group 14"/>
          <p:cNvGrpSpPr/>
          <p:nvPr/>
        </p:nvGrpSpPr>
        <p:grpSpPr>
          <a:xfrm>
            <a:off x="11875935" y="3425502"/>
            <a:ext cx="4779467" cy="1452345"/>
            <a:chOff x="-1" y="0"/>
            <a:chExt cx="4779466" cy="1452344"/>
          </a:xfrm>
        </p:grpSpPr>
        <p:sp>
          <p:nvSpPr>
            <p:cNvPr id="223" name="TextBox 15"/>
            <p:cNvSpPr txBox="1"/>
            <p:nvPr/>
          </p:nvSpPr>
          <p:spPr>
            <a:xfrm>
              <a:off x="-2" y="0"/>
              <a:ext cx="4723152" cy="596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5000"/>
                </a:lnSpc>
                <a:defRPr b="1" spc="81" sz="3300">
                  <a:solidFill>
                    <a:srgbClr val="244357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SQLITE</a:t>
              </a:r>
            </a:p>
          </p:txBody>
        </p:sp>
        <p:sp>
          <p:nvSpPr>
            <p:cNvPr id="224" name="TextBox 16"/>
            <p:cNvSpPr txBox="1"/>
            <p:nvPr/>
          </p:nvSpPr>
          <p:spPr>
            <a:xfrm>
              <a:off x="-2" y="786680"/>
              <a:ext cx="4779467" cy="665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2700"/>
                </a:lnSpc>
                <a:defRPr spc="44">
                  <a:solidFill>
                    <a:srgbClr val="244357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Libreria Software che implementa un DBMS SQL incorporabile all’interno di applicazioni</a:t>
              </a:r>
            </a:p>
          </p:txBody>
        </p:sp>
      </p:grpSp>
      <p:grpSp>
        <p:nvGrpSpPr>
          <p:cNvPr id="228" name="Group 17"/>
          <p:cNvGrpSpPr/>
          <p:nvPr/>
        </p:nvGrpSpPr>
        <p:grpSpPr>
          <a:xfrm>
            <a:off x="11683660" y="6625719"/>
            <a:ext cx="6815410" cy="1522606"/>
            <a:chOff x="0" y="0"/>
            <a:chExt cx="6815408" cy="1522605"/>
          </a:xfrm>
        </p:grpSpPr>
        <p:sp>
          <p:nvSpPr>
            <p:cNvPr id="226" name="TextBox 18"/>
            <p:cNvSpPr txBox="1"/>
            <p:nvPr/>
          </p:nvSpPr>
          <p:spPr>
            <a:xfrm>
              <a:off x="-1" y="-1"/>
              <a:ext cx="6815410" cy="588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5000"/>
                </a:lnSpc>
                <a:defRPr b="1" spc="74" sz="3000">
                  <a:solidFill>
                    <a:srgbClr val="244357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DB BROWSER FOR SQLITE</a:t>
              </a:r>
            </a:p>
          </p:txBody>
        </p:sp>
        <p:sp>
          <p:nvSpPr>
            <p:cNvPr id="227" name="TextBox 19"/>
            <p:cNvSpPr txBox="1"/>
            <p:nvPr/>
          </p:nvSpPr>
          <p:spPr>
            <a:xfrm>
              <a:off x="-1" y="856940"/>
              <a:ext cx="5363300" cy="665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2700"/>
                </a:lnSpc>
                <a:defRPr spc="44">
                  <a:solidFill>
                    <a:srgbClr val="244357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Software per attuare controlli e analizzare la struttura e il contenuto del database</a:t>
              </a:r>
            </a:p>
          </p:txBody>
        </p:sp>
      </p:grpSp>
      <p:pic>
        <p:nvPicPr>
          <p:cNvPr id="229" name="Picture 20" descr="Picture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901" y="3050492"/>
            <a:ext cx="2629744" cy="275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21" descr="Picture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29578" y="3124200"/>
            <a:ext cx="3789256" cy="2609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22" descr="Picture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5094" y="6524180"/>
            <a:ext cx="1641358" cy="164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23" descr="Picture 2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60190" y="6380843"/>
            <a:ext cx="1928037" cy="1928037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Freeform 25"/>
          <p:cNvSpPr/>
          <p:nvPr/>
        </p:nvSpPr>
        <p:spPr>
          <a:xfrm rot="10800000">
            <a:off x="-542768" y="646842"/>
            <a:ext cx="6883139" cy="122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467" y="0"/>
                </a:moveTo>
                <a:lnTo>
                  <a:pt x="20467" y="21600"/>
                </a:lnTo>
                <a:cubicBezTo>
                  <a:pt x="21093" y="21600"/>
                  <a:pt x="21600" y="16766"/>
                  <a:pt x="21600" y="10798"/>
                </a:cubicBezTo>
                <a:cubicBezTo>
                  <a:pt x="21600" y="4834"/>
                  <a:pt x="21093" y="0"/>
                  <a:pt x="20467" y="0"/>
                </a:cubicBezTo>
                <a:close/>
                <a:moveTo>
                  <a:pt x="0" y="0"/>
                </a:moveTo>
                <a:lnTo>
                  <a:pt x="20467" y="0"/>
                </a:lnTo>
                <a:lnTo>
                  <a:pt x="2046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34" name="TextBox 26"/>
          <p:cNvSpPr txBox="1"/>
          <p:nvPr/>
        </p:nvSpPr>
        <p:spPr>
          <a:xfrm>
            <a:off x="579174" y="702258"/>
            <a:ext cx="5919723" cy="751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6200"/>
              </a:lnSpc>
              <a:defRPr b="1" spc="44" sz="45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Le Tecnologie usate</a:t>
            </a:r>
          </a:p>
        </p:txBody>
      </p:sp>
      <p:sp>
        <p:nvSpPr>
          <p:cNvPr id="235" name="AutoShape 27"/>
          <p:cNvSpPr/>
          <p:nvPr/>
        </p:nvSpPr>
        <p:spPr>
          <a:xfrm>
            <a:off x="742620" y="1548239"/>
            <a:ext cx="5358470" cy="96277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Freeform 3"/>
          <p:cNvSpPr/>
          <p:nvPr/>
        </p:nvSpPr>
        <p:spPr>
          <a:xfrm>
            <a:off x="742518" y="597287"/>
            <a:ext cx="17008556" cy="9031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38" name="TextBox 4"/>
          <p:cNvSpPr txBox="1"/>
          <p:nvPr/>
        </p:nvSpPr>
        <p:spPr>
          <a:xfrm>
            <a:off x="1028743" y="2015245"/>
            <a:ext cx="10737096" cy="35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900"/>
              </a:lnSpc>
              <a:defRPr b="1" spc="134" sz="2200">
                <a:solidFill>
                  <a:srgbClr val="74AED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FASI DI CREAZIONE DEL PROGETTO</a:t>
            </a:r>
          </a:p>
        </p:txBody>
      </p:sp>
      <p:sp>
        <p:nvSpPr>
          <p:cNvPr id="239" name="AutoShape 5"/>
          <p:cNvSpPr/>
          <p:nvPr/>
        </p:nvSpPr>
        <p:spPr>
          <a:xfrm>
            <a:off x="1028700" y="1774624"/>
            <a:ext cx="5854452" cy="120557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40" name="TextBox 6"/>
          <p:cNvSpPr txBox="1"/>
          <p:nvPr/>
        </p:nvSpPr>
        <p:spPr>
          <a:xfrm>
            <a:off x="-2748194" y="808784"/>
            <a:ext cx="14065689" cy="84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000"/>
              </a:lnSpc>
              <a:defRPr b="1" spc="50" sz="50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Struttura del progetto</a:t>
            </a:r>
          </a:p>
        </p:txBody>
      </p:sp>
      <p:sp>
        <p:nvSpPr>
          <p:cNvPr id="241" name="AutoShape 7"/>
          <p:cNvSpPr/>
          <p:nvPr/>
        </p:nvSpPr>
        <p:spPr>
          <a:xfrm>
            <a:off x="15161074" y="597287"/>
            <a:ext cx="2590006" cy="9031128"/>
          </a:xfrm>
          <a:prstGeom prst="rect">
            <a:avLst/>
          </a:pr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242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1074" y="818750"/>
            <a:ext cx="2590006" cy="203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2820803"/>
            <a:ext cx="680452" cy="680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3176" y="8202431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Freeform 12"/>
          <p:cNvSpPr/>
          <p:nvPr/>
        </p:nvSpPr>
        <p:spPr>
          <a:xfrm rot="5400000">
            <a:off x="6458" y="6539450"/>
            <a:ext cx="6127166" cy="5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855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4AED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46" name="TextBox 13"/>
          <p:cNvSpPr txBox="1"/>
          <p:nvPr/>
        </p:nvSpPr>
        <p:spPr>
          <a:xfrm>
            <a:off x="4344215" y="3039735"/>
            <a:ext cx="4106153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Le Tecnologie usate</a:t>
            </a:r>
          </a:p>
        </p:txBody>
      </p:sp>
      <p:sp>
        <p:nvSpPr>
          <p:cNvPr id="247" name="TextBox 14"/>
          <p:cNvSpPr txBox="1"/>
          <p:nvPr/>
        </p:nvSpPr>
        <p:spPr>
          <a:xfrm>
            <a:off x="4660403" y="4181971"/>
            <a:ext cx="4726657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b="1"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 Requisiti dell’applicazione</a:t>
            </a:r>
          </a:p>
        </p:txBody>
      </p:sp>
      <p:sp>
        <p:nvSpPr>
          <p:cNvPr id="248" name="TextBox 15"/>
          <p:cNvSpPr txBox="1"/>
          <p:nvPr/>
        </p:nvSpPr>
        <p:spPr>
          <a:xfrm>
            <a:off x="4660403" y="6892110"/>
            <a:ext cx="2760214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Implementazione</a:t>
            </a:r>
          </a:p>
        </p:txBody>
      </p:sp>
      <p:sp>
        <p:nvSpPr>
          <p:cNvPr id="249" name="TextBox 16"/>
          <p:cNvSpPr txBox="1"/>
          <p:nvPr/>
        </p:nvSpPr>
        <p:spPr>
          <a:xfrm>
            <a:off x="2985152" y="2870060"/>
            <a:ext cx="190294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250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4142242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xtBox 19"/>
          <p:cNvSpPr txBox="1"/>
          <p:nvPr/>
        </p:nvSpPr>
        <p:spPr>
          <a:xfrm>
            <a:off x="2934068" y="4191496"/>
            <a:ext cx="278406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252" name="Picture 20" descr="Picture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73" y="5486644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extBox 21"/>
          <p:cNvSpPr txBox="1"/>
          <p:nvPr/>
        </p:nvSpPr>
        <p:spPr>
          <a:xfrm>
            <a:off x="2665801" y="5499208"/>
            <a:ext cx="814941" cy="55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600"/>
              </a:lnSpc>
              <a:defRPr b="1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54" name="TextBox 22"/>
          <p:cNvSpPr txBox="1"/>
          <p:nvPr/>
        </p:nvSpPr>
        <p:spPr>
          <a:xfrm>
            <a:off x="4660403" y="5591068"/>
            <a:ext cx="2760214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Progettazione</a:t>
            </a:r>
          </a:p>
        </p:txBody>
      </p:sp>
      <p:pic>
        <p:nvPicPr>
          <p:cNvPr id="255" name="Picture 23" descr="Picture 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3176" y="6840177"/>
            <a:ext cx="680452" cy="68045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extBox 24"/>
          <p:cNvSpPr txBox="1"/>
          <p:nvPr/>
        </p:nvSpPr>
        <p:spPr>
          <a:xfrm>
            <a:off x="2686279" y="6887167"/>
            <a:ext cx="734247" cy="494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b="1" sz="29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257" name="TextBox 25"/>
          <p:cNvSpPr txBox="1"/>
          <p:nvPr/>
        </p:nvSpPr>
        <p:spPr>
          <a:xfrm>
            <a:off x="4580770" y="8306854"/>
            <a:ext cx="4499569" cy="47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2443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Conclusioni e Sviluppi futuri</a:t>
            </a:r>
          </a:p>
        </p:txBody>
      </p:sp>
      <p:grpSp>
        <p:nvGrpSpPr>
          <p:cNvPr id="260" name="1"/>
          <p:cNvGrpSpPr/>
          <p:nvPr/>
        </p:nvGrpSpPr>
        <p:grpSpPr>
          <a:xfrm>
            <a:off x="2752766" y="2948004"/>
            <a:ext cx="655063" cy="655061"/>
            <a:chOff x="0" y="-1"/>
            <a:chExt cx="655062" cy="655060"/>
          </a:xfrm>
        </p:grpSpPr>
        <p:sp>
          <p:nvSpPr>
            <p:cNvPr id="258" name="Cerchio"/>
            <p:cNvSpPr/>
            <p:nvPr/>
          </p:nvSpPr>
          <p:spPr>
            <a:xfrm>
              <a:off x="-1" y="-2"/>
              <a:ext cx="655063" cy="65506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9" name="1"/>
            <p:cNvSpPr txBox="1"/>
            <p:nvPr/>
          </p:nvSpPr>
          <p:spPr>
            <a:xfrm>
              <a:off x="95930" y="102848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263" name="2"/>
          <p:cNvGrpSpPr/>
          <p:nvPr/>
        </p:nvGrpSpPr>
        <p:grpSpPr>
          <a:xfrm>
            <a:off x="2725869" y="4154934"/>
            <a:ext cx="655063" cy="655063"/>
            <a:chOff x="0" y="0"/>
            <a:chExt cx="655062" cy="655062"/>
          </a:xfrm>
        </p:grpSpPr>
        <p:sp>
          <p:nvSpPr>
            <p:cNvPr id="261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chemeClr val="accent1">
                <a:satOff val="-4409"/>
                <a:lumOff val="-10509"/>
              </a:schemeClr>
            </a:soli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2" name="2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266" name="3"/>
          <p:cNvGrpSpPr/>
          <p:nvPr/>
        </p:nvGrpSpPr>
        <p:grpSpPr>
          <a:xfrm>
            <a:off x="2742511" y="5499337"/>
            <a:ext cx="655063" cy="655064"/>
            <a:chOff x="0" y="0"/>
            <a:chExt cx="655062" cy="655063"/>
          </a:xfrm>
        </p:grpSpPr>
        <p:sp>
          <p:nvSpPr>
            <p:cNvPr id="264" name="Cerchio"/>
            <p:cNvSpPr/>
            <p:nvPr/>
          </p:nvSpPr>
          <p:spPr>
            <a:xfrm>
              <a:off x="-1" y="-1"/>
              <a:ext cx="655063" cy="65506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" name="3"/>
            <p:cNvSpPr txBox="1"/>
            <p:nvPr/>
          </p:nvSpPr>
          <p:spPr>
            <a:xfrm>
              <a:off x="95930" y="102849"/>
              <a:ext cx="463198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3</a:t>
              </a:r>
            </a:p>
          </p:txBody>
        </p:sp>
      </p:grpSp>
      <p:grpSp>
        <p:nvGrpSpPr>
          <p:cNvPr id="269" name="4"/>
          <p:cNvGrpSpPr/>
          <p:nvPr/>
        </p:nvGrpSpPr>
        <p:grpSpPr>
          <a:xfrm>
            <a:off x="2725869" y="6844434"/>
            <a:ext cx="655063" cy="655063"/>
            <a:chOff x="0" y="0"/>
            <a:chExt cx="655062" cy="655062"/>
          </a:xfrm>
        </p:grpSpPr>
        <p:sp>
          <p:nvSpPr>
            <p:cNvPr id="267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" name="4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4</a:t>
              </a:r>
            </a:p>
          </p:txBody>
        </p:sp>
      </p:grpSp>
      <p:grpSp>
        <p:nvGrpSpPr>
          <p:cNvPr id="272" name="5"/>
          <p:cNvGrpSpPr/>
          <p:nvPr/>
        </p:nvGrpSpPr>
        <p:grpSpPr>
          <a:xfrm>
            <a:off x="2725869" y="8318110"/>
            <a:ext cx="655063" cy="655063"/>
            <a:chOff x="0" y="0"/>
            <a:chExt cx="655062" cy="655062"/>
          </a:xfrm>
        </p:grpSpPr>
        <p:sp>
          <p:nvSpPr>
            <p:cNvPr id="270" name="Cerchio"/>
            <p:cNvSpPr/>
            <p:nvPr/>
          </p:nvSpPr>
          <p:spPr>
            <a:xfrm>
              <a:off x="-1" y="-1"/>
              <a:ext cx="655063" cy="655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5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1" name="5"/>
            <p:cNvSpPr txBox="1"/>
            <p:nvPr/>
          </p:nvSpPr>
          <p:spPr>
            <a:xfrm>
              <a:off x="95930" y="102849"/>
              <a:ext cx="463197" cy="449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4AE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AutoShape 2"/>
          <p:cNvSpPr/>
          <p:nvPr/>
        </p:nvSpPr>
        <p:spPr>
          <a:xfrm>
            <a:off x="-553236" y="-413811"/>
            <a:ext cx="3367617" cy="108900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5" name="TextBox 5"/>
          <p:cNvSpPr txBox="1"/>
          <p:nvPr/>
        </p:nvSpPr>
        <p:spPr>
          <a:xfrm>
            <a:off x="5407793" y="526310"/>
            <a:ext cx="4974253" cy="1444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800"/>
              </a:lnSpc>
              <a:defRPr b="1" spc="224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REGISTRAZIONE E LOGIN ALL'INTERNO DELLA PIATTAFORMA</a:t>
            </a:r>
          </a:p>
        </p:txBody>
      </p:sp>
      <p:sp>
        <p:nvSpPr>
          <p:cNvPr id="276" name="TextBox 8"/>
          <p:cNvSpPr txBox="1"/>
          <p:nvPr/>
        </p:nvSpPr>
        <p:spPr>
          <a:xfrm>
            <a:off x="12885160" y="519647"/>
            <a:ext cx="4221529" cy="1444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800"/>
              </a:lnSpc>
              <a:defRPr b="1" spc="224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LISTA DEI REPARTI </a:t>
            </a:r>
          </a:p>
          <a:p>
            <a:pPr>
              <a:lnSpc>
                <a:spcPts val="3800"/>
              </a:lnSpc>
              <a:defRPr b="1" spc="224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 DEI PAZIENTI</a:t>
            </a:r>
          </a:p>
        </p:txBody>
      </p:sp>
      <p:sp>
        <p:nvSpPr>
          <p:cNvPr id="277" name="TextBox 11"/>
          <p:cNvSpPr txBox="1"/>
          <p:nvPr/>
        </p:nvSpPr>
        <p:spPr>
          <a:xfrm>
            <a:off x="5407793" y="5446426"/>
            <a:ext cx="3870261" cy="1444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800"/>
              </a:lnSpc>
              <a:defRPr b="1" spc="224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AREA PERSONALE DEL PAZIENTE </a:t>
            </a:r>
          </a:p>
        </p:txBody>
      </p:sp>
      <p:sp>
        <p:nvSpPr>
          <p:cNvPr id="278" name="TextBox 14"/>
          <p:cNvSpPr txBox="1"/>
          <p:nvPr/>
        </p:nvSpPr>
        <p:spPr>
          <a:xfrm>
            <a:off x="12885160" y="5446426"/>
            <a:ext cx="4493644" cy="962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800"/>
              </a:lnSpc>
              <a:defRPr b="1" spc="224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AREA GRAFICI ESAMI BIOUMORALI </a:t>
            </a:r>
          </a:p>
        </p:txBody>
      </p:sp>
      <p:pic>
        <p:nvPicPr>
          <p:cNvPr id="279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9809" y="5460712"/>
            <a:ext cx="984879" cy="984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8343" y="533933"/>
            <a:ext cx="984879" cy="984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8343" y="5460712"/>
            <a:ext cx="984879" cy="984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9809" y="536263"/>
            <a:ext cx="984879" cy="984874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AutoShape 20"/>
          <p:cNvSpPr/>
          <p:nvPr/>
        </p:nvSpPr>
        <p:spPr>
          <a:xfrm>
            <a:off x="10760178" y="-3"/>
            <a:ext cx="29799" cy="105304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" name="AutoShape 21"/>
          <p:cNvSpPr/>
          <p:nvPr/>
        </p:nvSpPr>
        <p:spPr>
          <a:xfrm rot="16200000">
            <a:off x="10565203" y="-2785567"/>
            <a:ext cx="27446" cy="154843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85" name="Picture 22" descr="Picture 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71177" y="1380971"/>
            <a:ext cx="3884241" cy="3884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icture 23" descr="Picture 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45343" y="1909628"/>
            <a:ext cx="3232712" cy="3232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icture 24" descr="Picture 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54767" y="6859161"/>
            <a:ext cx="2118987" cy="2984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25" descr="Picture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679577" y="6307749"/>
            <a:ext cx="3921150" cy="3921148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TextBox 3"/>
          <p:cNvSpPr txBox="1"/>
          <p:nvPr/>
        </p:nvSpPr>
        <p:spPr>
          <a:xfrm rot="16200000">
            <a:off x="-2626936" y="4235099"/>
            <a:ext cx="8231932" cy="181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300"/>
              </a:lnSpc>
              <a:defRPr spc="110" sz="5500">
                <a:solidFill>
                  <a:srgbClr val="1A3454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 REQUISITI DELL'APPLICAZIONE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