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70" r:id="rId2"/>
    <p:sldId id="271" r:id="rId3"/>
    <p:sldId id="288" r:id="rId4"/>
    <p:sldId id="275" r:id="rId5"/>
    <p:sldId id="290" r:id="rId6"/>
    <p:sldId id="291" r:id="rId7"/>
    <p:sldId id="295" r:id="rId8"/>
    <p:sldId id="333" r:id="rId9"/>
    <p:sldId id="336" r:id="rId10"/>
    <p:sldId id="334" r:id="rId11"/>
    <p:sldId id="302" r:id="rId12"/>
    <p:sldId id="298" r:id="rId13"/>
    <p:sldId id="311" r:id="rId14"/>
    <p:sldId id="310" r:id="rId15"/>
    <p:sldId id="315" r:id="rId16"/>
    <p:sldId id="318" r:id="rId17"/>
    <p:sldId id="319" r:id="rId18"/>
    <p:sldId id="309" r:id="rId19"/>
    <p:sldId id="320" r:id="rId20"/>
    <p:sldId id="303" r:id="rId21"/>
    <p:sldId id="321" r:id="rId22"/>
    <p:sldId id="312" r:id="rId23"/>
    <p:sldId id="325" r:id="rId24"/>
    <p:sldId id="326" r:id="rId25"/>
    <p:sldId id="328" r:id="rId26"/>
    <p:sldId id="284" r:id="rId27"/>
    <p:sldId id="323" r:id="rId28"/>
    <p:sldId id="330" r:id="rId29"/>
    <p:sldId id="331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6600"/>
    </p:penClr>
  </p:showPr>
  <p:clrMru>
    <a:srgbClr val="FF9933"/>
    <a:srgbClr val="F9F9F9"/>
    <a:srgbClr val="990000"/>
    <a:srgbClr val="333333"/>
    <a:srgbClr val="00843C"/>
    <a:srgbClr val="009900"/>
    <a:srgbClr val="F28DC3"/>
    <a:srgbClr val="CCFFCC"/>
    <a:srgbClr val="1F9A50"/>
    <a:srgbClr val="0D72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2657" autoAdjust="0"/>
  </p:normalViewPr>
  <p:slideViewPr>
    <p:cSldViewPr>
      <p:cViewPr>
        <p:scale>
          <a:sx n="66" d="100"/>
          <a:sy n="66" d="100"/>
        </p:scale>
        <p:origin x="-9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90"/>
    </p:cViewPr>
  </p:sorterViewPr>
  <p:notesViewPr>
    <p:cSldViewPr>
      <p:cViewPr varScale="1">
        <p:scale>
          <a:sx n="54" d="100"/>
          <a:sy n="54" d="100"/>
        </p:scale>
        <p:origin x="-279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1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Analisi</a:t>
            </a:r>
            <a:r>
              <a:rPr lang="en-US" dirty="0" smtClean="0"/>
              <a:t> </a:t>
            </a:r>
            <a:r>
              <a:rPr lang="en-US" dirty="0" err="1" smtClean="0"/>
              <a:t>Fallimenti</a:t>
            </a:r>
            <a:endParaRPr lang="en-US" dirty="0"/>
          </a:p>
        </c:rich>
      </c:tx>
      <c:layout>
        <c:manualLayout>
          <c:xMode val="edge"/>
          <c:yMode val="edge"/>
          <c:x val="0.35473179747704808"/>
          <c:y val="4.2229267170627374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2.8616896102453292E-2"/>
          <c:y val="0.16775405236663862"/>
          <c:w val="0.55493857556316761"/>
          <c:h val="0.7394130120807860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Analisi Fallimenti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explosion val="25"/>
          <c:dPt>
            <c:idx val="0"/>
            <c:spPr>
              <a:solidFill>
                <a:srgbClr val="00B0F0"/>
              </a:solidFill>
              <a:ln w="12700">
                <a:solidFill>
                  <a:srgbClr val="809EC2">
                    <a:lumMod val="75000"/>
                  </a:srgbClr>
                </a:solidFill>
              </a:ln>
            </c:spPr>
          </c:dPt>
          <c:dPt>
            <c:idx val="1"/>
            <c:spPr>
              <a:solidFill>
                <a:srgbClr val="15FF7F">
                  <a:lumMod val="50000"/>
                </a:srgbClr>
              </a:solidFill>
              <a:ln w="12700"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rgbClr val="C00000"/>
              </a:solidFill>
              <a:ln w="12700"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rgbClr val="D092A7">
                  <a:lumMod val="75000"/>
                </a:srgbClr>
              </a:solidFill>
              <a:ln w="12700"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rgbClr val="7030A0"/>
              </a:solidFill>
              <a:ln w="12700">
                <a:solidFill>
                  <a:sysClr val="windowText" lastClr="000000"/>
                </a:solidFill>
              </a:ln>
            </c:spPr>
          </c:dPt>
          <c:dLbls>
            <c:dLbl>
              <c:idx val="1"/>
              <c:layout/>
              <c:dLblPos val="bestFit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Percent val="1"/>
            <c:showLeaderLines val="1"/>
          </c:dLbls>
          <c:cat>
            <c:strRef>
              <c:f>Foglio1!$A$2:$A$6</c:f>
              <c:strCache>
                <c:ptCount val="5"/>
                <c:pt idx="0">
                  <c:v>Pattern non semplificabili</c:v>
                </c:pt>
                <c:pt idx="1">
                  <c:v>Grafi del parsing non completamente connessi</c:v>
                </c:pt>
                <c:pt idx="2">
                  <c:v>Termini grammaticali non specificati</c:v>
                </c:pt>
                <c:pt idx="3">
                  <c:v>Variazione del soggetto considerato</c:v>
                </c:pt>
                <c:pt idx="4">
                  <c:v>Coordinazione tra i termini non rispettata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7</c:v>
                </c:pt>
                <c:pt idx="1">
                  <c:v>11</c:v>
                </c:pt>
                <c:pt idx="2">
                  <c:v>24</c:v>
                </c:pt>
                <c:pt idx="3">
                  <c:v>27</c:v>
                </c:pt>
                <c:pt idx="4">
                  <c:v>31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8446071905381469"/>
          <c:y val="0.24008717341265681"/>
          <c:w val="0.38116221549771417"/>
          <c:h val="0.5433746798086595"/>
        </c:manualLayout>
      </c:layout>
      <c:txPr>
        <a:bodyPr/>
        <a:lstStyle/>
        <a:p>
          <a:pPr>
            <a:defRPr sz="1600"/>
          </a:pPr>
          <a:endParaRPr lang="it-IT"/>
        </a:p>
      </c:txPr>
    </c:legend>
    <c:plotVisOnly val="1"/>
  </c:chart>
  <c:spPr>
    <a:solidFill>
      <a:srgbClr val="F9F9F9"/>
    </a:solidFill>
    <a:effectLst>
      <a:outerShdw blurRad="50800" dist="1270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it-IT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Successi</c:v>
                </c:pt>
              </c:strCache>
            </c:strRef>
          </c:tx>
          <c:spPr>
            <a:solidFill>
              <a:srgbClr val="00843C"/>
            </a:solidFill>
            <a:ln>
              <a:solidFill>
                <a:schemeClr val="tx1"/>
              </a:solidFill>
            </a:ln>
            <a:effectLst>
              <a:outerShdw blurRad="57150" dist="127000" dir="5400000" algn="ctr" rotWithShape="0">
                <a:srgbClr val="809EC2">
                  <a:shade val="76000"/>
                  <a:shade val="9000"/>
                  <a:satMod val="105000"/>
                  <a:alpha val="48000"/>
                </a:srgbClr>
              </a:outerShdw>
            </a:effectLst>
          </c:spPr>
          <c:cat>
            <c:strRef>
              <c:f>Foglio1!$A$2:$A$4</c:f>
              <c:strCache>
                <c:ptCount val="3"/>
                <c:pt idx="0">
                  <c:v>Totalita' query</c:v>
                </c:pt>
                <c:pt idx="1">
                  <c:v>Geobase</c:v>
                </c:pt>
                <c:pt idx="2">
                  <c:v>DBLP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0.66000000000000092</c:v>
                </c:pt>
                <c:pt idx="1">
                  <c:v>0.68</c:v>
                </c:pt>
                <c:pt idx="2">
                  <c:v>0.62000000000000066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Insuccessi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7150" dist="127000" dir="5400000" algn="ctr" rotWithShape="0">
                <a:srgbClr val="809EC2">
                  <a:tint val="77000"/>
                  <a:shade val="9000"/>
                  <a:satMod val="105000"/>
                  <a:alpha val="48000"/>
                </a:srgbClr>
              </a:outerShdw>
            </a:effectLst>
          </c:spPr>
          <c:cat>
            <c:strRef>
              <c:f>Foglio1!$A$2:$A$4</c:f>
              <c:strCache>
                <c:ptCount val="3"/>
                <c:pt idx="0">
                  <c:v>Totalita' query</c:v>
                </c:pt>
                <c:pt idx="1">
                  <c:v>Geobase</c:v>
                </c:pt>
                <c:pt idx="2">
                  <c:v>DBLP</c:v>
                </c:pt>
              </c:strCache>
            </c:strRef>
          </c:cat>
          <c:val>
            <c:numRef>
              <c:f>Foglio1!$C$2:$C$4</c:f>
              <c:numCache>
                <c:formatCode>0%</c:formatCode>
                <c:ptCount val="3"/>
                <c:pt idx="0">
                  <c:v>0.34</c:v>
                </c:pt>
                <c:pt idx="1">
                  <c:v>0.3200000000000004</c:v>
                </c:pt>
                <c:pt idx="2">
                  <c:v>0.3200000000000004</c:v>
                </c:pt>
              </c:numCache>
            </c:numRef>
          </c:val>
        </c:ser>
        <c:dLbls>
          <c:showVal val="1"/>
        </c:dLbls>
        <c:gapWidth val="75"/>
        <c:axId val="96533120"/>
        <c:axId val="96866688"/>
      </c:barChart>
      <c:catAx>
        <c:axId val="96533120"/>
        <c:scaling>
          <c:orientation val="minMax"/>
        </c:scaling>
        <c:axPos val="b"/>
        <c:majorTickMark val="none"/>
        <c:tickLblPos val="nextTo"/>
        <c:crossAx val="96866688"/>
        <c:crosses val="autoZero"/>
        <c:auto val="1"/>
        <c:lblAlgn val="ctr"/>
        <c:lblOffset val="100"/>
      </c:catAx>
      <c:valAx>
        <c:axId val="9686668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96533120"/>
        <c:crosses val="autoZero"/>
        <c:crossBetween val="between"/>
      </c:valAx>
    </c:plotArea>
    <c:legend>
      <c:legendPos val="b"/>
      <c:layout/>
    </c:legend>
    <c:plotVisOnly val="1"/>
  </c:chart>
  <c:spPr>
    <a:solidFill>
      <a:srgbClr val="F9F9F9"/>
    </a:solidFill>
    <a:effectLst>
      <a:outerShdw blurRad="50800" dist="1270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it-IT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05FEB-9576-4351-B888-FC06DD575F77}" type="datetimeFigureOut">
              <a:rPr lang="it-IT" smtClean="0"/>
              <a:pPr/>
              <a:t>15/12/2010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19D09-1BB1-415F-8F05-6A6502D957C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B5B33-214C-4A97-A0FE-E0B5621D8153}" type="datetimeFigureOut">
              <a:rPr lang="it-IT" smtClean="0"/>
              <a:pPr/>
              <a:t>15/12/2010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FE34D-330B-4F4A-A2B1-B86DB3205D9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E34D-330B-4F4A-A2B1-B86DB3205D9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Differenze tra</a:t>
            </a:r>
            <a:r>
              <a:rPr lang="it-IT" baseline="0" dirty="0" smtClean="0"/>
              <a:t> le porzioni di grafo della collezione e le query che supporta </a:t>
            </a:r>
            <a:r>
              <a:rPr lang="it-IT" baseline="0" dirty="0" err="1" smtClean="0"/>
              <a:t>GeX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E34D-330B-4F4A-A2B1-B86DB3205D9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</a:t>
            </a:r>
            <a:r>
              <a:rPr lang="it-IT" baseline="0" dirty="0" smtClean="0"/>
              <a:t> sinistra grafo di boxer, a destra una delle possibili rappresentazioni di query di </a:t>
            </a:r>
            <a:r>
              <a:rPr lang="it-IT" baseline="0" dirty="0" err="1" smtClean="0"/>
              <a:t>GeX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E34D-330B-4F4A-A2B1-B86DB3205D9B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E34D-330B-4F4A-A2B1-B86DB3205D9B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</a:t>
            </a:r>
            <a:r>
              <a:rPr lang="it-IT" baseline="0" dirty="0" smtClean="0"/>
              <a:t> sinistra grafo di boxer, a destra una delle possibili rappresentazioni di query di </a:t>
            </a:r>
            <a:r>
              <a:rPr lang="it-IT" baseline="0" dirty="0" err="1" smtClean="0"/>
              <a:t>GeX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E34D-330B-4F4A-A2B1-B86DB3205D9B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E34D-330B-4F4A-A2B1-B86DB3205D9B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A4AE-13C4-47A9-849B-9C049F17129C}" type="datetime1">
              <a:rPr lang="it-IT" smtClean="0"/>
              <a:pPr/>
              <a:t>15/12/2010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19A4-D42B-49EF-82A7-7E8B57957C1D}" type="datetime1">
              <a:rPr lang="it-IT" smtClean="0"/>
              <a:pPr/>
              <a:t>15/12/2010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F878-B1DC-4B03-9B6F-912A0B74A3D6}" type="datetime1">
              <a:rPr lang="it-IT" smtClean="0"/>
              <a:pPr/>
              <a:t>15/12/2010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145A-32DD-4978-BBFF-B4F4B714F247}" type="datetime1">
              <a:rPr lang="it-IT" smtClean="0"/>
              <a:pPr/>
              <a:t>15/12/2010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25F8-E537-450D-9D9D-58551B2CCFFA}" type="datetime1">
              <a:rPr lang="it-IT" smtClean="0"/>
              <a:pPr/>
              <a:t>15/12/2010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659-B858-410A-A4CE-9DDF5ABF5E02}" type="datetime1">
              <a:rPr lang="it-IT" smtClean="0"/>
              <a:pPr/>
              <a:t>15/12/2010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23AE-7CC9-4388-93B1-14E193A5B53C}" type="datetime1">
              <a:rPr lang="it-IT" smtClean="0"/>
              <a:pPr/>
              <a:t>15/12/2010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7A53-3F7E-491A-BC09-3FF176A4B84A}" type="datetime1">
              <a:rPr lang="it-IT" smtClean="0"/>
              <a:pPr/>
              <a:t>15/12/2010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2A33-15EA-49E3-A038-0C04CE548A17}" type="datetime1">
              <a:rPr lang="it-IT" smtClean="0"/>
              <a:pPr/>
              <a:t>15/12/2010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CD9C-5625-4090-A2FB-6333FB110526}" type="datetime1">
              <a:rPr lang="it-IT" smtClean="0"/>
              <a:pPr/>
              <a:t>15/12/2010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3887-19F0-40C1-9767-9B1843C173D4}" type="datetime1">
              <a:rPr lang="it-IT" smtClean="0"/>
              <a:pPr/>
              <a:t>15/12/2010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92EE46-9BC4-4529-AF07-D63EBA26424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1562E"/>
            </a:gs>
            <a:gs pos="25000">
              <a:srgbClr val="0D723C"/>
            </a:gs>
            <a:gs pos="75000">
              <a:srgbClr val="0D723C"/>
            </a:gs>
            <a:gs pos="100000">
              <a:srgbClr val="1F9A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5240E2-0CA8-4C7A-90B6-F2D1AC755D35}" type="datetime1">
              <a:rPr lang="it-IT" smtClean="0"/>
              <a:pPr/>
              <a:t>15/12/2010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92EE46-9BC4-4529-AF07-D63EBA264245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png"/><Relationship Id="rId1" Type="http://schemas.openxmlformats.org/officeDocument/2006/relationships/tags" Target="../tags/tag1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6"/>
          <p:cNvSpPr txBox="1">
            <a:spLocks/>
          </p:cNvSpPr>
          <p:nvPr/>
        </p:nvSpPr>
        <p:spPr>
          <a:xfrm>
            <a:off x="430999" y="642926"/>
            <a:ext cx="8305800" cy="1143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it-IT" sz="2200" i="0" u="none" strike="noStrike" kern="1200" cap="all" spc="-100" normalizeH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Universita'</a:t>
            </a:r>
            <a:r>
              <a:rPr kumimoji="0" lang="it-IT" sz="2200" i="0" u="none" strike="noStrike" kern="1200" cap="all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degli Studi di Modena e Reggio Emilia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it-IT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Facolta'</a:t>
            </a:r>
            <a:r>
              <a:rPr kumimoji="0" lang="it-IT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di Scienze Matematiche, Fisiche e Naturali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it-IT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Corso di Laurea in Informatica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itolo 5"/>
          <p:cNvSpPr txBox="1">
            <a:spLocks/>
          </p:cNvSpPr>
          <p:nvPr/>
        </p:nvSpPr>
        <p:spPr>
          <a:xfrm>
            <a:off x="1193580" y="2285992"/>
            <a:ext cx="6756840" cy="18573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80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Tecniche per l'Interrogazione in Linguaggio Naturale di Dati Modellati a Grafo</a:t>
            </a:r>
            <a:endParaRPr kumimoji="0" lang="it-IT" sz="380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282" y="5589646"/>
            <a:ext cx="2786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Relatore:</a:t>
            </a:r>
          </a:p>
          <a:p>
            <a:pPr algn="just"/>
            <a:r>
              <a:rPr lang="it-IT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Riccardo Martoglia</a:t>
            </a:r>
            <a:endParaRPr lang="it-IT" sz="1500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072198" y="5572140"/>
            <a:ext cx="2786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500" b="1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Candidato:</a:t>
            </a:r>
          </a:p>
          <a:p>
            <a:pPr algn="r"/>
            <a:r>
              <a:rPr lang="it-IT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Alice Messori</a:t>
            </a:r>
            <a:endParaRPr lang="it-IT" sz="1500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50397" y="6286520"/>
            <a:ext cx="2643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Accademico 2009/2010</a:t>
            </a:r>
            <a:endParaRPr lang="it-IT" sz="1500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071802" y="4786322"/>
            <a:ext cx="30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Tesi di Laurea Triennale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 a Confronto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testo 9"/>
          <p:cNvSpPr>
            <a:spLocks noGrp="1"/>
          </p:cNvSpPr>
          <p:nvPr>
            <p:ph type="body" sz="half" idx="3"/>
          </p:nvPr>
        </p:nvSpPr>
        <p:spPr>
          <a:xfrm>
            <a:off x="4771197" y="3356992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delle possibili forme della query per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GeX</a:t>
            </a:r>
            <a:endParaRPr lang="it-IT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417" y="4045875"/>
            <a:ext cx="3983335" cy="1619670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89756" y="1588730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Query: </a:t>
            </a:r>
            <a:r>
              <a:rPr lang="it-IT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 </a:t>
            </a:r>
            <a:r>
              <a:rPr lang="it-IT" sz="2200" i="1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  <a:r>
              <a:rPr lang="it-IT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i="1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r>
              <a:rPr lang="it-IT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i="1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t-IT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i="1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it-IT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i="1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r>
              <a:rPr lang="it-IT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i="1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named</a:t>
            </a:r>
            <a:r>
              <a:rPr lang="it-IT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"Connecticut"." </a:t>
            </a:r>
            <a:endParaRPr lang="it-IT" sz="2200" i="1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gnaposto piè di pagina 1"/>
          <p:cNvSpPr txBox="1">
            <a:spLocks/>
          </p:cNvSpPr>
          <p:nvPr/>
        </p:nvSpPr>
        <p:spPr>
          <a:xfrm>
            <a:off x="2667000" y="6356350"/>
            <a:ext cx="5905528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Tecniche per l'Interrogazione in Linguaggio Naturale di Dati Modellati a Grafo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891" y="2984872"/>
            <a:ext cx="4247762" cy="1956296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Segnaposto testo 9"/>
          <p:cNvSpPr txBox="1">
            <a:spLocks/>
          </p:cNvSpPr>
          <p:nvPr/>
        </p:nvSpPr>
        <p:spPr>
          <a:xfrm>
            <a:off x="107504" y="2291386"/>
            <a:ext cx="4824536" cy="654843"/>
          </a:xfrm>
          <a:prstGeom prst="rect">
            <a:avLst/>
          </a:prstGeom>
        </p:spPr>
        <p:txBody>
          <a:bodyPr vert="horz" lIns="45720" tIns="0" rIns="4572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t-IT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Grafo</a:t>
            </a:r>
            <a:r>
              <a:rPr kumimoji="0" lang="it-IT" sz="19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it-IT" sz="19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parsing</a:t>
            </a:r>
            <a:r>
              <a:rPr kumimoji="0" lang="it-IT" sz="19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 Boxer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t-IT" sz="19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della query</a:t>
            </a:r>
            <a:endParaRPr kumimoji="0" lang="it-IT" sz="19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259632" y="3415650"/>
            <a:ext cx="61206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Problematiche affrontate nella tesi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309653" y="2208232"/>
            <a:ext cx="6790739" cy="3525024"/>
          </a:xfrm>
        </p:spPr>
        <p:txBody>
          <a:bodyPr>
            <a:normAutofit/>
          </a:bodyPr>
          <a:lstStyle/>
          <a:p>
            <a:pPr indent="-540000"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3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delle tecnologie</a:t>
            </a:r>
          </a:p>
          <a:p>
            <a:pPr indent="-540000"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endParaRPr lang="it-IT" sz="30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540000"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3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 e Ricerca dei pattern</a:t>
            </a:r>
          </a:p>
          <a:p>
            <a:pPr indent="-540000"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endParaRPr lang="it-IT" sz="30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540000"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3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sperimentali</a:t>
            </a:r>
          </a:p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11</a:t>
            </a:fld>
            <a:endParaRPr lang="it-IT" dirty="0"/>
          </a:p>
        </p:txBody>
      </p:sp>
    </p:spTree>
  </p:cSld>
  <p:clrMapOvr>
    <a:masterClrMapping/>
  </p:clrMapOvr>
  <p:transition advTm="39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dei Pattern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50055" y="1571612"/>
            <a:ext cx="8043890" cy="1641364"/>
          </a:xfrm>
        </p:spPr>
        <p:txBody>
          <a:bodyPr>
            <a:normAutofit lnSpcReduction="10000"/>
          </a:bodyPr>
          <a:lstStyle/>
          <a:p>
            <a:pPr marL="444500" indent="-358775" algn="just">
              <a:spcBef>
                <a:spcPts val="1000"/>
              </a:spcBef>
              <a:spcAft>
                <a:spcPts val="10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Problema: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grafi linguistici di Boxer molto lontani dai grafi usati da </a:t>
            </a:r>
            <a:r>
              <a:rPr lang="it-IT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GeX</a:t>
            </a:r>
            <a:endParaRPr lang="it-IT" sz="20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4500" indent="-358775" algn="just">
              <a:spcBef>
                <a:spcPts val="1000"/>
              </a:spcBef>
              <a:spcAft>
                <a:spcPts val="10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Obiettivo: 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trasformare i grafi derivanti dal </a:t>
            </a:r>
            <a:r>
              <a:rPr lang="it-IT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parsing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grafi utilizzabili per interrogare i dati</a:t>
            </a:r>
          </a:p>
          <a:p>
            <a:pPr marL="444500" indent="-358775" algn="just">
              <a:spcBef>
                <a:spcPts val="1000"/>
              </a:spcBef>
              <a:spcAft>
                <a:spcPts val="1000"/>
              </a:spcAft>
              <a:buClr>
                <a:srgbClr val="F9F9F9"/>
              </a:buClr>
              <a:buFont typeface="Wingdings" pitchFamily="2" charset="2"/>
              <a:buChar char="v"/>
            </a:pPr>
            <a:endParaRPr lang="it-IT" sz="20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Freccia in giù 5"/>
          <p:cNvSpPr/>
          <p:nvPr/>
        </p:nvSpPr>
        <p:spPr>
          <a:xfrm rot="2706664">
            <a:off x="3849667" y="3096008"/>
            <a:ext cx="358314" cy="549016"/>
          </a:xfrm>
          <a:prstGeom prst="downArrow">
            <a:avLst>
              <a:gd name="adj1" fmla="val 31112"/>
              <a:gd name="adj2" fmla="val 52222"/>
            </a:avLst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31540" y="3647827"/>
            <a:ext cx="8280920" cy="1236236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  <a:buClr>
                <a:srgbClr val="F9F9F9"/>
              </a:buClr>
              <a:tabLst>
                <a:tab pos="3494088" algn="l"/>
              </a:tabLst>
            </a:pP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percorsi e strutture frequenti nei grafi di Boxer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  <a:buClr>
                <a:srgbClr val="F9F9F9"/>
              </a:buClr>
              <a:tabLst>
                <a:tab pos="3494088" algn="l"/>
              </a:tabLst>
            </a:pP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Definizione dei 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 di semplificazione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 pattern</a:t>
            </a:r>
            <a:endParaRPr lang="it-IT" dirty="0"/>
          </a:p>
        </p:txBody>
      </p:sp>
      <p:sp>
        <p:nvSpPr>
          <p:cNvPr id="8" name="Freccia in giù 7"/>
          <p:cNvSpPr/>
          <p:nvPr/>
        </p:nvSpPr>
        <p:spPr>
          <a:xfrm rot="18994904">
            <a:off x="4938132" y="3123785"/>
            <a:ext cx="358314" cy="549016"/>
          </a:xfrm>
          <a:prstGeom prst="downArrow">
            <a:avLst>
              <a:gd name="adj1" fmla="val 31112"/>
              <a:gd name="adj2" fmla="val 52222"/>
            </a:avLst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67544" y="5005625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1" indent="-358775" algn="just">
              <a:buFont typeface="Wingdings" pitchFamily="2" charset="2"/>
              <a:buChar char="v"/>
            </a:pP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Semplificazioni </a:t>
            </a:r>
            <a:r>
              <a:rPr lang="it-IT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indipendenti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dalla frase sottoposta al </a:t>
            </a:r>
            <a:r>
              <a:rPr lang="it-IT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parser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dalle strutture dati 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applicabili nel MAX numero possibile di contesti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423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allAtOnce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Alcune Query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1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46" y="2204864"/>
            <a:ext cx="4535810" cy="3715128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28843"/>
            <a:ext cx="4320133" cy="2723197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Segnaposto contenuto 4"/>
          <p:cNvSpPr txBox="1">
            <a:spLocks/>
          </p:cNvSpPr>
          <p:nvPr/>
        </p:nvSpPr>
        <p:spPr>
          <a:xfrm>
            <a:off x="544804" y="1556792"/>
            <a:ext cx="4387236" cy="11881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44500" marR="0" lvl="0" indent="-358775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9F9F9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it-IT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Dataset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usato: </a:t>
            </a:r>
            <a:r>
              <a:rPr kumimoji="0" lang="it-IT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Geobase</a:t>
            </a:r>
            <a:endParaRPr kumimoji="0" lang="it-IT" sz="2200" b="1" i="0" u="none" strike="noStrike" kern="1200" cap="none" spc="0" normalizeH="0" baseline="0" noProof="0" dirty="0" smtClean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206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dei Pattern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4040188" cy="659352"/>
          </a:xfrm>
        </p:spPr>
        <p:txBody>
          <a:bodyPr/>
          <a:lstStyle/>
          <a:p>
            <a:pPr algn="ct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Grafo del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parsing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Boxer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3"/>
          </p:nvPr>
        </p:nvSpPr>
        <p:spPr>
          <a:xfrm>
            <a:off x="4645025" y="1993349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Possibile query di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GeX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4D92EE46-9BC4-4529-AF07-D63EBA264245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71600" y="1484784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358775" algn="ctr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None/>
            </a:pPr>
            <a:r>
              <a:rPr lang="it-IT" sz="22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Query: </a:t>
            </a:r>
            <a:r>
              <a:rPr lang="it-IT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it-IT" sz="2200" i="1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it-IT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the </a:t>
            </a:r>
            <a:r>
              <a:rPr lang="it-IT" sz="2200" i="1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  <a:r>
              <a:rPr lang="it-IT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?"</a:t>
            </a:r>
          </a:p>
        </p:txBody>
      </p:sp>
      <p:sp>
        <p:nvSpPr>
          <p:cNvPr id="10" name="Segnaposto piè di pagina 1"/>
          <p:cNvSpPr txBox="1">
            <a:spLocks/>
          </p:cNvSpPr>
          <p:nvPr/>
        </p:nvSpPr>
        <p:spPr>
          <a:xfrm>
            <a:off x="2555776" y="6356350"/>
            <a:ext cx="5905528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Tecniche per l'Interrogazione in Linguaggio Naturale di Dati Modellati a Grafo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162" y="2764654"/>
            <a:ext cx="2376264" cy="2073169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3545" y="2792208"/>
            <a:ext cx="824734" cy="2043908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9162" y="2775748"/>
            <a:ext cx="2376264" cy="2104691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CasellaDiTesto 16"/>
          <p:cNvSpPr txBox="1"/>
          <p:nvPr/>
        </p:nvSpPr>
        <p:spPr>
          <a:xfrm>
            <a:off x="503548" y="526113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358775" algn="ctr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None/>
            </a:pPr>
            <a:r>
              <a:rPr lang="it-IT" sz="20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Casistica: 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le frasi in forma interrogativa</a:t>
            </a:r>
            <a:endParaRPr lang="it-IT" sz="2000" b="1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38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half" idx="3"/>
          </p:nvPr>
        </p:nvSpPr>
        <p:spPr>
          <a:xfrm>
            <a:off x="467544" y="1838053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 n. 1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389" y="2647743"/>
            <a:ext cx="2380084" cy="2234365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dei Pattern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4572000" y="1833544"/>
            <a:ext cx="4040188" cy="659352"/>
          </a:xfrm>
        </p:spPr>
        <p:txBody>
          <a:bodyPr/>
          <a:lstStyle/>
          <a:p>
            <a:pPr algn="ct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 n. 2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4D92EE46-9BC4-4529-AF07-D63EBA264245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10" name="Segnaposto piè di pagina 1"/>
          <p:cNvSpPr txBox="1">
            <a:spLocks/>
          </p:cNvSpPr>
          <p:nvPr/>
        </p:nvSpPr>
        <p:spPr>
          <a:xfrm>
            <a:off x="2555776" y="6356350"/>
            <a:ext cx="5905528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Tecniche per l'Interrogazione in Linguaggio Naturale di Dati Modellati a Grafo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03548" y="518913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358775" algn="ctr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None/>
            </a:pPr>
            <a:r>
              <a:rPr lang="it-IT" sz="20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Soluzione: 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eliminazione arco e nodo di destinazione</a:t>
            </a:r>
            <a:endParaRPr lang="it-IT" sz="2000" b="1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052" y="2647743"/>
            <a:ext cx="2380084" cy="2234365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Tm="150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1562E"/>
            </a:gs>
            <a:gs pos="25000">
              <a:srgbClr val="0D723C"/>
            </a:gs>
            <a:gs pos="75000">
              <a:srgbClr val="0D723C"/>
            </a:gs>
            <a:gs pos="100000">
              <a:srgbClr val="1F9A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dei Pattern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2551906" y="2409608"/>
            <a:ext cx="4040188" cy="659352"/>
          </a:xfrm>
        </p:spPr>
        <p:txBody>
          <a:bodyPr/>
          <a:lstStyle/>
          <a:p>
            <a:pPr algn="ct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Grafo del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parsing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Boxer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3"/>
          </p:nvPr>
        </p:nvSpPr>
        <p:spPr>
          <a:xfrm>
            <a:off x="4645025" y="2414117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Possibile query di </a:t>
            </a:r>
            <a:r>
              <a:rPr 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GeX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34256" y="3050257"/>
            <a:ext cx="2886075" cy="2466975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580062" y="3050257"/>
            <a:ext cx="2171700" cy="2466975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71600" y="148478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358775" algn="ctr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None/>
            </a:pPr>
            <a:r>
              <a:rPr lang="it-IT" sz="22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Query: </a:t>
            </a:r>
            <a:r>
              <a:rPr lang="it-IT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high points of the states surrounding Alabama? </a:t>
            </a:r>
            <a:r>
              <a:rPr lang="it-IT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</p:txBody>
      </p:sp>
      <p:sp>
        <p:nvSpPr>
          <p:cNvPr id="10" name="Segnaposto piè di pagina 1"/>
          <p:cNvSpPr txBox="1">
            <a:spLocks/>
          </p:cNvSpPr>
          <p:nvPr/>
        </p:nvSpPr>
        <p:spPr>
          <a:xfrm>
            <a:off x="2555776" y="6356350"/>
            <a:ext cx="5905528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Tecniche per l'Interrogazione in Linguaggio Naturale di Dati Modellati a Grafo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03548" y="566124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358775" algn="ctr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None/>
            </a:pPr>
            <a:r>
              <a:rPr lang="it-IT" sz="20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Casistica: 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 </a:t>
            </a:r>
            <a:r>
              <a:rPr lang="it-IT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it-IT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</a:t>
            </a:r>
            <a:endParaRPr lang="it-IT" sz="2000" b="1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58813" y="3050257"/>
            <a:ext cx="4770949" cy="2376264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3050257"/>
            <a:ext cx="2886075" cy="2466975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804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21649 0.0060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half" idx="3"/>
          </p:nvPr>
        </p:nvSpPr>
        <p:spPr>
          <a:xfrm>
            <a:off x="2550319" y="1700808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 n. 10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dei Pattern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4D92EE46-9BC4-4529-AF07-D63EBA264245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10" name="Segnaposto piè di pagina 1"/>
          <p:cNvSpPr txBox="1">
            <a:spLocks/>
          </p:cNvSpPr>
          <p:nvPr/>
        </p:nvSpPr>
        <p:spPr>
          <a:xfrm>
            <a:off x="2555776" y="6356350"/>
            <a:ext cx="5905528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Tecniche per l'Interrogazione in Linguaggio Naturale di Dati Modellati a Grafo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8351" y="2419286"/>
            <a:ext cx="3527298" cy="2881922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9407" y="2420086"/>
            <a:ext cx="3605186" cy="2870796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Segnaposto testo 6"/>
          <p:cNvSpPr>
            <a:spLocks noGrp="1"/>
          </p:cNvSpPr>
          <p:nvPr>
            <p:ph type="body" sz="half" idx="3"/>
          </p:nvPr>
        </p:nvSpPr>
        <p:spPr>
          <a:xfrm>
            <a:off x="2551113" y="1694037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Generalizzazione Pattern n. 10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320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1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 rintracciati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81328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24800" y="6381328"/>
            <a:ext cx="762000" cy="365125"/>
          </a:xfrm>
        </p:spPr>
        <p:txBody>
          <a:bodyPr/>
          <a:lstStyle/>
          <a:p>
            <a:fld id="{4D92EE46-9BC4-4529-AF07-D63EBA264245}" type="slidenum">
              <a:rPr lang="it-IT" smtClean="0"/>
              <a:pPr/>
              <a:t>18</a:t>
            </a:fld>
            <a:endParaRPr lang="it-IT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3296" t="19182" r="15345" b="28376"/>
          <a:stretch>
            <a:fillRect/>
          </a:stretch>
        </p:blipFill>
        <p:spPr bwMode="auto">
          <a:xfrm>
            <a:off x="4644008" y="1340768"/>
            <a:ext cx="3987168" cy="5112568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 l="10423" t="31735" r="18703" b="13540"/>
          <a:stretch>
            <a:fillRect/>
          </a:stretch>
        </p:blipFill>
        <p:spPr bwMode="auto">
          <a:xfrm>
            <a:off x="467544" y="1196752"/>
            <a:ext cx="3960440" cy="5335592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Tm="10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1562E"/>
            </a:gs>
            <a:gs pos="25000">
              <a:srgbClr val="0D723C"/>
            </a:gs>
            <a:gs pos="75000">
              <a:srgbClr val="0D723C"/>
            </a:gs>
            <a:gs pos="100000">
              <a:srgbClr val="1F9A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 rintracciati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6009456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19</a:t>
            </a:fld>
            <a:endParaRPr lang="it-IT" dirty="0"/>
          </a:p>
        </p:txBody>
      </p:sp>
      <p:pic>
        <p:nvPicPr>
          <p:cNvPr id="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066" y="1571190"/>
            <a:ext cx="3717926" cy="4666122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4203" y="1375692"/>
            <a:ext cx="3310205" cy="5077644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22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Introduzione al problema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07179" y="1571612"/>
            <a:ext cx="8329643" cy="2071702"/>
          </a:xfrm>
        </p:spPr>
        <p:txBody>
          <a:bodyPr>
            <a:normAutofit fontScale="92500" lnSpcReduction="20000"/>
          </a:bodyPr>
          <a:lstStyle/>
          <a:p>
            <a:pPr indent="-360000" algn="ctr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rgbClr val="F9F9F9"/>
              </a:buClr>
              <a:buNone/>
            </a:pP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Contesto globale:</a:t>
            </a:r>
            <a:endParaRPr lang="it-IT" sz="22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indent="-358775" algn="just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18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Forte diffusione di collezioni di dati modellati tramite </a:t>
            </a:r>
            <a:r>
              <a:rPr lang="it-IT" sz="1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strutture a grafo</a:t>
            </a:r>
            <a:r>
              <a:rPr lang="it-IT" sz="18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es. database biologici e chimici, dati sul Web</a:t>
            </a:r>
            <a:endParaRPr lang="it-IT" sz="1800" b="1" dirty="0" smtClean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indent="-358775" algn="just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18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</a:t>
            </a:r>
            <a:r>
              <a:rPr lang="it-IT" sz="18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quantita'</a:t>
            </a:r>
            <a:r>
              <a:rPr lang="it-IT" sz="18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it-IT" sz="1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utenti con diversi gradi di formazione</a:t>
            </a:r>
            <a:r>
              <a:rPr lang="it-IT" sz="18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scientifica-tecnica specifica si avvicina sempre </a:t>
            </a:r>
            <a:r>
              <a:rPr lang="it-IT" sz="18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piu'</a:t>
            </a:r>
            <a:r>
              <a:rPr lang="it-IT" sz="18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mondo dell'informatica e delle sue applicazioni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4002103"/>
            <a:ext cx="8286808" cy="164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 algn="ctr">
              <a:spcBef>
                <a:spcPts val="1000"/>
              </a:spcBef>
              <a:spcAft>
                <a:spcPts val="300"/>
              </a:spcAft>
              <a:buClr>
                <a:srgbClr val="F9F9F9"/>
              </a:buClr>
              <a:buNone/>
            </a:pPr>
            <a:r>
              <a:rPr lang="it-IT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Problema:</a:t>
            </a:r>
          </a:p>
          <a:p>
            <a:pPr indent="-360000" algn="ctr">
              <a:spcBef>
                <a:spcPts val="1000"/>
              </a:spcBef>
              <a:buClr>
                <a:srgbClr val="F9F9F9"/>
              </a:buClr>
            </a:pPr>
            <a:r>
              <a:rPr lang="it-IT" sz="22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Difficolta'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nell'interrogare grandi </a:t>
            </a:r>
            <a:r>
              <a:rPr lang="it-IT" sz="22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quantita'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dati a grafo:</a:t>
            </a:r>
          </a:p>
          <a:p>
            <a:pPr indent="-360000" algn="ctr">
              <a:spcAft>
                <a:spcPts val="1000"/>
              </a:spcAft>
              <a:buClr>
                <a:srgbClr val="F9F9F9"/>
              </a:buClr>
            </a:pP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e' impensabile conoscere completamente il 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vocabolario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le 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strutture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grandi collezioni.</a:t>
            </a:r>
          </a:p>
        </p:txBody>
      </p:sp>
    </p:spTree>
    <p:custDataLst>
      <p:tags r:id="rId1"/>
    </p:custDataLst>
  </p:cSld>
  <p:clrMapOvr>
    <a:masterClrMapping/>
  </p:clrMapOvr>
  <p:transition advTm="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259632" y="4658836"/>
            <a:ext cx="439248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Problematiche affrontate nella tesi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309653" y="2208232"/>
            <a:ext cx="6718731" cy="3669040"/>
          </a:xfrm>
        </p:spPr>
        <p:txBody>
          <a:bodyPr>
            <a:normAutofit/>
          </a:bodyPr>
          <a:lstStyle/>
          <a:p>
            <a:pPr indent="-540000"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3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delle tecnologie</a:t>
            </a:r>
          </a:p>
          <a:p>
            <a:pPr indent="-540000"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endParaRPr lang="it-IT" sz="30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540000"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3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 e Ricerca dei pattern</a:t>
            </a:r>
          </a:p>
          <a:p>
            <a:pPr indent="-540000"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endParaRPr lang="it-IT" sz="30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540000"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3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sperimentali</a:t>
            </a:r>
          </a:p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20</a:t>
            </a:fld>
            <a:endParaRPr lang="it-IT" dirty="0"/>
          </a:p>
        </p:txBody>
      </p:sp>
    </p:spTree>
  </p:cSld>
  <p:clrMapOvr>
    <a:masterClrMapping/>
  </p:clrMapOvr>
  <p:transition advTm="31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Introduzione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6" name="Segnaposto contenuto 4"/>
          <p:cNvSpPr txBox="1">
            <a:spLocks/>
          </p:cNvSpPr>
          <p:nvPr/>
        </p:nvSpPr>
        <p:spPr>
          <a:xfrm>
            <a:off x="56502" y="2204864"/>
            <a:ext cx="8043890" cy="46805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44500" marR="0" lvl="0" indent="-358775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Dataset usati:</a:t>
            </a:r>
          </a:p>
          <a:p>
            <a:pPr marL="810260" lvl="1" indent="-358775" algn="just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/>
              <a:buChar char="à"/>
            </a:pP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Geobase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[N: 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2154; A: 3792]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810260" lvl="1" indent="-358775" algn="just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SzPct val="85000"/>
              <a:buFont typeface="Wingdings"/>
              <a:buChar char="à"/>
              <a:defRPr/>
            </a:pP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DBLP [N: 2297; A: 3961]</a:t>
            </a:r>
          </a:p>
          <a:p>
            <a:pPr marL="810260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SzPct val="85000"/>
              <a:buFont typeface="Wingdings"/>
              <a:buChar char="à"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4441939" cy="2880320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18376"/>
            <a:ext cx="3960440" cy="2362952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50055" y="1412776"/>
            <a:ext cx="8043890" cy="4680520"/>
          </a:xfrm>
        </p:spPr>
        <p:txBody>
          <a:bodyPr>
            <a:noAutofit/>
          </a:bodyPr>
          <a:lstStyle/>
          <a:p>
            <a:pPr marL="444500" indent="-358775" algn="just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Obiettivi:</a:t>
            </a:r>
          </a:p>
          <a:p>
            <a:pPr marL="810260" lvl="1" indent="-358775" algn="just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/>
              <a:buChar char="à"/>
            </a:pP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Verificare la </a:t>
            </a:r>
            <a:r>
              <a:rPr lang="it-IT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correttezza 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la </a:t>
            </a:r>
            <a:r>
              <a:rPr lang="it-IT" sz="20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generalita'</a:t>
            </a:r>
            <a:r>
              <a:rPr lang="it-IT" sz="20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pattern rintracciati</a:t>
            </a:r>
          </a:p>
          <a:p>
            <a:pPr marL="810260" lvl="1" indent="-358775" algn="just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/>
              <a:buChar char="à"/>
            </a:pP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Individuare </a:t>
            </a:r>
            <a:r>
              <a:rPr lang="it-IT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situazioni 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motivazioni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 possono portare al </a:t>
            </a:r>
            <a:r>
              <a:rPr lang="it-IT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fallimenti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nell'interrogazione dei dati</a:t>
            </a:r>
          </a:p>
          <a:p>
            <a:pPr marL="444500" indent="-358775" algn="just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None/>
            </a:pPr>
            <a:endParaRPr lang="it-IT" sz="2000" b="1" dirty="0" smtClean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4500" indent="-358775" algn="just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Procedimento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applicato:</a:t>
            </a:r>
          </a:p>
          <a:p>
            <a:pPr marL="810260" lvl="1" indent="-358775" algn="just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/>
              <a:buChar char="à"/>
            </a:pPr>
            <a:r>
              <a:rPr lang="it-IT" sz="2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 1: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query viene sottoposta a Boxer;</a:t>
            </a:r>
          </a:p>
          <a:p>
            <a:pPr marL="810260" lvl="1" indent="-358775" algn="just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/>
              <a:buChar char="à"/>
            </a:pPr>
            <a:r>
              <a:rPr lang="it-IT" sz="2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 2: 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semplificazione (se possibile) del grafo del </a:t>
            </a:r>
            <a:r>
              <a:rPr lang="it-IT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parsing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tramite i pattern conosciuti;</a:t>
            </a:r>
          </a:p>
          <a:p>
            <a:pPr marL="810260" lvl="1" indent="-358775" algn="just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/>
              <a:buChar char="à"/>
            </a:pPr>
            <a:r>
              <a:rPr lang="it-IT" sz="2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 3: 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grafo ottenuto viene sottoposto a </a:t>
            </a:r>
            <a:r>
              <a:rPr lang="it-IT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GeX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valutazione delle risposte;</a:t>
            </a:r>
          </a:p>
          <a:p>
            <a:pPr marL="810260" lvl="1" indent="-358775" algn="just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/>
              <a:buChar char="à"/>
            </a:pPr>
            <a:r>
              <a:rPr lang="it-IT" sz="2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 4:  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 tratte dallo studio della prova.</a:t>
            </a:r>
          </a:p>
        </p:txBody>
      </p:sp>
    </p:spTree>
    <p:custDataLst>
      <p:tags r:id="rId1"/>
    </p:custDataLst>
  </p:cSld>
  <p:clrMapOvr>
    <a:masterClrMapping/>
  </p:clrMapOvr>
  <p:transition advTm="509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piè di pagina 1"/>
          <p:cNvSpPr txBox="1">
            <a:spLocks/>
          </p:cNvSpPr>
          <p:nvPr/>
        </p:nvSpPr>
        <p:spPr>
          <a:xfrm>
            <a:off x="4427548" y="4678536"/>
            <a:ext cx="1080992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Pattern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3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egnaposto piè di pagina 1"/>
          <p:cNvSpPr txBox="1">
            <a:spLocks/>
          </p:cNvSpPr>
          <p:nvPr/>
        </p:nvSpPr>
        <p:spPr>
          <a:xfrm>
            <a:off x="472604" y="3129608"/>
            <a:ext cx="1080992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Pattern 2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123410"/>
            <a:ext cx="1368152" cy="1238538"/>
          </a:xfrm>
          <a:prstGeom prst="rect">
            <a:avLst/>
          </a:prstGeom>
          <a:ln w="1905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085269"/>
            <a:ext cx="2592288" cy="1314820"/>
          </a:xfrm>
          <a:prstGeom prst="rect">
            <a:avLst/>
          </a:prstGeom>
          <a:ln w="1905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Segnaposto piè di pagina 1"/>
          <p:cNvSpPr txBox="1">
            <a:spLocks/>
          </p:cNvSpPr>
          <p:nvPr/>
        </p:nvSpPr>
        <p:spPr>
          <a:xfrm>
            <a:off x="1907704" y="4681919"/>
            <a:ext cx="1080992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Pattern 1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Sperimentale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81328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24800" y="6381328"/>
            <a:ext cx="762000" cy="365125"/>
          </a:xfrm>
        </p:spPr>
        <p:txBody>
          <a:bodyPr/>
          <a:lstStyle/>
          <a:p>
            <a:fld id="{4D92EE46-9BC4-4529-AF07-D63EBA264245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90591" y="1453222"/>
            <a:ext cx="7362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Query: </a:t>
            </a:r>
            <a:r>
              <a:rPr lang="en-US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object connected to a person named "</a:t>
            </a:r>
            <a:r>
              <a:rPr lang="en-US" sz="2200" i="1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Subrata</a:t>
            </a:r>
            <a:r>
              <a:rPr lang="en-US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i="1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Dasgupta</a:t>
            </a:r>
            <a:r>
              <a:rPr lang="en-US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"?</a:t>
            </a:r>
            <a:r>
              <a:rPr lang="en-US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it-IT" sz="2200" i="1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588" y="3561656"/>
            <a:ext cx="1363092" cy="1273596"/>
          </a:xfrm>
          <a:prstGeom prst="rect">
            <a:avLst/>
          </a:prstGeom>
          <a:ln w="1905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432518"/>
            <a:ext cx="5472608" cy="2318750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2432518"/>
            <a:ext cx="5472608" cy="2318750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2432518"/>
            <a:ext cx="5472608" cy="2318750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2" name="Segnaposto piè di pagina 1"/>
          <p:cNvSpPr txBox="1">
            <a:spLocks/>
          </p:cNvSpPr>
          <p:nvPr/>
        </p:nvSpPr>
        <p:spPr>
          <a:xfrm>
            <a:off x="7596336" y="3284984"/>
            <a:ext cx="1080992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Pattern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15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3751404"/>
            <a:ext cx="2808312" cy="2008016"/>
          </a:xfrm>
          <a:prstGeom prst="rect">
            <a:avLst/>
          </a:prstGeom>
          <a:ln w="1905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2432518"/>
            <a:ext cx="5472608" cy="2318750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4195924"/>
            <a:ext cx="2835863" cy="1753356"/>
          </a:xfrm>
          <a:prstGeom prst="rect">
            <a:avLst/>
          </a:prstGeom>
          <a:ln w="1905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" name="Segnaposto piè di pagina 1"/>
          <p:cNvSpPr txBox="1">
            <a:spLocks/>
          </p:cNvSpPr>
          <p:nvPr/>
        </p:nvSpPr>
        <p:spPr>
          <a:xfrm>
            <a:off x="3433211" y="5944195"/>
            <a:ext cx="1080992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Pattern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4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696" y="2432518"/>
            <a:ext cx="5472608" cy="2318750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1600" y="3565015"/>
            <a:ext cx="2592288" cy="2096233"/>
          </a:xfrm>
          <a:prstGeom prst="rect">
            <a:avLst/>
          </a:prstGeom>
          <a:ln w="1905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" name="Segnaposto piè di pagina 1"/>
          <p:cNvSpPr txBox="1">
            <a:spLocks/>
          </p:cNvSpPr>
          <p:nvPr/>
        </p:nvSpPr>
        <p:spPr>
          <a:xfrm>
            <a:off x="788612" y="3135883"/>
            <a:ext cx="1080992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Pattern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11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60428" y="2419496"/>
            <a:ext cx="2424353" cy="2794024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60428" y="2420888"/>
            <a:ext cx="2436127" cy="2807593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62793" y="4226173"/>
            <a:ext cx="2569647" cy="1672908"/>
          </a:xfrm>
          <a:prstGeom prst="rect">
            <a:avLst/>
          </a:prstGeom>
          <a:ln w="1905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Segnaposto piè di pagina 1"/>
          <p:cNvSpPr txBox="1">
            <a:spLocks/>
          </p:cNvSpPr>
          <p:nvPr/>
        </p:nvSpPr>
        <p:spPr>
          <a:xfrm>
            <a:off x="6707120" y="3789040"/>
            <a:ext cx="1080992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Pattern</a:t>
            </a:r>
            <a:r>
              <a:rPr kumimoji="0" lang="it-IT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16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827584" y="4462512"/>
            <a:ext cx="74888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Esito </a:t>
            </a:r>
            <a:r>
              <a:rPr lang="en-US" sz="20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</a:t>
            </a:r>
            <a:r>
              <a:rPr lang="en-US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estrazione</a:t>
            </a:r>
            <a:r>
              <a:rPr lang="en-US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successo</a:t>
            </a:r>
            <a:endParaRPr lang="en-US" sz="20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</a:t>
            </a:r>
            <a:r>
              <a:rPr lang="en-US" sz="19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estratti</a:t>
            </a:r>
            <a:r>
              <a:rPr lang="en-US" sz="19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it-IT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Creatore articolo "</a:t>
            </a:r>
            <a:r>
              <a:rPr lang="en-US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Design and Description Languages."</a:t>
            </a:r>
            <a:endParaRPr lang="it-IT" sz="15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it-IT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Creatore articolo "</a:t>
            </a:r>
            <a:r>
              <a:rPr lang="en-US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Structure of Design Processes."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it-IT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Creatore articolo "</a:t>
            </a:r>
            <a:r>
              <a:rPr lang="en-US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Developments in Firmware Engineering."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2276872"/>
            <a:ext cx="2016224" cy="2184243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79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20" grpId="0"/>
      <p:bldP spid="20" grpId="1"/>
      <p:bldP spid="15" grpId="0"/>
      <p:bldP spid="15" grpId="1"/>
      <p:bldP spid="11" grpId="0"/>
      <p:bldP spid="62" grpId="0"/>
      <p:bldP spid="62" grpId="1"/>
      <p:bldP spid="27" grpId="0"/>
      <p:bldP spid="27" grpId="1"/>
      <p:bldP spid="30" grpId="0"/>
      <p:bldP spid="36" grpId="1"/>
      <p:bldP spid="36" grpId="2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Sperimentale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81328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24800" y="6381328"/>
            <a:ext cx="762000" cy="365125"/>
          </a:xfrm>
        </p:spPr>
        <p:txBody>
          <a:bodyPr/>
          <a:lstStyle/>
          <a:p>
            <a:fld id="{4D92EE46-9BC4-4529-AF07-D63EBA264245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28573" y="1628800"/>
            <a:ext cx="7686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Query: </a:t>
            </a:r>
            <a:r>
              <a:rPr lang="en-US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object published by Benjamin/Cummings.</a:t>
            </a:r>
            <a:r>
              <a:rPr lang="en-US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it-IT" sz="2200" i="1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2320652"/>
            <a:ext cx="5857875" cy="2476500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" name="CasellaDiTesto 33"/>
          <p:cNvSpPr txBox="1"/>
          <p:nvPr/>
        </p:nvSpPr>
        <p:spPr>
          <a:xfrm>
            <a:off x="827584" y="515719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Esito </a:t>
            </a:r>
            <a:r>
              <a:rPr lang="en-US" sz="20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</a:t>
            </a:r>
            <a:r>
              <a:rPr lang="en-US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estrazione</a:t>
            </a:r>
            <a:r>
              <a:rPr lang="en-US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fallita</a:t>
            </a:r>
            <a:r>
              <a:rPr lang="en-US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GeX</a:t>
            </a:r>
            <a:r>
              <a:rPr lang="en-US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</a:t>
            </a:r>
            <a:r>
              <a:rPr lang="en-US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trova</a:t>
            </a:r>
            <a:r>
              <a:rPr lang="en-US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riscontri</a:t>
            </a:r>
            <a:endParaRPr lang="en-US" sz="20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930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Sperimentale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81328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24800" y="6381328"/>
            <a:ext cx="762000" cy="365125"/>
          </a:xfrm>
        </p:spPr>
        <p:txBody>
          <a:bodyPr/>
          <a:lstStyle/>
          <a:p>
            <a:fld id="{4D92EE46-9BC4-4529-AF07-D63EBA264245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28573" y="1557953"/>
            <a:ext cx="7686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Query: </a:t>
            </a:r>
            <a:r>
              <a:rPr lang="en-US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books which </a:t>
            </a:r>
            <a:r>
              <a:rPr lang="en-US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edited by </a:t>
            </a:r>
            <a:r>
              <a:rPr lang="en-US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Yasushi </a:t>
            </a:r>
            <a:r>
              <a:rPr lang="en-US" sz="2200" i="1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Kiyoki</a:t>
            </a:r>
            <a:r>
              <a:rPr lang="en-US" sz="22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it-IT" sz="2200" i="1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27584" y="4832573"/>
            <a:ext cx="74888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Esito </a:t>
            </a:r>
            <a:r>
              <a:rPr lang="en-US" sz="20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</a:t>
            </a:r>
            <a:r>
              <a:rPr lang="en-US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estrazione</a:t>
            </a:r>
            <a:r>
              <a:rPr lang="en-US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successo</a:t>
            </a:r>
            <a:endParaRPr lang="en-US" sz="20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</a:t>
            </a:r>
            <a:r>
              <a:rPr lang="en-US" sz="19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estratti</a:t>
            </a:r>
            <a:r>
              <a:rPr lang="en-US" sz="19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it-IT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Libro "Information </a:t>
            </a:r>
            <a:r>
              <a:rPr lang="it-IT" sz="15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r>
              <a:rPr lang="it-IT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15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r>
              <a:rPr lang="it-IT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5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</a:t>
            </a:r>
            <a:r>
              <a:rPr lang="it-IT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XV, 13th </a:t>
            </a:r>
            <a:r>
              <a:rPr lang="it-IT" sz="15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European-Japanese</a:t>
            </a:r>
            <a:r>
              <a:rPr lang="it-IT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5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it-IT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Information </a:t>
            </a:r>
            <a:r>
              <a:rPr lang="it-IT" sz="15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r>
              <a:rPr lang="it-IT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15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r>
              <a:rPr lang="it-IT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5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</a:t>
            </a:r>
            <a:r>
              <a:rPr lang="it-IT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EJC 2003, </a:t>
            </a:r>
            <a:r>
              <a:rPr lang="it-IT" sz="15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Kitakyushu</a:t>
            </a:r>
            <a:r>
              <a:rPr lang="it-IT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15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</a:t>
            </a:r>
            <a:r>
              <a:rPr lang="it-IT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it-IT" sz="15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</a:t>
            </a:r>
            <a:r>
              <a:rPr lang="it-IT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3-6, 2003</a:t>
            </a:r>
            <a:r>
              <a:rPr lang="en-US" sz="1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163" y="2301602"/>
            <a:ext cx="5781675" cy="2495550"/>
          </a:xfrm>
          <a:prstGeom prst="rect">
            <a:avLst/>
          </a:prstGeom>
          <a:ln w="9525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439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 anchor="t">
            <a:normAutofit/>
          </a:bodyPr>
          <a:lstStyle/>
          <a:p>
            <a:pPr algn="ctr"/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dei Risultati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755576" y="1412776"/>
          <a:ext cx="76328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25</a:t>
            </a:fld>
            <a:endParaRPr lang="it-IT" dirty="0"/>
          </a:p>
        </p:txBody>
      </p:sp>
    </p:spTree>
  </p:cSld>
  <p:clrMapOvr>
    <a:masterClrMapping/>
  </p:clrMapOvr>
  <p:transition advTm="316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 anchor="t">
            <a:normAutofit/>
          </a:bodyPr>
          <a:lstStyle/>
          <a:p>
            <a:pPr algn="ctr"/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dei Risultati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1079612" y="1556792"/>
          <a:ext cx="698477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26</a:t>
            </a:fld>
            <a:endParaRPr lang="it-IT" dirty="0"/>
          </a:p>
        </p:txBody>
      </p:sp>
    </p:spTree>
    <p:custDataLst>
      <p:tags r:id="rId1"/>
    </p:custDataLst>
  </p:cSld>
  <p:clrMapOvr>
    <a:masterClrMapping/>
  </p:clrMapOvr>
  <p:transition advTm="57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 anchor="t">
            <a:normAutofit/>
          </a:bodyPr>
          <a:lstStyle/>
          <a:p>
            <a:pPr algn="ctr"/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/>
          </a:bodyPr>
          <a:lstStyle/>
          <a:p>
            <a:pPr marL="355600" indent="-355600" algn="just">
              <a:spcBef>
                <a:spcPts val="600"/>
              </a:spcBef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Siamo partiti dallo studio degli 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delle 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tecnologie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XML, RDF, dati modellati a grafo, </a:t>
            </a:r>
            <a:r>
              <a:rPr lang="it-IT" sz="22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GeX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Boxer.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endParaRPr lang="it-IT" sz="9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sono 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rintracciati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numerosi 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meccanismi fissi e ricorrenti, che consentono di trasformare grafi derivanti dal </a:t>
            </a:r>
            <a:r>
              <a:rPr lang="it-IT" sz="22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parsing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frasi in linguaggio naturale in grafi utilizzabili da un software per l'interrogazione approssimata e flessibile di collezioni di dati.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endParaRPr lang="it-IT" sz="9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Infine si sono effettuate 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sperimentali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 hanno evidenziato la correttezza dei pattern e le motivazioni di fallimenti nell'interrogazione dei dati.</a:t>
            </a:r>
            <a:endParaRPr lang="it-IT" sz="2200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6"/>
          <p:cNvSpPr txBox="1">
            <a:spLocks/>
          </p:cNvSpPr>
          <p:nvPr/>
        </p:nvSpPr>
        <p:spPr>
          <a:xfrm>
            <a:off x="534380" y="2711016"/>
            <a:ext cx="8075240" cy="12940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9F9F9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it-IT" sz="2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E' stato quindi possibile interrogare in modo flessibile collezioni di dati modellate a grafo tramite il </a:t>
            </a:r>
            <a:r>
              <a:rPr lang="it-IT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linguaggio naturale</a:t>
            </a:r>
            <a:r>
              <a:rPr lang="it-IT" sz="2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 anchor="t">
            <a:normAutofit/>
          </a:bodyPr>
          <a:lstStyle/>
          <a:p>
            <a:pPr algn="ctr"/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Sviluppi futuri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28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58416" y="2060848"/>
            <a:ext cx="7427168" cy="2880320"/>
          </a:xfrm>
        </p:spPr>
        <p:txBody>
          <a:bodyPr>
            <a:normAutofit lnSpcReduction="10000"/>
          </a:bodyPr>
          <a:lstStyle/>
          <a:p>
            <a:pPr marL="355600" indent="-355600" algn="just">
              <a:spcBef>
                <a:spcPts val="600"/>
              </a:spcBef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2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Implementazione di un  </a:t>
            </a:r>
            <a:r>
              <a:rPr lang="it-IT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meccanismo automatico </a:t>
            </a:r>
            <a:r>
              <a:rPr lang="it-IT" sz="2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l'applicazione dei pattern e la semplificazione dei grafi (</a:t>
            </a:r>
            <a:r>
              <a:rPr lang="it-IT" sz="24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it-IT" sz="2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XSLT o DOM)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endParaRPr lang="it-IT" sz="2400" b="1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2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Proseguimento del lavoro di </a:t>
            </a:r>
            <a:r>
              <a:rPr lang="it-IT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</a:t>
            </a:r>
            <a:r>
              <a:rPr lang="it-IT" sz="2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 pattern per un costante </a:t>
            </a:r>
            <a:r>
              <a:rPr lang="it-IT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aggiornamento</a:t>
            </a:r>
            <a:r>
              <a:rPr lang="it-IT" sz="2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della collezione.</a:t>
            </a:r>
          </a:p>
        </p:txBody>
      </p:sp>
    </p:spTree>
    <p:custDataLst>
      <p:tags r:id="rId1"/>
    </p:custDataLst>
  </p:cSld>
  <p:clrMapOvr>
    <a:masterClrMapping/>
  </p:clrMapOvr>
  <p:transition advTm="366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2824"/>
          </a:xfrm>
        </p:spPr>
        <p:txBody>
          <a:bodyPr anchor="t">
            <a:normAutofit/>
          </a:bodyPr>
          <a:lstStyle/>
          <a:p>
            <a:pPr algn="ctr"/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Tecniche per 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l'Interrogazione 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Linguaggio 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naturale di 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 Modellati 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Grafo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29</a:t>
            </a:fld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2046548" y="3573016"/>
            <a:ext cx="5050904" cy="576064"/>
          </a:xfrm>
        </p:spPr>
        <p:txBody>
          <a:bodyPr>
            <a:normAutofit/>
          </a:bodyPr>
          <a:lstStyle/>
          <a:p>
            <a:pPr marL="355600" indent="-355600" algn="just">
              <a:spcBef>
                <a:spcPts val="600"/>
              </a:spcBef>
              <a:spcAft>
                <a:spcPts val="600"/>
              </a:spcAft>
              <a:buClr>
                <a:srgbClr val="F9F9F9"/>
              </a:buClr>
              <a:buNone/>
            </a:pPr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a tutti per l'attenzione!</a:t>
            </a:r>
          </a:p>
        </p:txBody>
      </p:sp>
      <p:sp>
        <p:nvSpPr>
          <p:cNvPr id="6" name="Segnaposto contenuto 6"/>
          <p:cNvSpPr txBox="1">
            <a:spLocks/>
          </p:cNvSpPr>
          <p:nvPr/>
        </p:nvSpPr>
        <p:spPr>
          <a:xfrm>
            <a:off x="4777680" y="4581128"/>
            <a:ext cx="3610744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55600" marR="0" lvl="0" indent="-3556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9F9F9"/>
              </a:buClr>
              <a:buSzPct val="95000"/>
              <a:buFont typeface="Wingdings 2"/>
              <a:buNone/>
              <a:tabLst/>
              <a:defRPr/>
            </a:pPr>
            <a:r>
              <a:rPr kumimoji="0" lang="it-IT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Alice Messori</a:t>
            </a:r>
          </a:p>
        </p:txBody>
      </p:sp>
    </p:spTree>
  </p:cSld>
  <p:clrMapOvr>
    <a:masterClrMapping/>
  </p:clrMapOvr>
  <p:transition advTm="32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Introduzione al problema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0034" y="1473165"/>
            <a:ext cx="8143932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 algn="ctr">
              <a:spcBef>
                <a:spcPts val="1000"/>
              </a:spcBef>
              <a:spcAft>
                <a:spcPts val="400"/>
              </a:spcAft>
              <a:buClr>
                <a:srgbClr val="F9F9F9"/>
              </a:buClr>
              <a:buNone/>
            </a:pPr>
            <a:r>
              <a:rPr lang="it-IT" sz="23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Obiettivo perseguito:</a:t>
            </a:r>
          </a:p>
          <a:p>
            <a:pPr indent="-360000" algn="just">
              <a:spcBef>
                <a:spcPts val="1000"/>
              </a:spcBef>
              <a:spcAft>
                <a:spcPts val="1000"/>
              </a:spcAft>
              <a:buClr>
                <a:srgbClr val="F9F9F9"/>
              </a:buClr>
            </a:pP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Mettere l'utente nella condizione di 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interrogare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collezioni di dati tramite il 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linguaggio naturale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lingua che si parla ogni giorno.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6084636" y="4449489"/>
            <a:ext cx="2625841" cy="79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3095836" y="3700189"/>
            <a:ext cx="3060340" cy="1499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7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it-IT" sz="7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6330" y="3737063"/>
            <a:ext cx="2453170" cy="369332"/>
          </a:xfrm>
          <a:prstGeom prst="rect">
            <a:avLst/>
          </a:prstGeom>
          <a:noFill/>
          <a:ln>
            <a:solidFill>
              <a:srgbClr val="F9F9F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 </a:t>
            </a:r>
            <a:r>
              <a:rPr lang="it-IT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cities</a:t>
            </a:r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Alaska." </a:t>
            </a:r>
            <a:endParaRPr lang="it-IT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30787" y="459390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Frase in</a:t>
            </a:r>
          </a:p>
          <a:p>
            <a:pPr algn="ctr"/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Linguaggio</a:t>
            </a:r>
          </a:p>
          <a:p>
            <a:pPr algn="ctr"/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naturale</a:t>
            </a:r>
            <a:endParaRPr lang="it-IT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93252" y="4606676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Risultati</a:t>
            </a:r>
            <a:endParaRPr lang="it-IT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229699" y="3598564"/>
            <a:ext cx="2590773" cy="646331"/>
          </a:xfrm>
          <a:prstGeom prst="rect">
            <a:avLst/>
          </a:prstGeom>
          <a:noFill/>
          <a:ln>
            <a:solidFill>
              <a:srgbClr val="F9F9F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Cranston</a:t>
            </a:r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Pawtucket</a:t>
            </a:r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Providence, </a:t>
            </a:r>
            <a:r>
              <a:rPr lang="it-IT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Warwick</a:t>
            </a:r>
            <a:endParaRPr lang="it-IT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469995" y="4449092"/>
            <a:ext cx="2625841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644008" y="4729410"/>
            <a:ext cx="1479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&lt;dati modellati a grafo&gt;</a:t>
            </a:r>
            <a:endParaRPr lang="it-IT" sz="1300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3059832" y="3513782"/>
            <a:ext cx="3096344" cy="1872208"/>
          </a:xfrm>
          <a:prstGeom prst="roundRect">
            <a:avLst/>
          </a:prstGeom>
          <a:noFill/>
          <a:ln w="127000" cmpd="thinThick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899592" y="2577485"/>
            <a:ext cx="7344816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0975">
              <a:spcBef>
                <a:spcPts val="1000"/>
              </a:spcBef>
              <a:spcAft>
                <a:spcPts val="1000"/>
              </a:spcAft>
              <a:buClr>
                <a:srgbClr val="F9F9F9"/>
              </a:buClr>
            </a:pP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Ostacolo principale:</a:t>
            </a:r>
            <a:endParaRPr lang="it-IT" sz="22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80975">
              <a:spcBef>
                <a:spcPts val="1000"/>
              </a:spcBef>
              <a:spcAft>
                <a:spcPts val="1000"/>
              </a:spcAft>
              <a:buClr>
                <a:srgbClr val="F9F9F9"/>
              </a:buClr>
            </a:pP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</a:t>
            </a:r>
            <a:r>
              <a:rPr lang="it-IT" sz="22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varieta'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 </a:t>
            </a:r>
            <a:r>
              <a:rPr lang="it-IT" sz="22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ambiguita'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linguaggio naturale (es. sottintendere termini, uso di sinonimi o strutture linguistiche particolari).</a:t>
            </a:r>
          </a:p>
        </p:txBody>
      </p:sp>
    </p:spTree>
    <p:custDataLst>
      <p:tags r:id="rId1"/>
    </p:custDataLst>
  </p:cSld>
  <p:clrMapOvr>
    <a:masterClrMapping/>
  </p:clrMapOvr>
  <p:transition advTm="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 animBg="1"/>
      <p:bldP spid="12" grpId="1" animBg="1"/>
      <p:bldP spid="14" grpId="0"/>
      <p:bldP spid="14" grpId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259632" y="2130116"/>
            <a:ext cx="525658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Problematiche affrontate nella tesi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309653" y="2208232"/>
            <a:ext cx="6862747" cy="3164984"/>
          </a:xfrm>
        </p:spPr>
        <p:txBody>
          <a:bodyPr>
            <a:normAutofit/>
          </a:bodyPr>
          <a:lstStyle/>
          <a:p>
            <a:pPr indent="-540000"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3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delle tecnologie</a:t>
            </a:r>
          </a:p>
          <a:p>
            <a:pPr indent="-540000"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endParaRPr lang="it-IT" sz="30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540000"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3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 e Ricerca dei pattern</a:t>
            </a:r>
          </a:p>
          <a:p>
            <a:pPr indent="-540000"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endParaRPr lang="it-IT" sz="30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540000">
              <a:spcAft>
                <a:spcPts val="6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3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sperimentali</a:t>
            </a:r>
          </a:p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4</a:t>
            </a:fld>
            <a:endParaRPr lang="it-IT" dirty="0"/>
          </a:p>
        </p:txBody>
      </p:sp>
    </p:spTree>
    <p:custDataLst>
      <p:tags r:id="rId1"/>
    </p:custDataLst>
  </p:cSld>
  <p:clrMapOvr>
    <a:masterClrMapping/>
  </p:clrMapOvr>
  <p:transition advTm="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439652" y="2120950"/>
            <a:ext cx="6264696" cy="792088"/>
          </a:xfrm>
        </p:spPr>
        <p:txBody>
          <a:bodyPr>
            <a:noAutofit/>
          </a:bodyPr>
          <a:lstStyle/>
          <a:p>
            <a:pPr marL="361950" indent="-361950" algn="ctr">
              <a:spcBef>
                <a:spcPts val="1000"/>
              </a:spcBef>
              <a:spcAft>
                <a:spcPts val="1000"/>
              </a:spcAft>
              <a:buClr>
                <a:srgbClr val="F9F9F9"/>
              </a:buClr>
              <a:buNone/>
            </a:pPr>
            <a:r>
              <a:rPr lang="it-IT" sz="2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RDF </a:t>
            </a:r>
            <a:r>
              <a:rPr lang="it-IT" sz="25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500" i="1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</a:t>
            </a:r>
            <a:r>
              <a:rPr lang="it-IT" sz="25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500" i="1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</a:t>
            </a:r>
            <a:r>
              <a:rPr lang="it-IT" sz="25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500" i="1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r>
              <a:rPr lang="it-IT" sz="2500" i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5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678761" y="3561110"/>
            <a:ext cx="578647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Utilizzo: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25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Modello su cui si basano le collezioni di dati da interrogare.</a:t>
            </a:r>
          </a:p>
        </p:txBody>
      </p:sp>
      <p:sp>
        <p:nvSpPr>
          <p:cNvPr id="17" name="Freccia in giù 16"/>
          <p:cNvSpPr/>
          <p:nvPr/>
        </p:nvSpPr>
        <p:spPr>
          <a:xfrm>
            <a:off x="4357702" y="2653472"/>
            <a:ext cx="428596" cy="785818"/>
          </a:xfrm>
          <a:prstGeom prst="downArrow">
            <a:avLst>
              <a:gd name="adj1" fmla="val 31112"/>
              <a:gd name="adj2" fmla="val 52222"/>
            </a:avLst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contenuto 4"/>
          <p:cNvSpPr txBox="1">
            <a:spLocks/>
          </p:cNvSpPr>
          <p:nvPr/>
        </p:nvSpPr>
        <p:spPr>
          <a:xfrm>
            <a:off x="1439652" y="2132856"/>
            <a:ext cx="6264696" cy="7920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1950" marR="0" lvl="0" indent="-3619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9F9F9"/>
              </a:buClr>
              <a:buSzPct val="95000"/>
              <a:buFont typeface="Wingdings 2"/>
              <a:buNone/>
              <a:tabLst/>
              <a:defRPr/>
            </a:pPr>
            <a:r>
              <a:rPr kumimoji="0" lang="it-IT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XML (</a:t>
            </a:r>
            <a:r>
              <a:rPr kumimoji="0" lang="it-IT" sz="25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eXtendible</a:t>
            </a:r>
            <a:r>
              <a:rPr kumimoji="0" lang="it-IT" sz="2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Markup </a:t>
            </a:r>
            <a:r>
              <a:rPr kumimoji="0" lang="it-IT" sz="25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Language</a:t>
            </a:r>
            <a:r>
              <a:rPr kumimoji="0" lang="it-IT" sz="2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it-IT" sz="2500" b="0" i="0" u="none" strike="noStrike" kern="1200" cap="none" spc="0" normalizeH="0" baseline="0" noProof="0" dirty="0" smtClean="0">
              <a:ln>
                <a:noFill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78761" y="3571562"/>
            <a:ext cx="578647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Utilizzo: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23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Definizione delle </a:t>
            </a:r>
            <a:r>
              <a:rPr lang="it-IT" sz="23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</a:t>
            </a:r>
            <a:r>
              <a:rPr lang="it-IT" sz="23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3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usate per interrogare le collezioni di dati.</a:t>
            </a:r>
          </a:p>
        </p:txBody>
      </p:sp>
      <p:sp>
        <p:nvSpPr>
          <p:cNvPr id="11" name="Freccia in giù 10"/>
          <p:cNvSpPr/>
          <p:nvPr/>
        </p:nvSpPr>
        <p:spPr>
          <a:xfrm>
            <a:off x="4357702" y="2665378"/>
            <a:ext cx="428596" cy="785818"/>
          </a:xfrm>
          <a:prstGeom prst="downArrow">
            <a:avLst>
              <a:gd name="adj1" fmla="val 31112"/>
              <a:gd name="adj2" fmla="val 52222"/>
            </a:avLst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7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build="p"/>
      <p:bldP spid="8" grpId="0"/>
      <p:bldP spid="8" grpId="1"/>
      <p:bldP spid="17" grpId="1" animBg="1"/>
      <p:bldP spid="17" grpId="2" animBg="1"/>
      <p:bldP spid="9" grpId="0" build="p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 Modellati a Grafo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648503"/>
            <a:ext cx="5000660" cy="3242615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Segnaposto contenuto 4"/>
          <p:cNvSpPr>
            <a:spLocks noGrp="1"/>
          </p:cNvSpPr>
          <p:nvPr>
            <p:ph idx="1"/>
          </p:nvPr>
        </p:nvSpPr>
        <p:spPr>
          <a:xfrm>
            <a:off x="349748" y="2570034"/>
            <a:ext cx="3286148" cy="121900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rgbClr val="F9F9F9"/>
              </a:buClr>
              <a:buNone/>
              <a:tabLst>
                <a:tab pos="361950" algn="l"/>
              </a:tabLst>
            </a:pPr>
            <a:r>
              <a:rPr lang="it-IT" sz="1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Geobase: </a:t>
            </a:r>
            <a:r>
              <a:rPr lang="it-IT" sz="16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collezione dati geofisici degli USA</a:t>
            </a:r>
          </a:p>
          <a:p>
            <a:pPr marL="0" lvl="1" indent="0" algn="ctr">
              <a:spcBef>
                <a:spcPts val="300"/>
              </a:spcBef>
              <a:spcAft>
                <a:spcPts val="300"/>
              </a:spcAft>
              <a:buClr>
                <a:srgbClr val="F9F9F9"/>
              </a:buClr>
              <a:buSzPct val="95000"/>
              <a:buNone/>
              <a:tabLst>
                <a:tab pos="361950" algn="l"/>
              </a:tabLst>
            </a:pPr>
            <a:r>
              <a:rPr lang="it-IT" sz="16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[N: 2154; A: 3792]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20434"/>
            <a:ext cx="4714908" cy="2408962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Segnaposto contenuto 4"/>
          <p:cNvSpPr txBox="1">
            <a:spLocks/>
          </p:cNvSpPr>
          <p:nvPr/>
        </p:nvSpPr>
        <p:spPr>
          <a:xfrm>
            <a:off x="349748" y="2152236"/>
            <a:ext cx="3286148" cy="428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9F9F9"/>
              </a:buClr>
              <a:buSzPct val="95000"/>
              <a:buFont typeface="Wingdings 2"/>
              <a:buNone/>
              <a:tabLst>
                <a:tab pos="361950" algn="l"/>
              </a:tabLst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Collezione</a:t>
            </a:r>
            <a:r>
              <a:rPr kumimoji="0" lang="it-IT" sz="2400" b="1" i="0" u="none" strike="noStrike" kern="1200" cap="none" spc="0" normalizeH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 dati</a:t>
            </a:r>
          </a:p>
        </p:txBody>
      </p:sp>
    </p:spTree>
    <p:custDataLst>
      <p:tags r:id="rId1"/>
    </p:custDataLst>
  </p:cSld>
  <p:clrMapOvr>
    <a:masterClrMapping/>
  </p:clrMapOvr>
  <p:transition advTm="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Interrogazioni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221042" y="1988840"/>
            <a:ext cx="6701916" cy="3062876"/>
          </a:xfrm>
        </p:spPr>
        <p:txBody>
          <a:bodyPr>
            <a:noAutofit/>
          </a:bodyPr>
          <a:lstStyle/>
          <a:p>
            <a:pPr marL="357188" indent="-357188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Obiettivo: 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estrarre i dati che rispettano i vincoli imposti</a:t>
            </a:r>
          </a:p>
          <a:p>
            <a:pPr marL="357188" indent="-357188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 in linguaggi standard (SQL, SPARQL) hanno 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struttura rigida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</a:t>
            </a:r>
            <a:r>
              <a:rPr lang="it-IT" sz="22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formate</a:t>
            </a:r>
            <a:r>
              <a:rPr lang="it-IT" sz="22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it-IT" sz="22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ambigue</a:t>
            </a:r>
          </a:p>
          <a:p>
            <a:pPr marL="357188" indent="-357188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</a:t>
            </a:r>
            <a:r>
              <a:rPr lang="it-IT" sz="22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complesse </a:t>
            </a:r>
            <a:r>
              <a:rPr lang="it-IT" sz="22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costruire</a:t>
            </a:r>
          </a:p>
        </p:txBody>
      </p:sp>
    </p:spTree>
    <p:custDataLst>
      <p:tags r:id="rId1"/>
    </p:custDataLst>
  </p:cSld>
  <p:clrMapOvr>
    <a:masterClrMapping/>
  </p:clrMapOvr>
  <p:transition advTm="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Tecnologie Software</a:t>
            </a:r>
            <a:b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10" name="Segnaposto contenuto 9"/>
          <p:cNvSpPr txBox="1">
            <a:spLocks noGrp="1"/>
          </p:cNvSpPr>
          <p:nvPr>
            <p:ph idx="1"/>
          </p:nvPr>
        </p:nvSpPr>
        <p:spPr>
          <a:xfrm>
            <a:off x="457200" y="1628800"/>
            <a:ext cx="8229600" cy="477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spcBef>
                <a:spcPts val="1000"/>
              </a:spcBef>
              <a:spcAft>
                <a:spcPts val="10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20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GeX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software per l'interrogazione approssimata e flessibile di dati modellati a grafo</a:t>
            </a:r>
          </a:p>
          <a:p>
            <a:pPr marL="1073150" lvl="2" indent="-450850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/>
              <a:buChar char="à"/>
            </a:pP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Sviluppato dall'</a:t>
            </a:r>
            <a:r>
              <a:rPr lang="it-IT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isgroup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dell'</a:t>
            </a:r>
            <a:r>
              <a:rPr lang="it-IT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di Modena e Reggio </a:t>
            </a:r>
          </a:p>
          <a:p>
            <a:pPr marL="1073150" lvl="2" indent="-450850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/>
              <a:buChar char="à"/>
            </a:pPr>
            <a:r>
              <a:rPr lang="it-IT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e' necessario 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conoscere il vocabolario o le 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strutture</a:t>
            </a:r>
            <a:endParaRPr lang="it-IT" sz="20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73150" lvl="2" indent="-450850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/>
              <a:buChar char="à"/>
            </a:pP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utenti possono esprimere facilmente anche </a:t>
            </a:r>
            <a:r>
              <a:rPr lang="it-IT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richieste vaghe ed imprecise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recuperare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agevolmente i dati utili.</a:t>
            </a:r>
          </a:p>
          <a:p>
            <a:pPr marL="1073150" lvl="2" indent="-450850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/>
              <a:buChar char="à"/>
            </a:pP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generazione delle query e' </a:t>
            </a:r>
            <a:r>
              <a:rPr lang="it-IT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piu'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intuitiva</a:t>
            </a:r>
          </a:p>
          <a:p>
            <a:pPr marL="1073150" lvl="2" indent="-450850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None/>
            </a:pPr>
            <a:endParaRPr lang="it-IT" sz="20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73150" lvl="2" indent="-450850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None/>
            </a:pPr>
            <a:endParaRPr lang="it-IT" sz="14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73150" lvl="2" indent="-450850" algn="r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None/>
            </a:pPr>
            <a:r>
              <a:rPr lang="it-IT" sz="14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</a:t>
            </a:r>
            <a:r>
              <a:rPr lang="it-IT" sz="1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F. </a:t>
            </a:r>
            <a:r>
              <a:rPr lang="it-IT" sz="14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Mandreoli</a:t>
            </a:r>
            <a:r>
              <a:rPr lang="it-IT" sz="1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R. </a:t>
            </a:r>
            <a:r>
              <a:rPr lang="it-IT" sz="14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Martoglia</a:t>
            </a:r>
            <a:r>
              <a:rPr lang="it-IT" sz="1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W. </a:t>
            </a:r>
            <a:r>
              <a:rPr lang="it-IT" sz="14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Penzo</a:t>
            </a:r>
            <a:r>
              <a:rPr lang="it-IT" sz="1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"</a:t>
            </a:r>
            <a:r>
              <a:rPr lang="it-IT" sz="14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Approximating</a:t>
            </a:r>
            <a:r>
              <a:rPr lang="it-IT" sz="1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Expressive</a:t>
            </a:r>
            <a:r>
              <a:rPr lang="it-IT" sz="1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Queries</a:t>
            </a:r>
            <a:r>
              <a:rPr lang="it-IT" sz="1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it-IT" sz="14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Graph-modeled</a:t>
            </a:r>
            <a:r>
              <a:rPr lang="it-IT" sz="1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Data: the </a:t>
            </a:r>
            <a:r>
              <a:rPr lang="it-IT" sz="14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GeX</a:t>
            </a:r>
            <a:r>
              <a:rPr lang="it-IT" sz="1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r>
              <a:rPr lang="it-IT" sz="1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in pubblicazione, 2010.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95536" y="1844824"/>
            <a:ext cx="8352928" cy="431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358775" algn="just">
              <a:spcBef>
                <a:spcPts val="1000"/>
              </a:spcBef>
              <a:spcAft>
                <a:spcPts val="1000"/>
              </a:spcAft>
              <a:buClr>
                <a:srgbClr val="F9F9F9"/>
              </a:buCl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Boxer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1073150" lvl="2" indent="-450850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/>
              <a:buChar char="à"/>
            </a:pP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Sviluppato dal prof. Johan </a:t>
            </a:r>
            <a:r>
              <a:rPr lang="it-IT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</a:t>
            </a:r>
            <a:endParaRPr lang="it-IT" sz="20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73150" lvl="2" indent="-450850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/>
              <a:buChar char="à"/>
            </a:pP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lavora insieme al </a:t>
            </a:r>
            <a:r>
              <a:rPr lang="it-IT" sz="20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parser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C&amp;C</a:t>
            </a:r>
            <a:endParaRPr lang="it-IT" sz="2000" b="1" dirty="0" smtClean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73150" lvl="2" indent="-450850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/>
              <a:buChar char="à"/>
            </a:pP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Effettuare </a:t>
            </a:r>
            <a:r>
              <a:rPr lang="it-IT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l'analisi grammaticale</a:t>
            </a:r>
            <a:r>
              <a:rPr lang="it-IT" sz="20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frasi in linguaggio naturale per restituirne una </a:t>
            </a:r>
            <a:r>
              <a:rPr lang="it-IT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rappresentazione formale</a:t>
            </a:r>
          </a:p>
          <a:p>
            <a:pPr marL="1073150" lvl="2" indent="-450850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/>
              <a:buChar char="à"/>
            </a:pPr>
            <a:endParaRPr lang="it-IT" sz="2000" b="1" dirty="0" smtClean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73150" lvl="2" indent="-450850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/>
              <a:buChar char="à"/>
            </a:pPr>
            <a:endParaRPr lang="it-IT" sz="2000" b="1" dirty="0" smtClean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73150" lvl="2" indent="-450850">
              <a:spcBef>
                <a:spcPts val="500"/>
              </a:spcBef>
              <a:spcAft>
                <a:spcPts val="500"/>
              </a:spcAft>
              <a:buClr>
                <a:srgbClr val="F9F9F9"/>
              </a:buClr>
              <a:buFont typeface="Wingdings"/>
              <a:buChar char="à"/>
            </a:pPr>
            <a:endParaRPr lang="it-IT" sz="2000" b="1" dirty="0" smtClean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it-IT" sz="14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sz="1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1400" dirty="0" smtClean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1400" b="1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</a:t>
            </a:r>
            <a:r>
              <a:rPr lang="en-US" sz="14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 </a:t>
            </a:r>
            <a:r>
              <a:rPr lang="en-US" sz="14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</a:t>
            </a:r>
            <a:r>
              <a:rPr lang="en-US" sz="1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"Wide-Coverage Semantic Analysis with Boxer", 277 - 286, 2008. </a:t>
            </a:r>
          </a:p>
          <a:p>
            <a:pPr algn="r"/>
            <a:r>
              <a:rPr lang="it-IT" sz="1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http://www.meaningfactory.com/</a:t>
            </a:r>
            <a:r>
              <a:rPr lang="it-IT" sz="14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</a:t>
            </a:r>
            <a:r>
              <a:rPr lang="it-IT" sz="1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it-IT" sz="1400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pubs</a:t>
            </a:r>
            <a:r>
              <a:rPr lang="it-IT" sz="1400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/Bos2008STEP2.pdf </a:t>
            </a:r>
          </a:p>
        </p:txBody>
      </p:sp>
    </p:spTree>
    <p:custDataLst>
      <p:tags r:id="rId1"/>
    </p:custDataLst>
  </p:cSld>
  <p:clrMapOvr>
    <a:masterClrMapping/>
  </p:clrMapOvr>
  <p:transition advTm="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uiExpand="1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 anchor="t">
            <a:normAutofit/>
          </a:bodyPr>
          <a:lstStyle/>
          <a:p>
            <a:pPr algn="ctr"/>
            <a:r>
              <a:rPr lang="it-IT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Procedimento</a:t>
            </a:r>
            <a:endParaRPr lang="it-I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905528" cy="365125"/>
          </a:xfrm>
        </p:spPr>
        <p:txBody>
          <a:bodyPr/>
          <a:lstStyle/>
          <a:p>
            <a:r>
              <a:rPr lang="it-IT" dirty="0" smtClean="0"/>
              <a:t>Tecniche per l'Interrogazione in Linguaggio Naturale di Dati Modellati a Grafo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EE46-9BC4-4529-AF07-D63EBA264245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5496" y="1510184"/>
            <a:ext cx="2016224" cy="646331"/>
          </a:xfrm>
          <a:prstGeom prst="rect">
            <a:avLst/>
          </a:prstGeom>
          <a:noFill/>
          <a:ln>
            <a:solidFill>
              <a:srgbClr val="F9F9F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 </a:t>
            </a:r>
            <a:r>
              <a:rPr lang="it-IT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cities</a:t>
            </a:r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</a:t>
            </a:r>
          </a:p>
          <a:p>
            <a:pPr algn="ctr"/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Alaska." </a:t>
            </a:r>
            <a:endParaRPr lang="it-IT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23642" y="2708920"/>
            <a:ext cx="1695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Frase in</a:t>
            </a:r>
          </a:p>
          <a:p>
            <a:pPr algn="ctr"/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linguaggio</a:t>
            </a:r>
          </a:p>
          <a:p>
            <a:pPr algn="ctr"/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naturale</a:t>
            </a:r>
            <a:endParaRPr lang="it-IT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884368" y="486916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Risultati</a:t>
            </a:r>
            <a:endParaRPr lang="it-IT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516216" y="3645024"/>
            <a:ext cx="2590773" cy="646331"/>
          </a:xfrm>
          <a:prstGeom prst="rect">
            <a:avLst/>
          </a:prstGeom>
          <a:noFill/>
          <a:ln>
            <a:solidFill>
              <a:srgbClr val="F9F9F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Cranston</a:t>
            </a:r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Pawtucket</a:t>
            </a:r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Providence, </a:t>
            </a:r>
            <a:r>
              <a:rPr lang="it-IT" dirty="0" err="1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Warwick</a:t>
            </a:r>
            <a:endParaRPr lang="it-IT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Connettore 2 14"/>
          <p:cNvCxnSpPr>
            <a:endCxn id="7" idx="1"/>
          </p:cNvCxnSpPr>
          <p:nvPr/>
        </p:nvCxnSpPr>
        <p:spPr>
          <a:xfrm flipV="1">
            <a:off x="372232" y="2528900"/>
            <a:ext cx="1247440" cy="319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1619672" y="2204864"/>
            <a:ext cx="1944216" cy="6480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3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Boxer</a:t>
            </a:r>
            <a:endParaRPr lang="it-IT" sz="3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5760132" y="4365104"/>
            <a:ext cx="1980220" cy="6480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3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GeX</a:t>
            </a:r>
            <a:endParaRPr lang="it-IT" sz="3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36" name="Connettore 2 35"/>
          <p:cNvCxnSpPr>
            <a:stCxn id="7" idx="2"/>
          </p:cNvCxnSpPr>
          <p:nvPr/>
        </p:nvCxnSpPr>
        <p:spPr>
          <a:xfrm rot="16200000" flipH="1">
            <a:off x="2645786" y="2798930"/>
            <a:ext cx="792088" cy="900100"/>
          </a:xfrm>
          <a:prstGeom prst="bentConnector2">
            <a:avLst/>
          </a:prstGeom>
          <a:ln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3509882" y="3356992"/>
            <a:ext cx="2124236" cy="6480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3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Pattern</a:t>
            </a:r>
            <a:endParaRPr lang="it-IT" sz="3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39" name="Connettore 2 38"/>
          <p:cNvCxnSpPr>
            <a:stCxn id="33" idx="3"/>
          </p:cNvCxnSpPr>
          <p:nvPr/>
        </p:nvCxnSpPr>
        <p:spPr>
          <a:xfrm flipV="1">
            <a:off x="7740352" y="4687544"/>
            <a:ext cx="1224136" cy="1596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onnettore 2 35"/>
          <p:cNvCxnSpPr>
            <a:stCxn id="37" idx="2"/>
            <a:endCxn id="33" idx="1"/>
          </p:cNvCxnSpPr>
          <p:nvPr/>
        </p:nvCxnSpPr>
        <p:spPr>
          <a:xfrm rot="16200000" flipH="1">
            <a:off x="4824028" y="3753036"/>
            <a:ext cx="684076" cy="1188132"/>
          </a:xfrm>
          <a:prstGeom prst="bentConnector2">
            <a:avLst/>
          </a:prstGeom>
          <a:ln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2011988" y="3717032"/>
            <a:ext cx="169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Grafo linguistico</a:t>
            </a:r>
            <a:endParaRPr lang="it-IT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4100220" y="4737918"/>
            <a:ext cx="169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Grafo query approssimata</a:t>
            </a:r>
            <a:endParaRPr lang="it-IT" dirty="0"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3457972" y="3068960"/>
            <a:ext cx="2194148" cy="1224136"/>
          </a:xfrm>
          <a:prstGeom prst="roundRect">
            <a:avLst/>
          </a:prstGeom>
          <a:noFill/>
          <a:ln w="127000" cmpd="thinThick">
            <a:solidFill>
              <a:srgbClr val="99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2 29"/>
          <p:cNvCxnSpPr>
            <a:stCxn id="34" idx="1"/>
            <a:endCxn id="33" idx="2"/>
          </p:cNvCxnSpPr>
          <p:nvPr/>
        </p:nvCxnSpPr>
        <p:spPr>
          <a:xfrm rot="5400000" flipH="1" flipV="1">
            <a:off x="6426206" y="5337212"/>
            <a:ext cx="648072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Disco magnetico 33"/>
          <p:cNvSpPr/>
          <p:nvPr/>
        </p:nvSpPr>
        <p:spPr>
          <a:xfrm>
            <a:off x="6237185" y="5661248"/>
            <a:ext cx="1026114" cy="792088"/>
          </a:xfrm>
          <a:prstGeom prst="flowChartMagneticDisk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 a grafo</a:t>
            </a:r>
          </a:p>
        </p:txBody>
      </p:sp>
    </p:spTree>
    <p:custDataLst>
      <p:tags r:id="rId1"/>
    </p:custDataLst>
  </p:cSld>
  <p:clrMapOvr>
    <a:masterClrMapping/>
  </p:clrMapOvr>
  <p:transition advTm="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6" grpId="0"/>
      <p:bldP spid="27" grpId="0" animBg="1"/>
      <p:bldP spid="7" grpId="0" animBg="1"/>
      <p:bldP spid="33" grpId="0" animBg="1"/>
      <p:bldP spid="37" grpId="0" animBg="1"/>
      <p:bldP spid="49" grpId="0"/>
      <p:bldP spid="50" grpId="0"/>
      <p:bldP spid="19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2.8|5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1.9|29.7|4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9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3|19.1|4.4|3.6|7.7|5.5|2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2">
      <a:dk1>
        <a:sysClr val="windowText" lastClr="000000"/>
      </a:dk1>
      <a:lt1>
        <a:srgbClr val="00843C"/>
      </a:lt1>
      <a:dk2>
        <a:srgbClr val="FFFFFF"/>
      </a:dk2>
      <a:lt2>
        <a:srgbClr val="F9F9F9"/>
      </a:lt2>
      <a:accent1>
        <a:srgbClr val="A5B592"/>
      </a:accent1>
      <a:accent2>
        <a:srgbClr val="15FF7F"/>
      </a:accent2>
      <a:accent3>
        <a:srgbClr val="15FF7F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zato 2">
    <a:dk1>
      <a:sysClr val="windowText" lastClr="000000"/>
    </a:dk1>
    <a:lt1>
      <a:srgbClr val="00843C"/>
    </a:lt1>
    <a:dk2>
      <a:srgbClr val="FFFFFF"/>
    </a:dk2>
    <a:lt2>
      <a:srgbClr val="F9F9F9"/>
    </a:lt2>
    <a:accent1>
      <a:srgbClr val="A5B592"/>
    </a:accent1>
    <a:accent2>
      <a:srgbClr val="15FF7F"/>
    </a:accent2>
    <a:accent3>
      <a:srgbClr val="15FF7F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Personalizzato 2">
    <a:dk1>
      <a:sysClr val="windowText" lastClr="000000"/>
    </a:dk1>
    <a:lt1>
      <a:srgbClr val="00843C"/>
    </a:lt1>
    <a:dk2>
      <a:srgbClr val="FFFFFF"/>
    </a:dk2>
    <a:lt2>
      <a:srgbClr val="F9F9F9"/>
    </a:lt2>
    <a:accent1>
      <a:srgbClr val="A5B592"/>
    </a:accent1>
    <a:accent2>
      <a:srgbClr val="15FF7F"/>
    </a:accent2>
    <a:accent3>
      <a:srgbClr val="15FF7F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Personalizzato 2">
    <a:dk1>
      <a:sysClr val="windowText" lastClr="000000"/>
    </a:dk1>
    <a:lt1>
      <a:srgbClr val="00843C"/>
    </a:lt1>
    <a:dk2>
      <a:srgbClr val="FFFFFF"/>
    </a:dk2>
    <a:lt2>
      <a:srgbClr val="F9F9F9"/>
    </a:lt2>
    <a:accent1>
      <a:srgbClr val="A5B592"/>
    </a:accent1>
    <a:accent2>
      <a:srgbClr val="15FF7F"/>
    </a:accent2>
    <a:accent3>
      <a:srgbClr val="15FF7F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Equinozio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1519</Words>
  <Application>Microsoft Office PowerPoint</Application>
  <PresentationFormat>Presentazione su schermo (4:3)</PresentationFormat>
  <Paragraphs>249</Paragraphs>
  <Slides>29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Equinozio</vt:lpstr>
      <vt:lpstr>Diapositiva 1</vt:lpstr>
      <vt:lpstr>Introduzione al problema</vt:lpstr>
      <vt:lpstr>Introduzione al problema</vt:lpstr>
      <vt:lpstr>Problematiche affrontate nella tesi</vt:lpstr>
      <vt:lpstr>Standard</vt:lpstr>
      <vt:lpstr>Dati Modellati a Grafo</vt:lpstr>
      <vt:lpstr>Interrogazioni</vt:lpstr>
      <vt:lpstr>Tecnologie Software </vt:lpstr>
      <vt:lpstr>Procedimento</vt:lpstr>
      <vt:lpstr>Grafi a Confronto</vt:lpstr>
      <vt:lpstr>Problematiche affrontate nella tesi</vt:lpstr>
      <vt:lpstr>Ricerca dei Pattern</vt:lpstr>
      <vt:lpstr>Alcune Query</vt:lpstr>
      <vt:lpstr>Ricerca dei Pattern</vt:lpstr>
      <vt:lpstr>Ricerca dei Pattern</vt:lpstr>
      <vt:lpstr>Ricerca dei Pattern</vt:lpstr>
      <vt:lpstr>Ricerca dei Pattern</vt:lpstr>
      <vt:lpstr>Pattern rintracciati</vt:lpstr>
      <vt:lpstr>Pattern rintracciati</vt:lpstr>
      <vt:lpstr>Problematiche affrontate nella tesi</vt:lpstr>
      <vt:lpstr>Introduzione</vt:lpstr>
      <vt:lpstr>Analisi Sperimentale</vt:lpstr>
      <vt:lpstr>Analisi Sperimentale</vt:lpstr>
      <vt:lpstr>Analisi Sperimentale</vt:lpstr>
      <vt:lpstr>Analisi dei Risultati</vt:lpstr>
      <vt:lpstr>Analisi dei Risultati</vt:lpstr>
      <vt:lpstr>Conclusioni</vt:lpstr>
      <vt:lpstr>Sviluppi futuri</vt:lpstr>
      <vt:lpstr>Tecniche per l'Interrogazione in Linguaggio naturale di Dati Modellati a Grafo</vt:lpstr>
    </vt:vector>
  </TitlesOfParts>
  <Company>Warner Brothers Movie World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Aly</dc:creator>
  <cp:lastModifiedBy>Aly</cp:lastModifiedBy>
  <cp:revision>407</cp:revision>
  <dcterms:created xsi:type="dcterms:W3CDTF">2010-12-06T08:52:01Z</dcterms:created>
  <dcterms:modified xsi:type="dcterms:W3CDTF">2010-12-15T07:33:46Z</dcterms:modified>
</cp:coreProperties>
</file>