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3" r:id="rId8"/>
    <p:sldId id="262" r:id="rId9"/>
    <p:sldId id="264" r:id="rId10"/>
    <p:sldId id="278" r:id="rId11"/>
    <p:sldId id="265" r:id="rId12"/>
    <p:sldId id="266" r:id="rId13"/>
    <p:sldId id="267" r:id="rId14"/>
    <p:sldId id="269" r:id="rId15"/>
    <p:sldId id="271" r:id="rId16"/>
    <p:sldId id="270" r:id="rId17"/>
    <p:sldId id="273" r:id="rId18"/>
    <p:sldId id="275" r:id="rId19"/>
    <p:sldId id="279" r:id="rId20"/>
    <p:sldId id="282" r:id="rId21"/>
    <p:sldId id="283" r:id="rId22"/>
    <p:sldId id="280" r:id="rId23"/>
    <p:sldId id="284" r:id="rId24"/>
    <p:sldId id="281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CC472-D019-4DC3-A930-5ED98974080E}" type="datetimeFigureOut">
              <a:rPr lang="it-IT" smtClean="0"/>
              <a:pPr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32C0-5D02-486A-8189-E406647DCA1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Studio e Sviluppo di un metodo di </a:t>
            </a:r>
            <a:r>
              <a:rPr lang="it-IT" sz="3600" dirty="0" err="1" smtClean="0">
                <a:latin typeface="Times New Roman" pitchFamily="18" charset="0"/>
                <a:cs typeface="Times New Roman" pitchFamily="18" charset="0"/>
              </a:rPr>
              <a:t>parallelizzazione</a:t>
            </a:r>
            <a:r>
              <a:rPr lang="it-IT" sz="3600" smtClean="0">
                <a:latin typeface="Times New Roman" pitchFamily="18" charset="0"/>
                <a:cs typeface="Times New Roman" pitchFamily="18" charset="0"/>
              </a:rPr>
              <a:t> in ambiente grafico di algoritmi seriali </a:t>
            </a:r>
            <a:endParaRPr lang="it-IT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Rabitti Andrea</a:t>
            </a:r>
          </a:p>
          <a:p>
            <a:endParaRPr lang="it-IT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i="1" smtClean="0">
                <a:latin typeface="Times New Roman" pitchFamily="18" charset="0"/>
                <a:cs typeface="Times New Roman" pitchFamily="18" charset="0"/>
              </a:rPr>
              <a:t>Relatore: </a:t>
            </a:r>
            <a:r>
              <a:rPr lang="it-IT" sz="2000" b="1" i="1" smtClean="0">
                <a:latin typeface="Times New Roman" pitchFamily="18" charset="0"/>
                <a:cs typeface="Times New Roman" pitchFamily="18" charset="0"/>
              </a:rPr>
              <a:t>Prof. Riccardo Martoglia</a:t>
            </a:r>
          </a:p>
          <a:p>
            <a:endParaRPr lang="it-IT" sz="2000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i="1" smtClean="0">
                <a:latin typeface="Times New Roman" pitchFamily="18" charset="0"/>
                <a:cs typeface="Times New Roman" pitchFamily="18" charset="0"/>
              </a:rPr>
              <a:t>Anno accademico 2011/2012</a:t>
            </a:r>
          </a:p>
          <a:p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76470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Università degli studi di Modena e Reggio Emilia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131870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Facoltà di Scienze Matematiche Fisiche e Naturali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Cuda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filosofia alla base della programmazione CUDA è quella di creare una </a:t>
            </a:r>
            <a:r>
              <a:rPr lang="it-IT" b="1" dirty="0" smtClean="0"/>
              <a:t>griglia</a:t>
            </a:r>
            <a:r>
              <a:rPr lang="it-IT" dirty="0" smtClean="0"/>
              <a:t> virtuale in cui suddividere l’algoritmo, ognuna delle quali eseguirà l’elaborazione su una parte dei dati</a:t>
            </a:r>
          </a:p>
          <a:p>
            <a:r>
              <a:rPr lang="it-IT" dirty="0" smtClean="0"/>
              <a:t>Ogni cella della griglia, chiamata </a:t>
            </a:r>
            <a:r>
              <a:rPr lang="it-IT" b="1" dirty="0" smtClean="0"/>
              <a:t>blocco</a:t>
            </a:r>
            <a:r>
              <a:rPr lang="it-IT" dirty="0" smtClean="0"/>
              <a:t>, è suddivisa a sua volte in </a:t>
            </a:r>
            <a:r>
              <a:rPr lang="it-IT" b="1" dirty="0" err="1" smtClean="0"/>
              <a:t>thread</a:t>
            </a:r>
            <a:r>
              <a:rPr lang="it-IT" dirty="0" smtClean="0"/>
              <a:t> </a:t>
            </a:r>
            <a:r>
              <a:rPr lang="it-IT" dirty="0" smtClean="0"/>
              <a:t>esecutivi</a:t>
            </a:r>
          </a:p>
        </p:txBody>
      </p:sp>
      <p:pic>
        <p:nvPicPr>
          <p:cNvPr id="307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4118" y="1600200"/>
            <a:ext cx="364676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Strumenti Utilizzati</a:t>
            </a:r>
          </a:p>
          <a:p>
            <a:endParaRPr lang="it-IT" dirty="0" smtClean="0"/>
          </a:p>
          <a:p>
            <a:r>
              <a:rPr lang="it-IT" dirty="0" smtClean="0"/>
              <a:t>Algoritmi Studiati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Soluzioni Adottate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Risultati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Algoritmi Studiati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L’algoritmo principale studiato è la </a:t>
            </a:r>
            <a:r>
              <a:rPr lang="it-IT" b="1" dirty="0" smtClean="0"/>
              <a:t>compressione JPEG</a:t>
            </a:r>
          </a:p>
          <a:p>
            <a:r>
              <a:rPr lang="it-IT" dirty="0" smtClean="0"/>
              <a:t>Partendo da un’immagine raw, cioè contenente solo i dati effettivi dell’immagine, l’obiettivo è quello di produrre un file compresso secondo la </a:t>
            </a:r>
            <a:r>
              <a:rPr lang="it-IT" b="1" dirty="0" smtClean="0"/>
              <a:t>codifica JPEG </a:t>
            </a:r>
            <a:r>
              <a:rPr lang="it-IT" dirty="0" smtClean="0"/>
              <a:t>leggibile da un generico software di visualizzazione delle immagini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</a:t>
            </a:r>
            <a:r>
              <a:rPr lang="it-IT" dirty="0" smtClean="0"/>
              <a:t>di Compressione JPEG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L’algoritmo si compone di varie fasi:</a:t>
            </a:r>
          </a:p>
          <a:p>
            <a:pPr>
              <a:buNone/>
            </a:pPr>
            <a:r>
              <a:rPr lang="it-IT" dirty="0" smtClean="0"/>
              <a:t>1) Modifica dello Spazio di Colore </a:t>
            </a:r>
          </a:p>
          <a:p>
            <a:pPr>
              <a:buNone/>
            </a:pPr>
            <a:r>
              <a:rPr lang="it-IT" dirty="0" smtClean="0"/>
              <a:t>2) Trasformata Discreta Coseno (DCT) </a:t>
            </a:r>
          </a:p>
          <a:p>
            <a:pPr>
              <a:buNone/>
            </a:pPr>
            <a:r>
              <a:rPr lang="it-IT" dirty="0" smtClean="0"/>
              <a:t>3) Quantizzazione </a:t>
            </a:r>
          </a:p>
          <a:p>
            <a:pPr>
              <a:buNone/>
            </a:pPr>
            <a:r>
              <a:rPr lang="it-IT" dirty="0" smtClean="0"/>
              <a:t>4) Ordinamento a </a:t>
            </a:r>
            <a:r>
              <a:rPr lang="it-IT" dirty="0" err="1" smtClean="0"/>
              <a:t>ZigZag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5) Codifica di </a:t>
            </a:r>
            <a:r>
              <a:rPr lang="it-IT" dirty="0" err="1" smtClean="0"/>
              <a:t>Huffman</a:t>
            </a:r>
            <a:r>
              <a:rPr lang="it-IT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</a:t>
            </a:r>
            <a:r>
              <a:rPr lang="it-IT" dirty="0" smtClean="0"/>
              <a:t>di Compressione JPEG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varie fasi sono intrinsecamente seriali: il prodotto della prima fase sarà l’ingresso della seconda e così via</a:t>
            </a:r>
          </a:p>
          <a:p>
            <a:r>
              <a:rPr lang="it-IT" dirty="0" smtClean="0"/>
              <a:t>La </a:t>
            </a:r>
            <a:r>
              <a:rPr lang="it-IT" b="1" dirty="0" err="1" smtClean="0"/>
              <a:t>parallelizzazione</a:t>
            </a:r>
            <a:r>
              <a:rPr lang="it-IT" dirty="0" smtClean="0"/>
              <a:t> dell’algoritmo deve avvenire </a:t>
            </a:r>
            <a:r>
              <a:rPr lang="it-IT" b="1" dirty="0" smtClean="0"/>
              <a:t>all’interno di ogni fase</a:t>
            </a:r>
          </a:p>
          <a:p>
            <a:r>
              <a:rPr lang="it-IT" dirty="0" smtClean="0"/>
              <a:t>Ogni fase lavora su una </a:t>
            </a:r>
            <a:r>
              <a:rPr lang="it-IT" b="1" dirty="0" smtClean="0"/>
              <a:t>matrice 8x8 </a:t>
            </a:r>
            <a:r>
              <a:rPr lang="it-IT" dirty="0" smtClean="0"/>
              <a:t>di pixel</a:t>
            </a:r>
          </a:p>
          <a:p>
            <a:endParaRPr lang="it-IT" dirty="0" smtClean="0"/>
          </a:p>
          <a:p>
            <a:r>
              <a:rPr lang="it-IT" dirty="0" smtClean="0"/>
              <a:t>Abbiamo il nostro modello di </a:t>
            </a:r>
            <a:r>
              <a:rPr lang="it-IT" dirty="0" err="1" smtClean="0"/>
              <a:t>parallelizzazione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3995936" y="4509120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Strumenti Utilizzati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Algoritmi Studiati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/>
              <a:t>Soluzioni Adottate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Risultati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Implementazione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8662"/>
          </a:xfrm>
        </p:spPr>
        <p:txBody>
          <a:bodyPr/>
          <a:lstStyle/>
          <a:p>
            <a:r>
              <a:rPr lang="it-IT" dirty="0" smtClean="0"/>
              <a:t>Ogni quadrato 8x8 verrà elaborato </a:t>
            </a:r>
            <a:r>
              <a:rPr lang="it-IT" b="1" dirty="0" smtClean="0"/>
              <a:t>indipendentemente</a:t>
            </a:r>
            <a:r>
              <a:rPr lang="it-IT" dirty="0" smtClean="0"/>
              <a:t> dagli altri</a:t>
            </a:r>
          </a:p>
          <a:p>
            <a:r>
              <a:rPr lang="it-IT" dirty="0" smtClean="0"/>
              <a:t>Le risoluzioni standard sono tutte multiple di 8x8 quindi non ci sono rischi di quadrati incompleti</a:t>
            </a:r>
            <a:endParaRPr lang="it-IT" dirty="0"/>
          </a:p>
          <a:p>
            <a:r>
              <a:rPr lang="it-IT" dirty="0" smtClean="0"/>
              <a:t>L'immagine di riferimento ha risoluzione 1600x1200, dunque i quadrati da elaborare saranno 200x150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Implementazione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dirty="0"/>
              <a:t>Il </a:t>
            </a:r>
            <a:r>
              <a:rPr b="1" dirty="0" err="1"/>
              <a:t>numero</a:t>
            </a:r>
            <a:r>
              <a:rPr b="1" dirty="0"/>
              <a:t> </a:t>
            </a:r>
            <a:r>
              <a:rPr b="1" dirty="0" err="1"/>
              <a:t>di</a:t>
            </a:r>
            <a:r>
              <a:rPr b="1" dirty="0"/>
              <a:t> </a:t>
            </a:r>
            <a:r>
              <a:rPr lang="it-IT" b="1" dirty="0" err="1" smtClean="0"/>
              <a:t>thread</a:t>
            </a:r>
            <a:r>
              <a:rPr b="1" dirty="0" smtClean="0"/>
              <a:t> </a:t>
            </a:r>
            <a:r>
              <a:rPr b="1" dirty="0"/>
              <a:t>e </a:t>
            </a:r>
            <a:r>
              <a:rPr b="1" dirty="0" err="1"/>
              <a:t>blocchi</a:t>
            </a:r>
            <a:r>
              <a:rPr b="1" dirty="0"/>
              <a:t> </a:t>
            </a:r>
            <a:r>
              <a:rPr dirty="0" err="1"/>
              <a:t>su</a:t>
            </a:r>
            <a:r>
              <a:rPr dirty="0"/>
              <a:t> cui </a:t>
            </a:r>
            <a:r>
              <a:rPr dirty="0" err="1"/>
              <a:t>suddividere</a:t>
            </a:r>
            <a:r>
              <a:rPr dirty="0"/>
              <a:t> la </a:t>
            </a:r>
            <a:r>
              <a:rPr dirty="0" err="1"/>
              <a:t>computazione</a:t>
            </a:r>
            <a:r>
              <a:rPr dirty="0"/>
              <a:t> è </a:t>
            </a:r>
            <a:r>
              <a:rPr dirty="0" err="1"/>
              <a:t>dunque</a:t>
            </a:r>
            <a:r>
              <a:rPr dirty="0"/>
              <a:t>, in </a:t>
            </a:r>
            <a:r>
              <a:rPr dirty="0" err="1"/>
              <a:t>questo</a:t>
            </a:r>
            <a:r>
              <a:rPr dirty="0"/>
              <a:t> primo </a:t>
            </a:r>
            <a:r>
              <a:rPr dirty="0" err="1"/>
              <a:t>approccio</a:t>
            </a:r>
            <a:r>
              <a:rPr dirty="0"/>
              <a:t>, </a:t>
            </a:r>
            <a:r>
              <a:rPr dirty="0" err="1"/>
              <a:t>abbastanza</a:t>
            </a:r>
            <a:r>
              <a:rPr dirty="0"/>
              <a:t> </a:t>
            </a:r>
            <a:r>
              <a:rPr b="1" dirty="0" err="1"/>
              <a:t>immediato</a:t>
            </a:r>
            <a:r>
              <a:rPr b="1" dirty="0"/>
              <a:t> </a:t>
            </a:r>
            <a:r>
              <a:rPr dirty="0" err="1"/>
              <a:t>da</a:t>
            </a:r>
            <a:r>
              <a:rPr dirty="0"/>
              <a:t> </a:t>
            </a:r>
            <a:r>
              <a:rPr dirty="0" err="1"/>
              <a:t>decidere</a:t>
            </a:r>
            <a:endParaRPr dirty="0"/>
          </a:p>
          <a:p>
            <a:pPr lvl="0"/>
            <a:r>
              <a:rPr dirty="0"/>
              <a:t>200x150 </a:t>
            </a:r>
            <a:r>
              <a:rPr dirty="0" err="1"/>
              <a:t>blocchi</a:t>
            </a:r>
            <a:r>
              <a:rPr dirty="0"/>
              <a:t>, </a:t>
            </a:r>
            <a:r>
              <a:rPr b="1" dirty="0" err="1"/>
              <a:t>indipendenti</a:t>
            </a:r>
            <a:r>
              <a:rPr b="1" dirty="0"/>
              <a:t> </a:t>
            </a:r>
            <a:r>
              <a:rPr b="1" dirty="0" err="1"/>
              <a:t>l'uno</a:t>
            </a:r>
            <a:r>
              <a:rPr b="1" dirty="0"/>
              <a:t> </a:t>
            </a:r>
            <a:r>
              <a:rPr b="1" dirty="0" err="1"/>
              <a:t>dall'altro</a:t>
            </a:r>
            <a:r>
              <a:rPr dirty="0"/>
              <a:t>, e 8x8 </a:t>
            </a:r>
            <a:r>
              <a:rPr dirty="0" err="1"/>
              <a:t>trhead</a:t>
            </a:r>
            <a:r>
              <a:rPr dirty="0"/>
              <a:t>, </a:t>
            </a:r>
            <a:r>
              <a:rPr lang="it-IT" dirty="0" smtClean="0"/>
              <a:t>uno per pixel, 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scambieranno</a:t>
            </a:r>
            <a:r>
              <a:rPr dirty="0"/>
              <a:t> </a:t>
            </a:r>
            <a:r>
              <a:rPr dirty="0" err="1"/>
              <a:t>internamente</a:t>
            </a:r>
            <a:r>
              <a:rPr dirty="0"/>
              <a:t> le </a:t>
            </a:r>
            <a:r>
              <a:rPr dirty="0" err="1"/>
              <a:t>informazioni</a:t>
            </a:r>
            <a:endParaRPr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35007"/>
            <a:ext cx="4038600" cy="305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672" y="1599881"/>
            <a:ext cx="8236128" cy="452628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Strumenti Utilizzati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Algoritmi Studiati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Soluzioni Adottate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/>
              <a:t>Risultati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Nelle fasi che sono state implementate interamente su </a:t>
            </a:r>
            <a:r>
              <a:rPr lang="it-IT" dirty="0" smtClean="0"/>
              <a:t>GPU </a:t>
            </a:r>
            <a:r>
              <a:rPr lang="it-IT" dirty="0" smtClean="0"/>
              <a:t>si è sperimentato uno </a:t>
            </a:r>
            <a:r>
              <a:rPr lang="it-IT" b="1" dirty="0" err="1" smtClean="0"/>
              <a:t>speedup</a:t>
            </a:r>
            <a:r>
              <a:rPr lang="it-IT" dirty="0" smtClean="0"/>
              <a:t> di circa </a:t>
            </a:r>
            <a:r>
              <a:rPr lang="it-IT" b="1" dirty="0" smtClean="0"/>
              <a:t>10 </a:t>
            </a:r>
            <a:r>
              <a:rPr lang="it-IT" dirty="0" smtClean="0"/>
              <a:t>rispetto alla controparte seriale</a:t>
            </a:r>
          </a:p>
          <a:p>
            <a:r>
              <a:rPr lang="it-IT" dirty="0" smtClean="0"/>
              <a:t>I </a:t>
            </a:r>
            <a:r>
              <a:rPr lang="it-IT" b="1" dirty="0" smtClean="0"/>
              <a:t>punti critici</a:t>
            </a:r>
            <a:r>
              <a:rPr lang="it-IT" dirty="0" smtClean="0"/>
              <a:t> sono le </a:t>
            </a:r>
            <a:r>
              <a:rPr lang="it-IT" b="1" dirty="0" smtClean="0"/>
              <a:t>operazioni sulla </a:t>
            </a:r>
            <a:r>
              <a:rPr lang="it-IT" b="1" dirty="0" smtClean="0"/>
              <a:t>memoria</a:t>
            </a:r>
            <a:r>
              <a:rPr lang="it-IT" dirty="0" smtClean="0"/>
              <a:t> </a:t>
            </a:r>
            <a:r>
              <a:rPr lang="it-IT" dirty="0" smtClean="0"/>
              <a:t>e la fase di “compressione” che, tra le altre cose, effettua una scansione completa dell’intera immagine sequenzialmente</a:t>
            </a:r>
            <a:endParaRPr lang="it-IT" dirty="0"/>
          </a:p>
        </p:txBody>
      </p:sp>
      <p:graphicFrame>
        <p:nvGraphicFramePr>
          <p:cNvPr id="8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15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Immagine in Toni di Grigio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GPU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CPU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Allocazione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63.5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MemCopy HtD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7.5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Modifica dello SdC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DCT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2.4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Quantizzazione e ZigZag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1.2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Codifica di Huffman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50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MemCopy DtH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“Compressione”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31.9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Scrittura su File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2.8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Totale </a:t>
                      </a: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(Senza Allocazione)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65.1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100 ms</a:t>
                      </a:r>
                      <a:endParaRPr lang="it-IT" sz="1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Limite di velocità raggiunto dai processori</a:t>
            </a:r>
          </a:p>
          <a:p>
            <a:r>
              <a:rPr lang="it-IT" dirty="0" smtClean="0"/>
              <a:t>Soluzione: aumento del </a:t>
            </a:r>
            <a:r>
              <a:rPr lang="it-IT" b="1" dirty="0" smtClean="0"/>
              <a:t>numero</a:t>
            </a:r>
            <a:r>
              <a:rPr lang="it-IT" dirty="0" smtClean="0"/>
              <a:t> </a:t>
            </a:r>
            <a:r>
              <a:rPr lang="it-IT" b="1" dirty="0" smtClean="0"/>
              <a:t>di </a:t>
            </a:r>
            <a:r>
              <a:rPr lang="it-IT" b="1" dirty="0" err="1" smtClean="0"/>
              <a:t>core</a:t>
            </a:r>
            <a:r>
              <a:rPr lang="it-IT" b="1" dirty="0" smtClean="0"/>
              <a:t> </a:t>
            </a:r>
            <a:r>
              <a:rPr lang="it-IT" dirty="0" smtClean="0"/>
              <a:t>di elaborazione</a:t>
            </a:r>
          </a:p>
          <a:p>
            <a:endParaRPr lang="it-IT" dirty="0" smtClean="0"/>
          </a:p>
          <a:p>
            <a:r>
              <a:rPr lang="it-IT" dirty="0" smtClean="0"/>
              <a:t>Soluzione già ampiamente utilizzata dai </a:t>
            </a:r>
            <a:r>
              <a:rPr lang="it-IT" b="1" dirty="0" smtClean="0"/>
              <a:t>processori grafici</a:t>
            </a:r>
            <a:r>
              <a:rPr lang="it-IT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Nelle fasi che sono state implementate interamente su </a:t>
            </a:r>
            <a:r>
              <a:rPr lang="it-IT" dirty="0" smtClean="0"/>
              <a:t>GPU </a:t>
            </a:r>
            <a:r>
              <a:rPr lang="it-IT" dirty="0" smtClean="0"/>
              <a:t>si è sperimentato uno </a:t>
            </a:r>
            <a:r>
              <a:rPr lang="it-IT" b="1" dirty="0" err="1" smtClean="0"/>
              <a:t>speedup</a:t>
            </a:r>
            <a:r>
              <a:rPr lang="it-IT" dirty="0" smtClean="0"/>
              <a:t> di circa </a:t>
            </a:r>
            <a:r>
              <a:rPr lang="it-IT" b="1" dirty="0" smtClean="0"/>
              <a:t>10 </a:t>
            </a:r>
            <a:r>
              <a:rPr lang="it-IT" dirty="0" smtClean="0"/>
              <a:t>rispetto alla controparte seriale</a:t>
            </a:r>
          </a:p>
          <a:p>
            <a:r>
              <a:rPr lang="it-IT" dirty="0" smtClean="0"/>
              <a:t>I </a:t>
            </a:r>
            <a:r>
              <a:rPr lang="it-IT" b="1" dirty="0" smtClean="0"/>
              <a:t>punti critici</a:t>
            </a:r>
            <a:r>
              <a:rPr lang="it-IT" dirty="0" smtClean="0"/>
              <a:t> sono le </a:t>
            </a:r>
            <a:r>
              <a:rPr lang="it-IT" b="1" dirty="0" smtClean="0"/>
              <a:t>operazioni sulla </a:t>
            </a:r>
            <a:r>
              <a:rPr lang="it-IT" b="1" dirty="0" smtClean="0"/>
              <a:t>memoria</a:t>
            </a:r>
            <a:r>
              <a:rPr lang="it-IT" dirty="0" smtClean="0"/>
              <a:t> </a:t>
            </a:r>
            <a:r>
              <a:rPr lang="it-IT" dirty="0" smtClean="0"/>
              <a:t>e la fase di “compressione” che, tra le altre cose, effettua una scansione completa dell’intera immagine sequenzialmente</a:t>
            </a:r>
            <a:endParaRPr lang="it-IT" dirty="0"/>
          </a:p>
        </p:txBody>
      </p:sp>
      <p:graphicFrame>
        <p:nvGraphicFramePr>
          <p:cNvPr id="8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15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Immagine in Toni di Grigio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GPU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CPU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Allocazione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63.5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MemCopy HtD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7.5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Modifica dello SdC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DCT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2.4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Quantizzazione e ZigZag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1.2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Codifica di Huffman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50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>
                          <a:latin typeface="Comic Sans MS"/>
                          <a:ea typeface="Times New Roman"/>
                          <a:cs typeface="Times New Roman"/>
                        </a:rPr>
                        <a:t>MemCopy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100" dirty="0" err="1">
                          <a:latin typeface="Comic Sans MS"/>
                          <a:ea typeface="Times New Roman"/>
                          <a:cs typeface="Times New Roman"/>
                        </a:rPr>
                        <a:t>DtH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“Compressione”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31.9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Scrittura su File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2.8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Totale </a:t>
                      </a: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(Senza Allocazione)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65.1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ms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100 ms</a:t>
                      </a:r>
                      <a:endParaRPr lang="it-IT" sz="1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Nelle fasi che sono state implementate interamente su </a:t>
            </a:r>
            <a:r>
              <a:rPr lang="it-IT" dirty="0" smtClean="0"/>
              <a:t>GPU </a:t>
            </a:r>
            <a:r>
              <a:rPr lang="it-IT" dirty="0" smtClean="0"/>
              <a:t>si è sperimentato uno </a:t>
            </a:r>
            <a:r>
              <a:rPr lang="it-IT" b="1" dirty="0" err="1" smtClean="0"/>
              <a:t>speedup</a:t>
            </a:r>
            <a:r>
              <a:rPr lang="it-IT" dirty="0" smtClean="0"/>
              <a:t> di circa </a:t>
            </a:r>
            <a:r>
              <a:rPr lang="it-IT" b="1" dirty="0" smtClean="0"/>
              <a:t>10 </a:t>
            </a:r>
            <a:r>
              <a:rPr lang="it-IT" dirty="0" smtClean="0"/>
              <a:t>rispetto alla controparte seriale</a:t>
            </a:r>
          </a:p>
          <a:p>
            <a:r>
              <a:rPr lang="it-IT" dirty="0" smtClean="0"/>
              <a:t>I </a:t>
            </a:r>
            <a:r>
              <a:rPr lang="it-IT" b="1" dirty="0" smtClean="0"/>
              <a:t>punti critici</a:t>
            </a:r>
            <a:r>
              <a:rPr lang="it-IT" dirty="0" smtClean="0"/>
              <a:t> sono le </a:t>
            </a:r>
            <a:r>
              <a:rPr lang="it-IT" b="1" dirty="0" smtClean="0"/>
              <a:t>operazioni sulla </a:t>
            </a:r>
            <a:r>
              <a:rPr lang="it-IT" b="1" dirty="0" smtClean="0"/>
              <a:t>memoria</a:t>
            </a:r>
            <a:r>
              <a:rPr lang="it-IT" dirty="0" smtClean="0"/>
              <a:t> </a:t>
            </a:r>
            <a:r>
              <a:rPr lang="it-IT" dirty="0" smtClean="0"/>
              <a:t>e la fase di “compressione” che, tra le altre cose, effettua una scansione completa dell’intera immagine sequenzialmente</a:t>
            </a:r>
            <a:endParaRPr lang="it-IT" dirty="0"/>
          </a:p>
        </p:txBody>
      </p:sp>
      <p:graphicFrame>
        <p:nvGraphicFramePr>
          <p:cNvPr id="8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15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Immagine in Toni di Grigio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GPU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CPU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Allocazione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63.5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MemCopy HtD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7.5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Modifica dello SdC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DCT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2.4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Quantizzazione e ZigZag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1.2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Codifica di Huffman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50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MemCopy DtH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“Compressione”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31.9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Scrittura su File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2.8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Totale </a:t>
                      </a: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(Senza Allocazione)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65.1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ms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100 ms</a:t>
                      </a:r>
                      <a:endParaRPr lang="it-IT" sz="1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Risultati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In generale, difficilmente si trovano dei dati interessanti sui tempi di esecuzione dell’algoritmo di compressione JPEG</a:t>
            </a:r>
          </a:p>
          <a:p>
            <a:r>
              <a:rPr lang="it-IT" dirty="0" smtClean="0"/>
              <a:t>I tempi che si possono ricavare consistono nell’esecuzione totale dell’algoritmo e non dei singoli passaggi</a:t>
            </a:r>
          </a:p>
          <a:p>
            <a:r>
              <a:rPr lang="it-IT" dirty="0" smtClean="0"/>
              <a:t>Un tempo abbastanza indicativo è attorno ai </a:t>
            </a:r>
            <a:r>
              <a:rPr lang="it-IT" b="1" dirty="0" smtClean="0"/>
              <a:t>100ms per l’intero </a:t>
            </a:r>
            <a:r>
              <a:rPr lang="it-IT" b="1" dirty="0" smtClean="0"/>
              <a:t>algoritmo </a:t>
            </a:r>
            <a:r>
              <a:rPr lang="it-IT" dirty="0" smtClean="0"/>
              <a:t>con un’immagine in toni di grigio</a:t>
            </a:r>
            <a:endParaRPr lang="it-IT" b="1" dirty="0"/>
          </a:p>
        </p:txBody>
      </p:sp>
      <p:graphicFrame>
        <p:nvGraphicFramePr>
          <p:cNvPr id="10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15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Immagine in Toni di Grigio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GPU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CPU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Allocazione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63.5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MemCopy HtD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7.5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Modifica dello SdC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DCT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2.4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Quantizzazione e ZigZag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1.2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Codifica di Huffman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50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MemCopy DtH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“Compressione”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31.9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Scrittura su File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2.8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Totale </a:t>
                      </a: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(Senza Allocazione)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65.1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100 ms</a:t>
                      </a:r>
                      <a:endParaRPr lang="it-IT" sz="1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Risultati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In generale, difficilmente si trovano dei dati interessanti sui tempi di esecuzione dell’algoritmo di compressione JPEG</a:t>
            </a:r>
          </a:p>
          <a:p>
            <a:r>
              <a:rPr lang="it-IT" dirty="0" smtClean="0"/>
              <a:t>I tempi che si possono ricavare consistono nell’esecuzione totale dell’algoritmo e non dei singoli passaggi</a:t>
            </a:r>
          </a:p>
          <a:p>
            <a:r>
              <a:rPr lang="it-IT" dirty="0" smtClean="0"/>
              <a:t>Un tempo abbastanza indicativo è attorno ai </a:t>
            </a:r>
            <a:r>
              <a:rPr lang="it-IT" b="1" dirty="0" smtClean="0"/>
              <a:t>100ms per l’intero </a:t>
            </a:r>
            <a:r>
              <a:rPr lang="it-IT" b="1" dirty="0" smtClean="0"/>
              <a:t>algoritmo </a:t>
            </a:r>
            <a:r>
              <a:rPr lang="it-IT" dirty="0" smtClean="0"/>
              <a:t>con un’immagine in toni di grigio</a:t>
            </a:r>
            <a:endParaRPr lang="it-IT" b="1" dirty="0"/>
          </a:p>
        </p:txBody>
      </p:sp>
      <p:graphicFrame>
        <p:nvGraphicFramePr>
          <p:cNvPr id="10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15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Immagine in Toni di Grigio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GPU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CPU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Allocazione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63.5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MemCopy HtD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7.5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Modifica dello SdC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DCT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2.4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20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Quantizzazione e ZigZag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1.2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Codifica di Huffman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50 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MemCopy DtH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8.5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“Compressione”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31.9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omic Sans MS"/>
                          <a:ea typeface="Times New Roman"/>
                          <a:cs typeface="Times New Roman"/>
                        </a:rPr>
                        <a:t>Scrittura su File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2.8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Courier New"/>
                        </a:rPr>
                        <a:t>ms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Courier New"/>
                        </a:rPr>
                        <a:t>N/A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Totale </a:t>
                      </a: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(Senza Allocazione)</a:t>
                      </a:r>
                      <a:endParaRPr lang="it-IT" sz="11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omic Sans MS"/>
                          <a:ea typeface="Times New Roman"/>
                          <a:cs typeface="Times New Roman"/>
                        </a:rPr>
                        <a:t>65.1 </a:t>
                      </a:r>
                      <a:r>
                        <a:rPr lang="it-IT" sz="1100" dirty="0">
                          <a:latin typeface="Comic Sans MS"/>
                          <a:ea typeface="Times New Roman"/>
                          <a:cs typeface="Times New Roman"/>
                        </a:rPr>
                        <a:t>ms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~ 100 ms</a:t>
                      </a:r>
                      <a:endParaRPr lang="it-IT" sz="1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 e Sviluppi </a:t>
            </a:r>
            <a:r>
              <a:rPr lang="it-IT" dirty="0" smtClean="0"/>
              <a:t>Futuri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 punti cruciali e direttamente collegati allo sviluppo su GPU sono sicuramente i due passaggi nella e dalla memoria video</a:t>
            </a:r>
          </a:p>
          <a:p>
            <a:r>
              <a:rPr lang="it-IT" dirty="0" err="1" smtClean="0"/>
              <a:t>Cuda</a:t>
            </a:r>
            <a:r>
              <a:rPr lang="it-IT" dirty="0" smtClean="0"/>
              <a:t> permette di interpretare i dati anche in un modo differente, usando delle strutture chiamate </a:t>
            </a:r>
            <a:r>
              <a:rPr lang="it-IT" b="1" dirty="0" smtClean="0"/>
              <a:t>Texture</a:t>
            </a:r>
            <a:r>
              <a:rPr lang="it-IT" dirty="0" smtClean="0"/>
              <a:t> che permettono una </a:t>
            </a:r>
            <a:r>
              <a:rPr lang="it-IT" b="1" dirty="0" smtClean="0"/>
              <a:t>maggiore velocità </a:t>
            </a:r>
            <a:r>
              <a:rPr lang="it-IT" dirty="0" smtClean="0"/>
              <a:t>sia di passaggio di dati sia di elaborazione al costo di maggior complessità </a:t>
            </a:r>
            <a:r>
              <a:rPr lang="it-IT" dirty="0" err="1" smtClean="0"/>
              <a:t>implementativa</a:t>
            </a:r>
            <a:r>
              <a:rPr lang="it-IT" dirty="0" smtClean="0"/>
              <a:t> </a:t>
            </a:r>
          </a:p>
          <a:p>
            <a:r>
              <a:rPr lang="it-IT" dirty="0" smtClean="0"/>
              <a:t>La fase di “</a:t>
            </a:r>
            <a:r>
              <a:rPr lang="it-IT" b="1" dirty="0" smtClean="0"/>
              <a:t>compressione</a:t>
            </a:r>
            <a:r>
              <a:rPr lang="it-IT" dirty="0" smtClean="0"/>
              <a:t>”, nonostante comprenda più passaggi, esula, in questo primo approccio, dall’ambito di </a:t>
            </a:r>
            <a:r>
              <a:rPr lang="it-IT" dirty="0" err="1" smtClean="0"/>
              <a:t>parallelizzazione</a:t>
            </a:r>
            <a:r>
              <a:rPr lang="it-IT" dirty="0" smtClean="0"/>
              <a:t>: </a:t>
            </a:r>
            <a:r>
              <a:rPr lang="it-IT" b="1" dirty="0" smtClean="0"/>
              <a:t>ottimo campo di studio futuro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Struttura delle GPU sempre più simile a quella delle CPU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numero di </a:t>
            </a:r>
            <a:r>
              <a:rPr lang="it-IT" b="1" dirty="0" err="1" smtClean="0"/>
              <a:t>core</a:t>
            </a:r>
            <a:r>
              <a:rPr lang="it-IT" b="1" dirty="0" smtClean="0"/>
              <a:t> </a:t>
            </a:r>
            <a:r>
              <a:rPr lang="it-IT" dirty="0" smtClean="0"/>
              <a:t>di una GPU è molto </a:t>
            </a:r>
            <a:r>
              <a:rPr lang="it-IT" b="1" dirty="0" smtClean="0"/>
              <a:t>maggiore</a:t>
            </a:r>
            <a:r>
              <a:rPr lang="it-IT" dirty="0" smtClean="0"/>
              <a:t> di quello di una CPU</a:t>
            </a:r>
          </a:p>
          <a:p>
            <a:endParaRPr lang="it-IT" dirty="0" smtClean="0"/>
          </a:p>
          <a:p>
            <a:r>
              <a:rPr lang="it-IT" dirty="0" smtClean="0"/>
              <a:t>Sarebbe utile sfruttare tutta questa potenza di calcolo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Scopo del tirocinio è quello di portare la maggior parte di elaborazione di una serie di algoritmi su GPU</a:t>
            </a:r>
          </a:p>
          <a:p>
            <a:r>
              <a:rPr lang="it-IT" dirty="0" smtClean="0"/>
              <a:t>Il tirocinio è stato svolto presso l’azienda </a:t>
            </a:r>
            <a:r>
              <a:rPr lang="it-IT" dirty="0" err="1" smtClean="0"/>
              <a:t>Infomobility</a:t>
            </a:r>
            <a:r>
              <a:rPr lang="it-IT" dirty="0" smtClean="0"/>
              <a:t> con sede a Concordia sulla Secchia</a:t>
            </a:r>
          </a:p>
          <a:p>
            <a:r>
              <a:rPr lang="it-IT" dirty="0" smtClean="0"/>
              <a:t>L’ambito di applicazione degli algoritmi scritti è quello del riconoscimento delle targhe in autostrada e il relativo salvataggio delle immagini scattate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Strumenti Utilizzati</a:t>
            </a:r>
          </a:p>
          <a:p>
            <a:endParaRPr lang="it-IT" dirty="0" smtClean="0"/>
          </a:p>
          <a:p>
            <a:pPr algn="just"/>
            <a:r>
              <a:rPr lang="it-IT" dirty="0" smtClean="0"/>
              <a:t>Algoritmi Studiati</a:t>
            </a:r>
          </a:p>
          <a:p>
            <a:endParaRPr lang="it-IT" dirty="0" smtClean="0"/>
          </a:p>
          <a:p>
            <a:r>
              <a:rPr lang="it-IT" dirty="0" smtClean="0"/>
              <a:t>Soluzioni Adottate</a:t>
            </a:r>
          </a:p>
          <a:p>
            <a:endParaRPr lang="it-IT" dirty="0" smtClean="0"/>
          </a:p>
          <a:p>
            <a:r>
              <a:rPr lang="it-IT" dirty="0" smtClean="0"/>
              <a:t>Risultati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Strumenti Utilizzati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Algoritmi Studiati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Soluzioni Adottate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Risultati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Strumenti Utilizzati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Sono stati valutati i due </a:t>
            </a:r>
            <a:r>
              <a:rPr lang="it-IT" dirty="0" smtClean="0"/>
              <a:t>produttori di GPU presenti nel mercato </a:t>
            </a:r>
            <a:r>
              <a:rPr lang="it-IT" dirty="0" smtClean="0"/>
              <a:t>consumer: </a:t>
            </a:r>
            <a:r>
              <a:rPr lang="it-IT" b="1" dirty="0" smtClean="0"/>
              <a:t>Nvidia e AMD</a:t>
            </a:r>
          </a:p>
          <a:p>
            <a:r>
              <a:rPr lang="it-IT" dirty="0" smtClean="0"/>
              <a:t>Entrambe forniscono gli strumenti necessari per sviluppare applicazioni </a:t>
            </a:r>
            <a:r>
              <a:rPr lang="it-IT" b="1" dirty="0" err="1" smtClean="0"/>
              <a:t>General</a:t>
            </a:r>
            <a:r>
              <a:rPr lang="it-IT" b="1" dirty="0" smtClean="0"/>
              <a:t> </a:t>
            </a:r>
            <a:r>
              <a:rPr lang="it-IT" b="1" dirty="0" err="1" smtClean="0"/>
              <a:t>Purpose</a:t>
            </a:r>
            <a:r>
              <a:rPr lang="it-IT" b="1" dirty="0" smtClean="0"/>
              <a:t> </a:t>
            </a:r>
            <a:r>
              <a:rPr lang="it-IT" dirty="0" smtClean="0"/>
              <a:t>sfruttando la potenza di calcolo della/e GPU</a:t>
            </a:r>
          </a:p>
          <a:p>
            <a:r>
              <a:rPr lang="it-IT" dirty="0" smtClean="0"/>
              <a:t>Nvidia mette a disposizione </a:t>
            </a:r>
            <a:r>
              <a:rPr lang="it-IT" b="1" dirty="0" smtClean="0"/>
              <a:t>CUDA</a:t>
            </a:r>
            <a:r>
              <a:rPr lang="it-IT" dirty="0" smtClean="0"/>
              <a:t>, un </a:t>
            </a:r>
            <a:r>
              <a:rPr lang="it-IT" dirty="0" err="1" smtClean="0"/>
              <a:t>framework</a:t>
            </a:r>
            <a:r>
              <a:rPr lang="it-IT" dirty="0" smtClean="0"/>
              <a:t> proprietario che comprende, tra le altre cose, un compilatore ed una serie di librerie e funzioni primitive</a:t>
            </a:r>
          </a:p>
          <a:p>
            <a:r>
              <a:rPr lang="it-IT" dirty="0" smtClean="0"/>
              <a:t>AMD sfrutta la libreria </a:t>
            </a:r>
            <a:r>
              <a:rPr lang="it-IT" b="1" dirty="0" err="1" smtClean="0"/>
              <a:t>OpenCL</a:t>
            </a:r>
            <a:r>
              <a:rPr lang="it-IT" dirty="0" smtClean="0"/>
              <a:t>, libreria multipiattaforma che ben si confà ad un ambiente </a:t>
            </a:r>
            <a:r>
              <a:rPr lang="it-IT" dirty="0" err="1" smtClean="0"/>
              <a:t>multithread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Caratteristiche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Nvidia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Framework</a:t>
            </a:r>
            <a:r>
              <a:rPr lang="it-IT" dirty="0" smtClean="0"/>
              <a:t> proprietario </a:t>
            </a:r>
            <a:r>
              <a:rPr lang="it-IT" dirty="0" err="1" smtClean="0"/>
              <a:t>monopiattaforma</a:t>
            </a:r>
            <a:endParaRPr lang="it-IT" dirty="0" smtClean="0"/>
          </a:p>
          <a:p>
            <a:r>
              <a:rPr lang="it-IT" dirty="0" smtClean="0"/>
              <a:t>Più maturo e rodato</a:t>
            </a:r>
          </a:p>
          <a:p>
            <a:r>
              <a:rPr lang="it-IT" dirty="0" smtClean="0"/>
              <a:t>Librerie perfettamente ottimizzate per l’hardware sottostante</a:t>
            </a:r>
          </a:p>
          <a:p>
            <a:r>
              <a:rPr lang="it-IT" dirty="0" smtClean="0"/>
              <a:t>Grande </a:t>
            </a:r>
            <a:r>
              <a:rPr lang="it-IT" dirty="0" err="1" smtClean="0"/>
              <a:t>comunity</a:t>
            </a:r>
            <a:r>
              <a:rPr lang="it-IT" dirty="0" smtClean="0"/>
              <a:t> dalla quale trovare soluzioni</a:t>
            </a:r>
          </a:p>
          <a:p>
            <a:r>
              <a:rPr lang="it-IT" dirty="0" smtClean="0"/>
              <a:t>Grande disponibilità di strumenti che si integrano coi vari SO, quali debugger od estensioni per IDE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AMD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Librerie open multipiattaforma</a:t>
            </a:r>
          </a:p>
          <a:p>
            <a:r>
              <a:rPr lang="it-IT" dirty="0" smtClean="0"/>
              <a:t>Ancora giovane e acerbo</a:t>
            </a:r>
          </a:p>
          <a:p>
            <a:r>
              <a:rPr lang="it-IT" dirty="0" smtClean="0"/>
              <a:t>Librerie generiche che difficilmente raggiungono una perfetta ottimizzazione</a:t>
            </a:r>
          </a:p>
          <a:p>
            <a:r>
              <a:rPr lang="it-IT" dirty="0" smtClean="0"/>
              <a:t>Nessuna </a:t>
            </a:r>
            <a:r>
              <a:rPr lang="it-IT" dirty="0" err="1" smtClean="0"/>
              <a:t>comunity</a:t>
            </a:r>
            <a:r>
              <a:rPr lang="it-IT" dirty="0" smtClean="0"/>
              <a:t> ufficiale o comunque ampia</a:t>
            </a:r>
          </a:p>
          <a:p>
            <a:r>
              <a:rPr lang="it-IT" dirty="0" smtClean="0"/>
              <a:t>Pochi strumenti a disposizione e poca integrazione con i vari ambienti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Cuda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 questi motivi si è scelto di utilizzare una scheda </a:t>
            </a:r>
            <a:r>
              <a:rPr lang="it-IT" b="1" dirty="0" smtClean="0"/>
              <a:t>Nvidia ed il relativo </a:t>
            </a:r>
            <a:r>
              <a:rPr lang="it-IT" b="1" dirty="0" err="1" smtClean="0"/>
              <a:t>framework</a:t>
            </a:r>
            <a:endParaRPr lang="it-IT" b="1" dirty="0" smtClean="0"/>
          </a:p>
          <a:p>
            <a:r>
              <a:rPr lang="it-IT" dirty="0" smtClean="0"/>
              <a:t>Avendo a disposizione moltissimi nuclei di elaborazione (in una GPU moderna superano anche i 2’000) l’idea di base è quella di suddividere il lavoro in parti indipendenti tra di loro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1342</Words>
  <Application>Microsoft Office PowerPoint</Application>
  <PresentationFormat>Presentazione su schermo (4:3)</PresentationFormat>
  <Paragraphs>295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  Studio e Sviluppo di un metodo di parallelizzazione in ambiente grafico di algoritmi seriali </vt:lpstr>
      <vt:lpstr>Introduzione</vt:lpstr>
      <vt:lpstr>Introduzione</vt:lpstr>
      <vt:lpstr>Introduzione</vt:lpstr>
      <vt:lpstr>Roadmap</vt:lpstr>
      <vt:lpstr>Roadmap</vt:lpstr>
      <vt:lpstr>Strumenti Utilizzati</vt:lpstr>
      <vt:lpstr>Caratteristiche</vt:lpstr>
      <vt:lpstr>Cuda</vt:lpstr>
      <vt:lpstr>Cuda</vt:lpstr>
      <vt:lpstr>Roadmap</vt:lpstr>
      <vt:lpstr>Algoritmi Studiati</vt:lpstr>
      <vt:lpstr>Algoritmo di Compressione JPEG</vt:lpstr>
      <vt:lpstr>Algoritmo di Compressione JPEG</vt:lpstr>
      <vt:lpstr>Roadmap</vt:lpstr>
      <vt:lpstr>Implementazione</vt:lpstr>
      <vt:lpstr>Implementazione</vt:lpstr>
      <vt:lpstr>Roadmap</vt:lpstr>
      <vt:lpstr>Risultati</vt:lpstr>
      <vt:lpstr>Risultati</vt:lpstr>
      <vt:lpstr>Risultati</vt:lpstr>
      <vt:lpstr>Risultati</vt:lpstr>
      <vt:lpstr>Risultati</vt:lpstr>
      <vt:lpstr>Conclusioni e Sviluppi Futuri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e Sviluppo di un metodo di parallelizzazione in ambiente grafico di algoritmi seriali</dc:title>
  <dc:creator>Andrea</dc:creator>
  <cp:lastModifiedBy>Andrea</cp:lastModifiedBy>
  <cp:revision>123</cp:revision>
  <dcterms:created xsi:type="dcterms:W3CDTF">2012-11-28T18:30:46Z</dcterms:created>
  <dcterms:modified xsi:type="dcterms:W3CDTF">2012-12-17T20:19:01Z</dcterms:modified>
</cp:coreProperties>
</file>