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ncode Sans ExtraLight"/>
      <p:regular r:id="rId23"/>
      <p:bold r:id="rId24"/>
    </p:embeddedFont>
    <p:embeddedFont>
      <p:font typeface="Raleway SemiBold"/>
      <p:regular r:id="rId25"/>
      <p:bold r:id="rId26"/>
      <p:italic r:id="rId27"/>
      <p:boldItalic r:id="rId28"/>
    </p:embeddedFont>
    <p:embeddedFont>
      <p:font typeface="Raleway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Encode Sans"/>
      <p:regular r:id="rId37"/>
      <p:bold r:id="rId38"/>
    </p:embeddedFont>
    <p:embeddedFont>
      <p:font typeface="Roboto Light"/>
      <p:regular r:id="rId39"/>
      <p:bold r:id="rId40"/>
      <p:italic r:id="rId41"/>
      <p:boldItalic r:id="rId42"/>
    </p:embeddedFont>
    <p:embeddedFont>
      <p:font typeface="Barlow SemiBold"/>
      <p:regular r:id="rId43"/>
      <p:bold r:id="rId44"/>
      <p:italic r:id="rId45"/>
      <p:boldItalic r:id="rId46"/>
    </p:embeddedFont>
    <p:embeddedFont>
      <p:font typeface="Barlow Light"/>
      <p:regular r:id="rId47"/>
      <p:bold r:id="rId48"/>
      <p:italic r:id="rId49"/>
      <p:boldItalic r:id="rId50"/>
    </p:embeddedFont>
    <p:embeddedFont>
      <p:font typeface="Barlow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C51833-2C52-42F5-B804-042E32065B2D}">
  <a:tblStyle styleId="{00C51833-2C52-42F5-B804-042E32065B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Light-bold.fntdata"/><Relationship Id="rId42" Type="http://schemas.openxmlformats.org/officeDocument/2006/relationships/font" Target="fonts/RobotoLight-boldItalic.fntdata"/><Relationship Id="rId41" Type="http://schemas.openxmlformats.org/officeDocument/2006/relationships/font" Target="fonts/RobotoLight-italic.fntdata"/><Relationship Id="rId44" Type="http://schemas.openxmlformats.org/officeDocument/2006/relationships/font" Target="fonts/BarlowSemiBold-bold.fntdata"/><Relationship Id="rId43" Type="http://schemas.openxmlformats.org/officeDocument/2006/relationships/font" Target="fonts/BarlowSemiBold-regular.fntdata"/><Relationship Id="rId46" Type="http://schemas.openxmlformats.org/officeDocument/2006/relationships/font" Target="fonts/BarlowSemiBold-boldItalic.fntdata"/><Relationship Id="rId45" Type="http://schemas.openxmlformats.org/officeDocument/2006/relationships/font" Target="fonts/Barlow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arlowLight-bold.fntdata"/><Relationship Id="rId47" Type="http://schemas.openxmlformats.org/officeDocument/2006/relationships/font" Target="fonts/BarlowLight-regular.fntdata"/><Relationship Id="rId49" Type="http://schemas.openxmlformats.org/officeDocument/2006/relationships/font" Target="fonts/Barlow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33" Type="http://schemas.openxmlformats.org/officeDocument/2006/relationships/font" Target="fonts/Roboto-regular.fntdata"/><Relationship Id="rId32" Type="http://schemas.openxmlformats.org/officeDocument/2006/relationships/font" Target="fonts/Raleway-boldItalic.fntdata"/><Relationship Id="rId35" Type="http://schemas.openxmlformats.org/officeDocument/2006/relationships/font" Target="fonts/Roboto-italic.fntdata"/><Relationship Id="rId34" Type="http://schemas.openxmlformats.org/officeDocument/2006/relationships/font" Target="fonts/Roboto-bold.fntdata"/><Relationship Id="rId37" Type="http://schemas.openxmlformats.org/officeDocument/2006/relationships/font" Target="fonts/EncodeSans-regular.fntdata"/><Relationship Id="rId36" Type="http://schemas.openxmlformats.org/officeDocument/2006/relationships/font" Target="fonts/Roboto-boldItalic.fntdata"/><Relationship Id="rId39" Type="http://schemas.openxmlformats.org/officeDocument/2006/relationships/font" Target="fonts/RobotoLight-regular.fntdata"/><Relationship Id="rId38" Type="http://schemas.openxmlformats.org/officeDocument/2006/relationships/font" Target="fonts/EncodeSans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ncodeSansExtraLight-bold.fntdata"/><Relationship Id="rId23" Type="http://schemas.openxmlformats.org/officeDocument/2006/relationships/font" Target="fonts/EncodeSansExtraLight-regular.fntdata"/><Relationship Id="rId26" Type="http://schemas.openxmlformats.org/officeDocument/2006/relationships/font" Target="fonts/RalewaySemiBold-bold.fntdata"/><Relationship Id="rId25" Type="http://schemas.openxmlformats.org/officeDocument/2006/relationships/font" Target="fonts/RalewaySemiBold-regular.fntdata"/><Relationship Id="rId28" Type="http://schemas.openxmlformats.org/officeDocument/2006/relationships/font" Target="fonts/RalewaySemiBold-boldItalic.fntdata"/><Relationship Id="rId27" Type="http://schemas.openxmlformats.org/officeDocument/2006/relationships/font" Target="fonts/RalewaySemiBold-italic.fntdata"/><Relationship Id="rId29" Type="http://schemas.openxmlformats.org/officeDocument/2006/relationships/font" Target="fonts/Raleway-regular.fntdata"/><Relationship Id="rId51" Type="http://schemas.openxmlformats.org/officeDocument/2006/relationships/font" Target="fonts/Barlow-regular.fntdata"/><Relationship Id="rId50" Type="http://schemas.openxmlformats.org/officeDocument/2006/relationships/font" Target="fonts/BarlowLight-boldItalic.fntdata"/><Relationship Id="rId53" Type="http://schemas.openxmlformats.org/officeDocument/2006/relationships/font" Target="fonts/Barlow-italic.fntdata"/><Relationship Id="rId52" Type="http://schemas.openxmlformats.org/officeDocument/2006/relationships/font" Target="fonts/Barlow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Barlow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7cd0b7920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7cd0b792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Buongiorno, sono Federico Scaltriti.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Oggi presenterò quella che è stata la mia esperienza di tirocinio, supervisionato dal prof. Riccardo Martoglia.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7f23c2443_0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7f23c244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Analizziamo ora lo sviluppo vero e proprio di questi due algoritmi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Per il modello di anonimizzazione h</a:t>
            </a:r>
            <a:r>
              <a:rPr lang="en">
                <a:solidFill>
                  <a:schemeClr val="dk1"/>
                </a:solidFill>
              </a:rPr>
              <a:t>o realizzato una rete neurale che prende in input un ticket che viene processato nel primo layer incapsulato da Keras, una libreria integrata in TF.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 sfruttato questa struttura pre-esistente fornita da Google che è già ottimizzata per la mia task. L’output di questo layer viene poi passato ai due successivi, convogliati poi nell’unico neurone di output che avrà valore binario: 1 se la frase in ingresso è significativa, 0 altrimenti. [0:50]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7f23c2443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7f23c244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dati mostrano come i risultati ottenuti con questo modello di Deep Learning siano più che soddisfacenti, ottenendo un alto livello di accuratezza e un errore molto basso.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 essere certo che il modello performasse correttamente, ho analizzato la curva ROC che viene usata proprio nei casi di classificazione binaria, ottenendo un ottimo risultato anche con questa metrica.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Quindi, visti i risultati, ho potuto procedere con il modello successivo. [0:30]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7f23c2443_0_2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f7f23c2443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struttura della rete neurale sviluppata mostra come in ingresso vengano passate le codifiche numeriche dei ticket. Questo Embedding layer è uno degli step fondamentali in NLP. Ne esistono alcuni già pre-allenati ma, siccome i miei dati in input riguardavano un tema specifico, ho preferito crearne uno custom che si adattasse specificatamente alla mia esigenza.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Ogni frase è poi analizzata da un layer che applica una convoluzione: questa operazione applica diversi filtri (in questo caso 32) per poter individuare delle correlazioni tra diverse parole.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Durante tutta la rete viene applicato un filtro di Dropout che impedisce di considerare alcuni neuroni in fase di apprendimento. Questa operazione è consigliata per evitare che il modello “impari a memoria” dai dati che ha visto.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Successivamente vengono cercate ulteriori correlazioni nei layer totalmente connessi (chiamati Dense). L’ultimo è costituito da 14 neuroni, come le classi possibili a cui apparterrà il messaggio in ingresso. Ci sarà un solo valore positivo, mentre gli altri saranno azzerati. [1:20]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7f23c2443_0_2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f7f23c2443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Siccome il mio dataset non aveva un numero di ticket equilibrato per ogni casistica, ho dato un peso diverso ad ogni classe in base a quanti ticket esistessero. Questo mi ha permesso di incrementare notevolmente le performance, che vengono riportate in questa tabella.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L’obiettivo iniziale di ottenere un’accuratezza superiore all’80% è stata ottenuta e anche le altre metriche riportano buoni valori.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Anche la matrice di confusione riportata a destra è stata importante per individuare le inconsistenze nei dati. [0.45]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7f23c2443_0_2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7f23c244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Finito lo sviluppo mi sono dedicato insieme al team di R&amp;D al deployment del micro-servizio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 di tutto con MLflow abbiamo effettuato il serving dei modelli, rendendoli quindi disponibili attraverso API realizzate.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questo momento stiamo già testando questi e altri servizi, in modo da svilupparne versioni sempre migliorate. [8:05]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38195f0d2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f38195f0d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Abbiamo individuato diversi sviluppi che miglioreranno l’appetibilità e la qualità del micro-servizio.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 ora l’algoritmo di classificazione è funzionante solo con ticket in italiano. Un primo obiettivo è di renderlo più universale allenandolo su ticket in altre lingue.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secondo punto, visti i problemi avuti con le classificazioni sbagliate, è sviluppare un algoritmo di clustering che rielabori l’insieme delle classi di partenza, per una disambiguazione più intelligente di quella svolta fin’ora.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L’ultimo step è l’aggiunta di una sentiment analysis per poter capire, a partire dal messaggio, quando un utente è più arrabbiato e quindi necessita di ricevere una risposta il prima possibile.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 ringrazio per l’attenzione [8:30]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progetto è stato svolto in collaborazione con OT consulting, azienda specializzata in </a:t>
            </a:r>
            <a:r>
              <a:rPr lang="en" sz="1200">
                <a:solidFill>
                  <a:schemeClr val="dk1"/>
                </a:solidFill>
              </a:rPr>
              <a:t>creazione di modelli di </a:t>
            </a:r>
            <a:r>
              <a:rPr b="1" lang="en" sz="1200">
                <a:solidFill>
                  <a:schemeClr val="dk1"/>
                </a:solidFill>
              </a:rPr>
              <a:t>business</a:t>
            </a:r>
            <a:r>
              <a:rPr lang="en" sz="1200">
                <a:solidFill>
                  <a:schemeClr val="dk1"/>
                </a:solidFill>
              </a:rPr>
              <a:t> per ottimizzare i processi aziendali.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Negli ultimi anni hanno investito anche in un reparto R&amp;D che punta a fornire servizi basati su algoritmi di Intelligenza Artificiale. Il lavoro che ho svolto ha portato alla realizzazione di due algoritmi che sfruttano questa tecnologia per, dato un </a:t>
            </a:r>
            <a:r>
              <a:rPr lang="en" sz="1200">
                <a:solidFill>
                  <a:schemeClr val="dk1"/>
                </a:solidFill>
              </a:rPr>
              <a:t>ticket</a:t>
            </a:r>
            <a:r>
              <a:rPr lang="en" sz="1200">
                <a:solidFill>
                  <a:schemeClr val="dk1"/>
                </a:solidFill>
              </a:rPr>
              <a:t>, o messaggio testuale, anonimizzarlo, quindi rimuovere i dati sensibili e nel mentre anche frasi dal basso potere discriminante, e classificarlo con una etichetta scelta tra un set prestabilito e convogliarli in un micro-servizio.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Tutto questo per poi integrarlo in un tool aziendale composto da diversi servizi.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7ee771d5f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7ee771d5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Vediamo il contesto del problema: in un’azienda strutturata, il servizio clienti è caratterizzato dall’</a:t>
            </a:r>
            <a:r>
              <a:rPr b="1" lang="en"/>
              <a:t>escalation</a:t>
            </a:r>
            <a:r>
              <a:rPr lang="en"/>
              <a:t>. Il nostro cliente ha 2 livelli di assistenza. Nel momento in cui una richiesta arriva al sistema, un responsabile si occupa di smistarla al team di lavoro appropriato.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base alla complessità della richiesta, verrà smistata al 1° livello o al 2°, che richiederà l’intervento degli sviluppatori.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Questo processo normalmente richiede tempo, mentre il micro-servizio realizzato riduce notevolmente i tempi di esecuzione e riduce i Full-Time-Equivalent, permettendo di avere una stima più profittevole del lavoro svolto da un dipendente. </a:t>
            </a:r>
            <a:r>
              <a:rPr lang="en">
                <a:solidFill>
                  <a:schemeClr val="dk1"/>
                </a:solidFill>
              </a:rPr>
              <a:t>[1:10]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20bbb03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20bbb0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Intanto vediamo meglio l’azione dei due algoritmi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7ee771d5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7ee771d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 vengono illustrati i due step previsti: per prima cosa viene preso il ticket originale e l’algoritmo di anonimizzazione elimina le frasi come i saluti (in questo caso “Buongiorno”) e le frasi contenenti dati sensibili come l’ultima.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Successivamente il ticket risultante viene passato in input da un secondo algoritmo che vi assegna una delle possibili classi a disposizione.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7f23c2443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7f23c244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Diamo ora un excursus sulle tecnologie usate.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micro-servizio è stato containerizzato usando Docker, mentre con Flask ho potuto esporre le API.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Tale servizio è stato scritto in Python, con l’ausilio di Tensorflow per i modelli di DL, Pandas per analizzare i dati e Scikit-learn per grafici e metriche.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Colab invece è stato usato in fase di allenamento dei modelli, mentre MLflow è servito per il deployment del servizio. [0.40]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7f23c2443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7f23c244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Veniamo ora ai dati che ho dovuto trattare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7f23c2443_0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7f23c244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Nella prima immagine si vede </a:t>
            </a:r>
            <a:r>
              <a:rPr lang="en">
                <a:solidFill>
                  <a:schemeClr val="dk1"/>
                </a:solidFill>
              </a:rPr>
              <a:t>il</a:t>
            </a:r>
            <a:r>
              <a:rPr lang="en">
                <a:solidFill>
                  <a:schemeClr val="dk1"/>
                </a:solidFill>
              </a:rPr>
              <a:t> formato usato per la classificazione del testo. </a:t>
            </a:r>
            <a:r>
              <a:rPr lang="en"/>
              <a:t>L</a:t>
            </a:r>
            <a:r>
              <a:rPr lang="en"/>
              <a:t>e colonne “Subject” e “Description” sono </a:t>
            </a:r>
            <a:r>
              <a:rPr lang="en">
                <a:solidFill>
                  <a:schemeClr val="dk1"/>
                </a:solidFill>
              </a:rPr>
              <a:t>l</a:t>
            </a:r>
            <a:r>
              <a:rPr lang="en">
                <a:solidFill>
                  <a:schemeClr val="dk1"/>
                </a:solidFill>
              </a:rPr>
              <a:t>a fonte testuale</a:t>
            </a:r>
            <a:r>
              <a:rPr lang="en"/>
              <a:t>, mentre la colonna “Subtype” contiene l’insieme di classi su cui effettuare la classificazione.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seconda foto invece riporta gli stessi dati rielaborati sotto forma di singole frasi con un valore numerico ad indicare se è una frase rilevante (valore 1) oppure se andrà successivamente scartata (valore 0).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dati riportati in questa forma sono stati usati per l’algoritmo di pulizia e anonimizzazione del testo.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indent="-431800" lvl="8" marL="4114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86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0" Type="http://schemas.openxmlformats.org/officeDocument/2006/relationships/image" Target="../media/image3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483300" y="381625"/>
            <a:ext cx="8177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UNIVERSITÀ DEGLI STUDI DI MODENA E REGGIO EMILIA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600350" y="3694175"/>
            <a:ext cx="34245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Prof. Riccardo Martoglia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600350" y="3414200"/>
            <a:ext cx="17625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Relatore</a:t>
            </a:r>
            <a:endParaRPr b="1" sz="16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1567800" y="1944175"/>
            <a:ext cx="60084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NLP application in Customer Service: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how to improve Customer Success Rate 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and Satisfaction using AI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68" name="Google Shape;68;p12"/>
          <p:cNvCxnSpPr/>
          <p:nvPr/>
        </p:nvCxnSpPr>
        <p:spPr>
          <a:xfrm>
            <a:off x="920900" y="1113700"/>
            <a:ext cx="7131300" cy="11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69" name="Google Shape;69;p12"/>
          <p:cNvSpPr txBox="1"/>
          <p:nvPr/>
        </p:nvSpPr>
        <p:spPr>
          <a:xfrm>
            <a:off x="675800" y="1162888"/>
            <a:ext cx="8177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Dipartimento di Scienze Fisiche, Informatiche e Matematiche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4948250" y="3694175"/>
            <a:ext cx="34245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Federico Scaltriti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1" name="Google Shape;71;p12"/>
          <p:cNvSpPr txBox="1"/>
          <p:nvPr/>
        </p:nvSpPr>
        <p:spPr>
          <a:xfrm>
            <a:off x="6610250" y="3414200"/>
            <a:ext cx="17625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Candidato</a:t>
            </a:r>
            <a:endParaRPr b="1" sz="16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675800" y="4288813"/>
            <a:ext cx="81774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Anno accademico 2020/2021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>
            <p:ph type="title"/>
          </p:nvPr>
        </p:nvSpPr>
        <p:spPr>
          <a:xfrm>
            <a:off x="431450" y="729925"/>
            <a:ext cx="5640900" cy="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ANALISI DEL PROGETTO</a:t>
            </a:r>
            <a:endParaRPr sz="200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10" name="Google Shape;210;p2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7603315" y="2669543"/>
            <a:ext cx="1267800" cy="3654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Deployment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3185417" y="2669543"/>
            <a:ext cx="4654800" cy="3654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Sviluppo</a:t>
            </a:r>
            <a:endParaRPr b="1" sz="13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1906337" y="2671050"/>
            <a:ext cx="1499100" cy="3654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Dataset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702772" y="2669543"/>
            <a:ext cx="1381500" cy="3654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Tecnologie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0" y="2669543"/>
            <a:ext cx="957600" cy="365400"/>
          </a:xfrm>
          <a:prstGeom prst="homePlate">
            <a:avLst>
              <a:gd fmla="val 32030" name="adj"/>
            </a:avLst>
          </a:prstGeom>
          <a:solidFill>
            <a:srgbClr val="C4C7D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NLP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6" name="Google Shape;216;p21"/>
          <p:cNvCxnSpPr/>
          <p:nvPr/>
        </p:nvCxnSpPr>
        <p:spPr>
          <a:xfrm rot="10800000">
            <a:off x="355587" y="2263726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7" name="Google Shape;217;p21"/>
          <p:cNvSpPr txBox="1"/>
          <p:nvPr/>
        </p:nvSpPr>
        <p:spPr>
          <a:xfrm>
            <a:off x="312323" y="1748450"/>
            <a:ext cx="14991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Anonimizzazione &amp; Classificazione del testo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18" name="Google Shape;218;p21"/>
          <p:cNvCxnSpPr/>
          <p:nvPr/>
        </p:nvCxnSpPr>
        <p:spPr>
          <a:xfrm rot="10800000">
            <a:off x="2124728" y="223034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19" name="Google Shape;219;p21"/>
          <p:cNvSpPr txBox="1"/>
          <p:nvPr/>
        </p:nvSpPr>
        <p:spPr>
          <a:xfrm>
            <a:off x="2084656" y="171507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</a:t>
            </a: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ati di partenza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4755050" y="1883302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21" name="Google Shape;221;p21"/>
          <p:cNvCxnSpPr/>
          <p:nvPr/>
        </p:nvCxnSpPr>
        <p:spPr>
          <a:xfrm rot="10800000">
            <a:off x="6160846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2" name="Google Shape;222;p21"/>
          <p:cNvSpPr txBox="1"/>
          <p:nvPr/>
        </p:nvSpPr>
        <p:spPr>
          <a:xfrm>
            <a:off x="6125532" y="348438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Dati inconsistenti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23" name="Google Shape;223;p21"/>
          <p:cNvCxnSpPr/>
          <p:nvPr/>
        </p:nvCxnSpPr>
        <p:spPr>
          <a:xfrm rot="10800000">
            <a:off x="813537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4" name="Google Shape;224;p21"/>
          <p:cNvSpPr txBox="1"/>
          <p:nvPr/>
        </p:nvSpPr>
        <p:spPr>
          <a:xfrm>
            <a:off x="6972525" y="1878052"/>
            <a:ext cx="109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Modello e 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25" name="Google Shape;225;p21"/>
          <p:cNvCxnSpPr/>
          <p:nvPr/>
        </p:nvCxnSpPr>
        <p:spPr>
          <a:xfrm rot="10800000">
            <a:off x="979115" y="299956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6" name="Google Shape;226;p21"/>
          <p:cNvSpPr txBox="1"/>
          <p:nvPr/>
        </p:nvSpPr>
        <p:spPr>
          <a:xfrm>
            <a:off x="886226" y="3497424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Tecnologie usate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8063025" y="3372199"/>
            <a:ext cx="13173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MLflow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28" name="Google Shape;228;p21"/>
          <p:cNvCxnSpPr/>
          <p:nvPr/>
        </p:nvCxnSpPr>
        <p:spPr>
          <a:xfrm rot="10800000">
            <a:off x="374039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9" name="Google Shape;229;p21"/>
          <p:cNvSpPr txBox="1"/>
          <p:nvPr/>
        </p:nvSpPr>
        <p:spPr>
          <a:xfrm>
            <a:off x="3555925" y="3427701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Sviluppo del modello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30" name="Google Shape;230;p21"/>
          <p:cNvCxnSpPr/>
          <p:nvPr/>
        </p:nvCxnSpPr>
        <p:spPr>
          <a:xfrm rot="10800000">
            <a:off x="4827993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31" name="Google Shape;231;p21"/>
          <p:cNvCxnSpPr/>
          <p:nvPr/>
        </p:nvCxnSpPr>
        <p:spPr>
          <a:xfrm rot="10800000">
            <a:off x="7071930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/>
          <p:nvPr>
            <p:ph type="title"/>
          </p:nvPr>
        </p:nvSpPr>
        <p:spPr>
          <a:xfrm>
            <a:off x="457200" y="605600"/>
            <a:ext cx="5981400" cy="4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Encode Sans"/>
                <a:ea typeface="Encode Sans"/>
                <a:cs typeface="Encode Sans"/>
                <a:sym typeface="Encode Sans"/>
              </a:rPr>
              <a:t>TEXT ANONYMIZATION - SVILUPPO DEL MODELLO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2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8" name="Google Shape;238;p22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239" name="Google Shape;239;p22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2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00" y="2127847"/>
            <a:ext cx="6681864" cy="22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/>
          <p:nvPr>
            <p:ph type="title"/>
          </p:nvPr>
        </p:nvSpPr>
        <p:spPr>
          <a:xfrm>
            <a:off x="457200" y="731500"/>
            <a:ext cx="5640900" cy="37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TEXT ANONYMIZATION - RISULTATI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2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2" name="Google Shape;2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5" y="2445875"/>
            <a:ext cx="5331374" cy="206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850" y="2487638"/>
            <a:ext cx="3755076" cy="2104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4" name="Google Shape;274;p23"/>
          <p:cNvGraphicFramePr/>
          <p:nvPr/>
        </p:nvGraphicFramePr>
        <p:xfrm>
          <a:off x="952500" y="137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{00C51833-2C52-42F5-B804-042E32065B2D}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</a:rPr>
                        <a:t>Accuracy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</a:rPr>
                        <a:t>Loss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</a:rPr>
                        <a:t>ROC AUC score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91.2%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0.192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97.9%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 txBox="1"/>
          <p:nvPr>
            <p:ph type="title"/>
          </p:nvPr>
        </p:nvSpPr>
        <p:spPr>
          <a:xfrm>
            <a:off x="457200" y="725875"/>
            <a:ext cx="64308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TEXT CLASSIFICATION: MODELLO E RISULTATI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p2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600" y="1502150"/>
            <a:ext cx="5818501" cy="275188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 txBox="1"/>
          <p:nvPr>
            <p:ph idx="4294967295" type="subTitle"/>
          </p:nvPr>
        </p:nvSpPr>
        <p:spPr>
          <a:xfrm>
            <a:off x="187500" y="1371300"/>
            <a:ext cx="2833200" cy="173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Modello</a:t>
            </a:r>
            <a:endParaRPr b="1" sz="17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b="1" lang="en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Embedding</a:t>
            </a:r>
            <a:r>
              <a:rPr lang="en" sz="1500">
                <a:solidFill>
                  <a:schemeClr val="accent1"/>
                </a:solidFill>
              </a:rPr>
              <a:t> layer personalizzato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b="1" lang="en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Convoluzione</a:t>
            </a:r>
            <a:r>
              <a:rPr lang="en" sz="1500">
                <a:solidFill>
                  <a:schemeClr val="accent1"/>
                </a:solidFill>
              </a:rPr>
              <a:t> su 1 dimensione</a:t>
            </a:r>
            <a:endParaRPr sz="15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1"/>
              </a:solidFill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SzPts val="1500"/>
              <a:buChar char="▸"/>
            </a:pPr>
            <a:r>
              <a:rPr lang="en" sz="1500">
                <a:solidFill>
                  <a:schemeClr val="accent1"/>
                </a:solidFill>
              </a:rPr>
              <a:t>Molteplici </a:t>
            </a:r>
            <a:r>
              <a:rPr b="1" lang="en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Dropout </a:t>
            </a:r>
            <a:r>
              <a:rPr lang="en" sz="1500">
                <a:solidFill>
                  <a:schemeClr val="accent1"/>
                </a:solidFill>
              </a:rPr>
              <a:t>e </a:t>
            </a:r>
            <a:r>
              <a:rPr b="1" lang="en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Dense </a:t>
            </a:r>
            <a:r>
              <a:rPr lang="en" sz="1500">
                <a:solidFill>
                  <a:schemeClr val="accent1"/>
                </a:solidFill>
              </a:rPr>
              <a:t>layer</a:t>
            </a:r>
            <a:endParaRPr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/>
          <p:nvPr>
            <p:ph type="title"/>
          </p:nvPr>
        </p:nvSpPr>
        <p:spPr>
          <a:xfrm>
            <a:off x="457200" y="725875"/>
            <a:ext cx="64308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TEXT CLASSIFICATION: MODELLO E RISULTATI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8" name="Google Shape;288;p2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89" name="Google Shape;289;p25"/>
          <p:cNvGraphicFramePr/>
          <p:nvPr/>
        </p:nvGraphicFramePr>
        <p:xfrm>
          <a:off x="89275" y="195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{00C51833-2C52-42F5-B804-042E32065B2D}</a:tableStyleId>
              </a:tblPr>
              <a:tblGrid>
                <a:gridCol w="1000775"/>
                <a:gridCol w="722050"/>
                <a:gridCol w="1000775"/>
                <a:gridCol w="766975"/>
                <a:gridCol w="704050"/>
              </a:tblGrid>
              <a:tr h="62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</a:rPr>
                        <a:t>Accuracy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</a:rPr>
                        <a:t>Log loss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</a:rPr>
                        <a:t>Precision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</a:rPr>
                        <a:t>Recall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1"/>
                          </a:solidFill>
                        </a:rPr>
                        <a:t>F1</a:t>
                      </a:r>
                      <a:endParaRPr b="1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80,8%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0.655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77,2%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81,0%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79,1%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0" name="Google Shape;290;p25"/>
          <p:cNvPicPr preferRelativeResize="0"/>
          <p:nvPr/>
        </p:nvPicPr>
        <p:blipFill rotWithShape="1">
          <a:blip r:embed="rId3">
            <a:alphaModFix/>
          </a:blip>
          <a:srcRect b="0" l="0" r="7054" t="0"/>
          <a:stretch/>
        </p:blipFill>
        <p:spPr>
          <a:xfrm>
            <a:off x="4283900" y="1037325"/>
            <a:ext cx="4365125" cy="410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 txBox="1"/>
          <p:nvPr>
            <p:ph type="title"/>
          </p:nvPr>
        </p:nvSpPr>
        <p:spPr>
          <a:xfrm>
            <a:off x="431450" y="729925"/>
            <a:ext cx="5640900" cy="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ANALISI DEL PROGETTO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6" name="Google Shape;296;p2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26"/>
          <p:cNvSpPr/>
          <p:nvPr/>
        </p:nvSpPr>
        <p:spPr>
          <a:xfrm>
            <a:off x="7603315" y="2669543"/>
            <a:ext cx="1267800" cy="3654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Deployment</a:t>
            </a:r>
            <a:endParaRPr b="1" sz="12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3185417" y="2669543"/>
            <a:ext cx="4654800" cy="3654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Sviluppo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1906337" y="2671050"/>
            <a:ext cx="1499100" cy="3654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Dataset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00" name="Google Shape;300;p26"/>
          <p:cNvSpPr/>
          <p:nvPr/>
        </p:nvSpPr>
        <p:spPr>
          <a:xfrm>
            <a:off x="702772" y="2669543"/>
            <a:ext cx="1381500" cy="3654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Tecnologie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26"/>
          <p:cNvSpPr/>
          <p:nvPr/>
        </p:nvSpPr>
        <p:spPr>
          <a:xfrm>
            <a:off x="0" y="2669543"/>
            <a:ext cx="957600" cy="365400"/>
          </a:xfrm>
          <a:prstGeom prst="homePlate">
            <a:avLst>
              <a:gd fmla="val 32030" name="adj"/>
            </a:avLst>
          </a:prstGeom>
          <a:solidFill>
            <a:srgbClr val="C4C7D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NLP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2" name="Google Shape;302;p26"/>
          <p:cNvCxnSpPr/>
          <p:nvPr/>
        </p:nvCxnSpPr>
        <p:spPr>
          <a:xfrm rot="10800000">
            <a:off x="355587" y="2263726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3" name="Google Shape;303;p26"/>
          <p:cNvSpPr txBox="1"/>
          <p:nvPr/>
        </p:nvSpPr>
        <p:spPr>
          <a:xfrm>
            <a:off x="312323" y="1748450"/>
            <a:ext cx="14991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Anonimizzazione &amp; Classificazione del testo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 rot="10800000">
            <a:off x="2124728" y="223034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5" name="Google Shape;305;p26"/>
          <p:cNvSpPr txBox="1"/>
          <p:nvPr/>
        </p:nvSpPr>
        <p:spPr>
          <a:xfrm>
            <a:off x="2084656" y="171507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</a:t>
            </a: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ati di partenza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06" name="Google Shape;306;p26"/>
          <p:cNvSpPr txBox="1"/>
          <p:nvPr/>
        </p:nvSpPr>
        <p:spPr>
          <a:xfrm>
            <a:off x="4755050" y="1883302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07" name="Google Shape;307;p26"/>
          <p:cNvCxnSpPr/>
          <p:nvPr/>
        </p:nvCxnSpPr>
        <p:spPr>
          <a:xfrm rot="10800000">
            <a:off x="6160846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08" name="Google Shape;308;p26"/>
          <p:cNvSpPr txBox="1"/>
          <p:nvPr/>
        </p:nvSpPr>
        <p:spPr>
          <a:xfrm>
            <a:off x="6125532" y="348438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Dati inconsistenti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09" name="Google Shape;309;p26"/>
          <p:cNvCxnSpPr/>
          <p:nvPr/>
        </p:nvCxnSpPr>
        <p:spPr>
          <a:xfrm rot="10800000">
            <a:off x="813537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0" name="Google Shape;310;p26"/>
          <p:cNvSpPr txBox="1"/>
          <p:nvPr/>
        </p:nvSpPr>
        <p:spPr>
          <a:xfrm>
            <a:off x="6972525" y="1878052"/>
            <a:ext cx="109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Modello e 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11" name="Google Shape;311;p26"/>
          <p:cNvCxnSpPr/>
          <p:nvPr/>
        </p:nvCxnSpPr>
        <p:spPr>
          <a:xfrm rot="10800000">
            <a:off x="979115" y="299956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2" name="Google Shape;312;p26"/>
          <p:cNvSpPr txBox="1"/>
          <p:nvPr/>
        </p:nvSpPr>
        <p:spPr>
          <a:xfrm>
            <a:off x="886226" y="3497424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Tecnologie usate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8063025" y="3372199"/>
            <a:ext cx="13173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MLflow</a:t>
            </a:r>
            <a:endParaRPr b="1" sz="12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14" name="Google Shape;314;p26"/>
          <p:cNvCxnSpPr/>
          <p:nvPr/>
        </p:nvCxnSpPr>
        <p:spPr>
          <a:xfrm rot="10800000">
            <a:off x="374039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5" name="Google Shape;315;p26"/>
          <p:cNvSpPr txBox="1"/>
          <p:nvPr/>
        </p:nvSpPr>
        <p:spPr>
          <a:xfrm>
            <a:off x="3555925" y="3427701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Sviluppo del modello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316" name="Google Shape;316;p26"/>
          <p:cNvCxnSpPr/>
          <p:nvPr/>
        </p:nvCxnSpPr>
        <p:spPr>
          <a:xfrm rot="10800000">
            <a:off x="4827993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17" name="Google Shape;317;p26"/>
          <p:cNvCxnSpPr/>
          <p:nvPr/>
        </p:nvCxnSpPr>
        <p:spPr>
          <a:xfrm rot="10800000">
            <a:off x="7071930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323" name="Google Shape;323;p27"/>
          <p:cNvGrpSpPr/>
          <p:nvPr/>
        </p:nvGrpSpPr>
        <p:grpSpPr>
          <a:xfrm>
            <a:off x="2976356" y="1141998"/>
            <a:ext cx="6069443" cy="3308988"/>
            <a:chOff x="1177450" y="241631"/>
            <a:chExt cx="6173152" cy="3616776"/>
          </a:xfrm>
        </p:grpSpPr>
        <p:sp>
          <p:nvSpPr>
            <p:cNvPr id="324" name="Google Shape;324;p2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rotWithShape="0" algn="bl" dir="5400000" dist="28575">
                <a:srgbClr val="38226D">
                  <a:alpha val="3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7"/>
          <p:cNvSpPr txBox="1"/>
          <p:nvPr>
            <p:ph idx="4294967295" type="body"/>
          </p:nvPr>
        </p:nvSpPr>
        <p:spPr>
          <a:xfrm>
            <a:off x="476250" y="908200"/>
            <a:ext cx="2997000" cy="270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MLflow</a:t>
            </a:r>
            <a:endParaRPr b="1" sz="3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▸"/>
            </a:pPr>
            <a:r>
              <a:rPr b="1"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Serving </a:t>
            </a:r>
            <a:r>
              <a:rPr lang="en" sz="1600">
                <a:solidFill>
                  <a:schemeClr val="lt1"/>
                </a:solidFill>
              </a:rPr>
              <a:t>dei modelli</a:t>
            </a:r>
            <a:endParaRPr sz="16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▸"/>
            </a:pPr>
            <a:r>
              <a:rPr lang="en" sz="1600">
                <a:solidFill>
                  <a:schemeClr val="lt1"/>
                </a:solidFill>
              </a:rPr>
              <a:t>Gestione delle </a:t>
            </a:r>
            <a:r>
              <a:rPr b="1" lang="en"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versioni</a:t>
            </a:r>
            <a:r>
              <a:rPr lang="en" sz="1600">
                <a:solidFill>
                  <a:schemeClr val="lt1"/>
                </a:solidFill>
              </a:rPr>
              <a:t> 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329" name="Google Shape;329;p27"/>
          <p:cNvPicPr preferRelativeResize="0"/>
          <p:nvPr/>
        </p:nvPicPr>
        <p:blipFill rotWithShape="1">
          <a:blip r:embed="rId3">
            <a:alphaModFix/>
          </a:blip>
          <a:srcRect b="0" l="0" r="3034" t="0"/>
          <a:stretch/>
        </p:blipFill>
        <p:spPr>
          <a:xfrm>
            <a:off x="3594300" y="1306375"/>
            <a:ext cx="4833549" cy="282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 txBox="1"/>
          <p:nvPr>
            <p:ph type="title"/>
          </p:nvPr>
        </p:nvSpPr>
        <p:spPr>
          <a:xfrm>
            <a:off x="457225" y="762500"/>
            <a:ext cx="5985600" cy="4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SVILUPPI FUTURI</a:t>
            </a:r>
            <a:endParaRPr sz="2000"/>
          </a:p>
        </p:txBody>
      </p:sp>
      <p:sp>
        <p:nvSpPr>
          <p:cNvPr id="335" name="Google Shape;335;p2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6" name="Google Shape;336;p28"/>
          <p:cNvGrpSpPr/>
          <p:nvPr/>
        </p:nvGrpSpPr>
        <p:grpSpPr>
          <a:xfrm>
            <a:off x="2620858" y="1786260"/>
            <a:ext cx="2332353" cy="2214392"/>
            <a:chOff x="3071457" y="2013875"/>
            <a:chExt cx="1944600" cy="1569600"/>
          </a:xfrm>
        </p:grpSpPr>
        <p:sp>
          <p:nvSpPr>
            <p:cNvPr id="337" name="Google Shape;337;p28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8"/>
            <p:cNvSpPr txBox="1"/>
            <p:nvPr/>
          </p:nvSpPr>
          <p:spPr>
            <a:xfrm>
              <a:off x="3130979" y="2241150"/>
              <a:ext cx="15672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Raggruppamento delle classi</a:t>
              </a:r>
              <a:endParaRPr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39" name="Google Shape;339;p28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Usare algoritmi di </a:t>
              </a:r>
              <a:r>
                <a:rPr b="1"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clustering </a:t>
              </a:r>
              <a:r>
                <a:rPr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per ottenere un miglior raggruppamento dei ticket</a:t>
              </a:r>
              <a:endParaRPr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40" name="Google Shape;340;p28"/>
          <p:cNvGrpSpPr/>
          <p:nvPr/>
        </p:nvGrpSpPr>
        <p:grpSpPr>
          <a:xfrm>
            <a:off x="291368" y="1786260"/>
            <a:ext cx="2332353" cy="2214392"/>
            <a:chOff x="1126863" y="2013875"/>
            <a:chExt cx="1944600" cy="1569600"/>
          </a:xfrm>
        </p:grpSpPr>
        <p:sp>
          <p:nvSpPr>
            <p:cNvPr id="341" name="Google Shape;341;p28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Multilinguismo</a:t>
              </a:r>
              <a:endParaRPr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43" name="Google Shape;343;p28"/>
            <p:cNvSpPr txBox="1"/>
            <p:nvPr/>
          </p:nvSpPr>
          <p:spPr>
            <a:xfrm>
              <a:off x="1351627" y="2716359"/>
              <a:ext cx="15918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Rendere il modello di classificazione del testo capace di classificare ticket di</a:t>
              </a:r>
              <a:r>
                <a:rPr b="1"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 lingue differenti</a:t>
              </a:r>
              <a:endParaRPr b="1"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44" name="Google Shape;344;p28"/>
          <p:cNvGrpSpPr/>
          <p:nvPr/>
        </p:nvGrpSpPr>
        <p:grpSpPr>
          <a:xfrm>
            <a:off x="4950212" y="1786260"/>
            <a:ext cx="3599639" cy="2214392"/>
            <a:chOff x="5015938" y="2013875"/>
            <a:chExt cx="3001200" cy="1569600"/>
          </a:xfrm>
        </p:grpSpPr>
        <p:sp>
          <p:nvSpPr>
            <p:cNvPr id="345" name="Google Shape;345;p28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8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Sentiment Analysis</a:t>
              </a:r>
              <a:endParaRPr sz="16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47" name="Google Shape;347;p28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Dare un valore di </a:t>
              </a:r>
              <a:r>
                <a:rPr b="1"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priorità </a:t>
              </a:r>
              <a:r>
                <a:rPr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per selezionare quale ticket processare prima, in base allo</a:t>
              </a:r>
              <a:r>
                <a:rPr b="1"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 stato d’animo</a:t>
              </a:r>
              <a:r>
                <a:rPr lang="en" sz="9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 del cliente</a:t>
              </a:r>
              <a:endParaRPr sz="12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48" name="Google Shape;348;p28"/>
          <p:cNvGrpSpPr/>
          <p:nvPr/>
        </p:nvGrpSpPr>
        <p:grpSpPr>
          <a:xfrm>
            <a:off x="2470051" y="2755718"/>
            <a:ext cx="312252" cy="367288"/>
            <a:chOff x="3157188" y="909150"/>
            <a:chExt cx="470400" cy="470400"/>
          </a:xfrm>
        </p:grpSpPr>
        <p:sp>
          <p:nvSpPr>
            <p:cNvPr id="349" name="Google Shape;349;p28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28"/>
          <p:cNvSpPr/>
          <p:nvPr/>
        </p:nvSpPr>
        <p:spPr>
          <a:xfrm>
            <a:off x="2078005" y="216280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2" name="Google Shape;352;p28"/>
          <p:cNvSpPr/>
          <p:nvPr/>
        </p:nvSpPr>
        <p:spPr>
          <a:xfrm>
            <a:off x="4534001" y="2175176"/>
            <a:ext cx="313749" cy="367272"/>
          </a:xfrm>
          <a:custGeom>
            <a:rect b="b" l="l" r="r" t="t"/>
            <a:pathLst>
              <a:path extrusionOk="0" h="5947" w="5947">
                <a:moveTo>
                  <a:pt x="1305" y="746"/>
                </a:moveTo>
                <a:lnTo>
                  <a:pt x="1417" y="764"/>
                </a:lnTo>
                <a:lnTo>
                  <a:pt x="1529" y="802"/>
                </a:lnTo>
                <a:lnTo>
                  <a:pt x="1622" y="858"/>
                </a:lnTo>
                <a:lnTo>
                  <a:pt x="1697" y="913"/>
                </a:lnTo>
                <a:lnTo>
                  <a:pt x="1771" y="1007"/>
                </a:lnTo>
                <a:lnTo>
                  <a:pt x="1808" y="1100"/>
                </a:lnTo>
                <a:lnTo>
                  <a:pt x="1846" y="1193"/>
                </a:lnTo>
                <a:lnTo>
                  <a:pt x="1864" y="1305"/>
                </a:lnTo>
                <a:lnTo>
                  <a:pt x="1846" y="1417"/>
                </a:lnTo>
                <a:lnTo>
                  <a:pt x="1808" y="1529"/>
                </a:lnTo>
                <a:lnTo>
                  <a:pt x="1771" y="1622"/>
                </a:lnTo>
                <a:lnTo>
                  <a:pt x="1697" y="1696"/>
                </a:lnTo>
                <a:lnTo>
                  <a:pt x="1622" y="1771"/>
                </a:lnTo>
                <a:lnTo>
                  <a:pt x="1529" y="1827"/>
                </a:lnTo>
                <a:lnTo>
                  <a:pt x="1417" y="1864"/>
                </a:lnTo>
                <a:lnTo>
                  <a:pt x="1193" y="1864"/>
                </a:lnTo>
                <a:lnTo>
                  <a:pt x="1081" y="1827"/>
                </a:lnTo>
                <a:lnTo>
                  <a:pt x="988" y="1771"/>
                </a:lnTo>
                <a:lnTo>
                  <a:pt x="914" y="1696"/>
                </a:lnTo>
                <a:lnTo>
                  <a:pt x="839" y="1622"/>
                </a:lnTo>
                <a:lnTo>
                  <a:pt x="783" y="1529"/>
                </a:lnTo>
                <a:lnTo>
                  <a:pt x="765" y="1417"/>
                </a:lnTo>
                <a:lnTo>
                  <a:pt x="746" y="1305"/>
                </a:lnTo>
                <a:lnTo>
                  <a:pt x="765" y="1193"/>
                </a:lnTo>
                <a:lnTo>
                  <a:pt x="783" y="1100"/>
                </a:lnTo>
                <a:lnTo>
                  <a:pt x="839" y="1007"/>
                </a:lnTo>
                <a:lnTo>
                  <a:pt x="914" y="913"/>
                </a:lnTo>
                <a:lnTo>
                  <a:pt x="988" y="858"/>
                </a:lnTo>
                <a:lnTo>
                  <a:pt x="1081" y="802"/>
                </a:lnTo>
                <a:lnTo>
                  <a:pt x="1193" y="764"/>
                </a:lnTo>
                <a:lnTo>
                  <a:pt x="1305" y="746"/>
                </a:lnTo>
                <a:close/>
                <a:moveTo>
                  <a:pt x="560" y="0"/>
                </a:moveTo>
                <a:lnTo>
                  <a:pt x="448" y="19"/>
                </a:lnTo>
                <a:lnTo>
                  <a:pt x="336" y="56"/>
                </a:lnTo>
                <a:lnTo>
                  <a:pt x="243" y="93"/>
                </a:lnTo>
                <a:lnTo>
                  <a:pt x="168" y="168"/>
                </a:lnTo>
                <a:lnTo>
                  <a:pt x="94" y="261"/>
                </a:lnTo>
                <a:lnTo>
                  <a:pt x="56" y="354"/>
                </a:lnTo>
                <a:lnTo>
                  <a:pt x="19" y="447"/>
                </a:lnTo>
                <a:lnTo>
                  <a:pt x="0" y="559"/>
                </a:lnTo>
                <a:lnTo>
                  <a:pt x="0" y="2927"/>
                </a:lnTo>
                <a:lnTo>
                  <a:pt x="19" y="3038"/>
                </a:lnTo>
                <a:lnTo>
                  <a:pt x="38" y="3150"/>
                </a:lnTo>
                <a:lnTo>
                  <a:pt x="94" y="3243"/>
                </a:lnTo>
                <a:lnTo>
                  <a:pt x="168" y="3318"/>
                </a:lnTo>
                <a:lnTo>
                  <a:pt x="2629" y="5779"/>
                </a:lnTo>
                <a:lnTo>
                  <a:pt x="2703" y="5853"/>
                </a:lnTo>
                <a:lnTo>
                  <a:pt x="2815" y="5909"/>
                </a:lnTo>
                <a:lnTo>
                  <a:pt x="2908" y="5928"/>
                </a:lnTo>
                <a:lnTo>
                  <a:pt x="3020" y="5946"/>
                </a:lnTo>
                <a:lnTo>
                  <a:pt x="3132" y="5928"/>
                </a:lnTo>
                <a:lnTo>
                  <a:pt x="3225" y="5909"/>
                </a:lnTo>
                <a:lnTo>
                  <a:pt x="3318" y="5853"/>
                </a:lnTo>
                <a:lnTo>
                  <a:pt x="3411" y="5779"/>
                </a:lnTo>
                <a:lnTo>
                  <a:pt x="5779" y="3411"/>
                </a:lnTo>
                <a:lnTo>
                  <a:pt x="5853" y="3337"/>
                </a:lnTo>
                <a:lnTo>
                  <a:pt x="5909" y="3225"/>
                </a:lnTo>
                <a:lnTo>
                  <a:pt x="5928" y="3132"/>
                </a:lnTo>
                <a:lnTo>
                  <a:pt x="5946" y="3020"/>
                </a:lnTo>
                <a:lnTo>
                  <a:pt x="5928" y="2908"/>
                </a:lnTo>
                <a:lnTo>
                  <a:pt x="5909" y="2815"/>
                </a:lnTo>
                <a:lnTo>
                  <a:pt x="5853" y="2722"/>
                </a:lnTo>
                <a:lnTo>
                  <a:pt x="5779" y="2628"/>
                </a:lnTo>
                <a:lnTo>
                  <a:pt x="3318" y="168"/>
                </a:lnTo>
                <a:lnTo>
                  <a:pt x="3244" y="93"/>
                </a:lnTo>
                <a:lnTo>
                  <a:pt x="3150" y="56"/>
                </a:lnTo>
                <a:lnTo>
                  <a:pt x="3039" y="19"/>
                </a:lnTo>
                <a:lnTo>
                  <a:pt x="29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8"/>
          <p:cNvSpPr/>
          <p:nvPr/>
        </p:nvSpPr>
        <p:spPr>
          <a:xfrm>
            <a:off x="7346084" y="219903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3F50"/>
              </a:solidFill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7909632" y="219903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3F50"/>
              </a:solidFill>
            </a:endParaRPr>
          </a:p>
        </p:txBody>
      </p:sp>
      <p:grpSp>
        <p:nvGrpSpPr>
          <p:cNvPr id="355" name="Google Shape;355;p28"/>
          <p:cNvGrpSpPr/>
          <p:nvPr/>
        </p:nvGrpSpPr>
        <p:grpSpPr>
          <a:xfrm>
            <a:off x="4796376" y="2755718"/>
            <a:ext cx="312252" cy="367288"/>
            <a:chOff x="3157188" y="909150"/>
            <a:chExt cx="470400" cy="470400"/>
          </a:xfrm>
        </p:grpSpPr>
        <p:sp>
          <p:nvSpPr>
            <p:cNvPr id="356" name="Google Shape;356;p28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457200" y="2162250"/>
            <a:ext cx="35721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Collaborazione con </a:t>
            </a:r>
            <a:r>
              <a:rPr b="1" lang="en" sz="14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OT consulting S.r.l.</a:t>
            </a:r>
            <a:r>
              <a:rPr lang="en" sz="14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 società di consulenza ICT per:</a:t>
            </a:r>
            <a:endParaRPr sz="14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"/>
              <a:buChar char="●"/>
            </a:pPr>
            <a:r>
              <a:rPr lang="en" sz="14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Process mining e Task mining</a:t>
            </a:r>
            <a:endParaRPr sz="14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"/>
              <a:buChar char="●"/>
            </a:pPr>
            <a:r>
              <a:rPr lang="en" sz="14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RPA e BPM</a:t>
            </a:r>
            <a:endParaRPr sz="14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Ricerca e sviluppo con soluzioni AI-oriented</a:t>
            </a:r>
            <a:endParaRPr sz="14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457200" y="729300"/>
            <a:ext cx="5640900" cy="36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INTRODUZIONE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43563"/>
            <a:ext cx="2264759" cy="36573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4578600" y="2032750"/>
            <a:ext cx="3572100" cy="19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"/>
              <a:buChar char="●"/>
            </a:pPr>
            <a:r>
              <a:rPr b="1" lang="en">
                <a:solidFill>
                  <a:schemeClr val="accen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Implementazione di due algoritmi di </a:t>
            </a:r>
            <a:r>
              <a:rPr b="1" lang="en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AI</a:t>
            </a:r>
            <a:r>
              <a:rPr b="1" lang="en">
                <a:solidFill>
                  <a:schemeClr val="accen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 per </a:t>
            </a:r>
            <a:r>
              <a:rPr b="1" lang="en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anonimizzazione </a:t>
            </a:r>
            <a:r>
              <a:rPr b="1" lang="en">
                <a:solidFill>
                  <a:schemeClr val="accen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e </a:t>
            </a:r>
            <a:r>
              <a:rPr b="1" lang="en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classificazione</a:t>
            </a:r>
            <a:r>
              <a:rPr b="1" lang="en">
                <a:solidFill>
                  <a:schemeClr val="accen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 di ticket testuali</a:t>
            </a:r>
            <a:endParaRPr b="1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chemeClr val="accen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ExtraLight"/>
              <a:buChar char="●"/>
            </a:pPr>
            <a:r>
              <a:rPr b="1" lang="en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Integrazione </a:t>
            </a:r>
            <a:r>
              <a:rPr b="1" lang="en">
                <a:solidFill>
                  <a:schemeClr val="accen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del microservizio all’interno del tool aziendale</a:t>
            </a:r>
            <a:endParaRPr b="1">
              <a:solidFill>
                <a:schemeClr val="accen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888600" y="1225688"/>
            <a:ext cx="18222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Encode Sans"/>
                <a:ea typeface="Encode Sans"/>
                <a:cs typeface="Encode Sans"/>
                <a:sym typeface="Encode Sans"/>
              </a:rPr>
              <a:t>Obiettivi</a:t>
            </a:r>
            <a:endParaRPr b="1" sz="1800">
              <a:solidFill>
                <a:schemeClr val="accen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457200" y="716625"/>
            <a:ext cx="5640900" cy="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CONTESTO DEL PROBLEMA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57200" y="1462350"/>
            <a:ext cx="4390200" cy="13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Roboto Light"/>
              <a:buChar char="▸"/>
            </a:pPr>
            <a:r>
              <a:rPr b="1" lang="en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Escalation</a:t>
            </a:r>
            <a:r>
              <a:rPr lang="en"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: sistemi multi-livello</a:t>
            </a:r>
            <a:endParaRPr sz="16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▸"/>
            </a:pPr>
            <a:r>
              <a:rPr lang="en"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Servizio di assistenza clienti </a:t>
            </a:r>
            <a:r>
              <a:rPr b="1" lang="en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complesso</a:t>
            </a:r>
            <a:endParaRPr b="1" sz="1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▸"/>
            </a:pPr>
            <a:r>
              <a:rPr lang="en"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Coordinamento dell’assegnazione dei ticket</a:t>
            </a:r>
            <a:endParaRPr sz="16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▹"/>
            </a:pPr>
            <a:r>
              <a:rPr lang="en"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Processi </a:t>
            </a:r>
            <a:r>
              <a:rPr b="1" lang="en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onerosi </a:t>
            </a:r>
            <a:r>
              <a:rPr lang="en"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a livello di tempo</a:t>
            </a:r>
            <a:endParaRPr sz="2400"/>
          </a:p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457200" y="2839950"/>
            <a:ext cx="4624200" cy="1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Vantaggi</a:t>
            </a:r>
            <a:r>
              <a:rPr lang="en"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dell’automazione</a:t>
            </a:r>
            <a:endParaRPr b="1" sz="16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"/>
              <a:buChar char="▸"/>
            </a:pPr>
            <a:r>
              <a:rPr b="1" lang="en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Velocità</a:t>
            </a:r>
            <a:r>
              <a:rPr lang="en"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di esecuzione</a:t>
            </a:r>
            <a:endParaRPr sz="16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boto Light"/>
              <a:buChar char="▸"/>
            </a:pPr>
            <a:r>
              <a:rPr b="1" lang="en" sz="16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Riduzione</a:t>
            </a:r>
            <a:r>
              <a:rPr lang="en" sz="16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 degli FTE</a:t>
            </a:r>
            <a:endParaRPr sz="16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6050" y="1063375"/>
            <a:ext cx="3417723" cy="3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431450" y="729925"/>
            <a:ext cx="5640900" cy="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ANALISI DEL PROGETTO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7603315" y="2669543"/>
            <a:ext cx="1267800" cy="3654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Deployment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3185417" y="2669543"/>
            <a:ext cx="4654800" cy="3654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Sviluppo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906337" y="2671050"/>
            <a:ext cx="1499100" cy="3654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Dataset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702772" y="2669543"/>
            <a:ext cx="1381500" cy="3654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Tecnologie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0" y="2669543"/>
            <a:ext cx="957600" cy="365400"/>
          </a:xfrm>
          <a:prstGeom prst="homePlate">
            <a:avLst>
              <a:gd fmla="val 32030" name="adj"/>
            </a:avLst>
          </a:prstGeom>
          <a:solidFill>
            <a:srgbClr val="C4C7D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NLP</a:t>
            </a:r>
            <a:endParaRPr b="1"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" name="Google Shape;103;p15"/>
          <p:cNvCxnSpPr/>
          <p:nvPr/>
        </p:nvCxnSpPr>
        <p:spPr>
          <a:xfrm rot="10800000">
            <a:off x="355587" y="2263726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4" name="Google Shape;104;p15"/>
          <p:cNvSpPr txBox="1"/>
          <p:nvPr/>
        </p:nvSpPr>
        <p:spPr>
          <a:xfrm>
            <a:off x="312337" y="1748449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Anonimizzazione &amp; Classificazione del testo</a:t>
            </a:r>
            <a:endParaRPr b="1" sz="12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05" name="Google Shape;105;p15"/>
          <p:cNvCxnSpPr/>
          <p:nvPr/>
        </p:nvCxnSpPr>
        <p:spPr>
          <a:xfrm rot="10800000">
            <a:off x="2124728" y="223034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6" name="Google Shape;106;p15"/>
          <p:cNvSpPr txBox="1"/>
          <p:nvPr/>
        </p:nvSpPr>
        <p:spPr>
          <a:xfrm>
            <a:off x="2084656" y="171507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</a:t>
            </a: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ati di partenza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4755050" y="1883302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 rot="10800000">
            <a:off x="6160846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09" name="Google Shape;109;p15"/>
          <p:cNvSpPr txBox="1"/>
          <p:nvPr/>
        </p:nvSpPr>
        <p:spPr>
          <a:xfrm>
            <a:off x="6125532" y="348438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Dati inconsistenti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10" name="Google Shape;110;p15"/>
          <p:cNvCxnSpPr/>
          <p:nvPr/>
        </p:nvCxnSpPr>
        <p:spPr>
          <a:xfrm rot="10800000">
            <a:off x="813537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1" name="Google Shape;111;p15"/>
          <p:cNvSpPr txBox="1"/>
          <p:nvPr/>
        </p:nvSpPr>
        <p:spPr>
          <a:xfrm>
            <a:off x="6972525" y="1878052"/>
            <a:ext cx="109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Modello e 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12" name="Google Shape;112;p15"/>
          <p:cNvCxnSpPr/>
          <p:nvPr/>
        </p:nvCxnSpPr>
        <p:spPr>
          <a:xfrm rot="10800000">
            <a:off x="979115" y="299956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3" name="Google Shape;113;p15"/>
          <p:cNvSpPr txBox="1"/>
          <p:nvPr/>
        </p:nvSpPr>
        <p:spPr>
          <a:xfrm>
            <a:off x="886226" y="3497424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</a:t>
            </a: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ecnologie usate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8063025" y="3372199"/>
            <a:ext cx="13173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MLflow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74039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6" name="Google Shape;116;p15"/>
          <p:cNvSpPr txBox="1"/>
          <p:nvPr/>
        </p:nvSpPr>
        <p:spPr>
          <a:xfrm>
            <a:off x="3555925" y="3427701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Sviluppo del modello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17" name="Google Shape;117;p15"/>
          <p:cNvCxnSpPr/>
          <p:nvPr/>
        </p:nvCxnSpPr>
        <p:spPr>
          <a:xfrm rot="10800000">
            <a:off x="4827993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18" name="Google Shape;118;p15"/>
          <p:cNvCxnSpPr/>
          <p:nvPr/>
        </p:nvCxnSpPr>
        <p:spPr>
          <a:xfrm rot="10800000">
            <a:off x="7071930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457200" y="740075"/>
            <a:ext cx="71709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ANONIMIZZAZIONE </a:t>
            </a: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 &amp; CLASSIFICAZIONE DEL TESTO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457200" y="1269475"/>
            <a:ext cx="3045000" cy="3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Anonimizzazione del testo</a:t>
            </a:r>
            <a:endParaRPr b="1" sz="1200">
              <a:solidFill>
                <a:schemeClr val="accent1"/>
              </a:solidFill>
            </a:endParaRPr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5214538" y="1269475"/>
            <a:ext cx="2331600" cy="3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1"/>
                </a:solidFill>
                <a:latin typeface="Encode Sans"/>
                <a:ea typeface="Encode Sans"/>
                <a:cs typeface="Encode Sans"/>
                <a:sym typeface="Encode Sans"/>
              </a:rPr>
              <a:t>Classificazione del testo</a:t>
            </a:r>
            <a:endParaRPr b="1" sz="1200">
              <a:solidFill>
                <a:schemeClr val="accent1"/>
              </a:solidFill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63" y="1748500"/>
            <a:ext cx="315277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400" y="1748500"/>
            <a:ext cx="5065888" cy="2970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431450" y="729925"/>
            <a:ext cx="5640900" cy="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ANALISI DEL PROGETTO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7603315" y="2669543"/>
            <a:ext cx="1267800" cy="3654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Deployment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3185417" y="2669543"/>
            <a:ext cx="4654800" cy="3654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Sviluppo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1906337" y="2671050"/>
            <a:ext cx="1499100" cy="3654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Dataset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702772" y="2669543"/>
            <a:ext cx="1381500" cy="3654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Tecnologie</a:t>
            </a:r>
            <a:endParaRPr b="1"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0" y="2669543"/>
            <a:ext cx="957600" cy="365400"/>
          </a:xfrm>
          <a:prstGeom prst="homePlate">
            <a:avLst>
              <a:gd fmla="val 32030" name="adj"/>
            </a:avLst>
          </a:prstGeom>
          <a:solidFill>
            <a:srgbClr val="C4C7D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NLP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" name="Google Shape;140;p17"/>
          <p:cNvCxnSpPr/>
          <p:nvPr/>
        </p:nvCxnSpPr>
        <p:spPr>
          <a:xfrm rot="10800000">
            <a:off x="355587" y="2263726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1" name="Google Shape;141;p17"/>
          <p:cNvSpPr txBox="1"/>
          <p:nvPr/>
        </p:nvSpPr>
        <p:spPr>
          <a:xfrm>
            <a:off x="312323" y="1748450"/>
            <a:ext cx="14991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Anonimizzazione &amp; Classificazione del testo</a:t>
            </a:r>
            <a:endParaRPr sz="7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42" name="Google Shape;142;p17"/>
          <p:cNvCxnSpPr/>
          <p:nvPr/>
        </p:nvCxnSpPr>
        <p:spPr>
          <a:xfrm rot="10800000">
            <a:off x="2124728" y="223034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3" name="Google Shape;143;p17"/>
          <p:cNvSpPr txBox="1"/>
          <p:nvPr/>
        </p:nvSpPr>
        <p:spPr>
          <a:xfrm>
            <a:off x="2084656" y="171507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</a:t>
            </a: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ati di partenza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755050" y="1883302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45" name="Google Shape;145;p17"/>
          <p:cNvCxnSpPr/>
          <p:nvPr/>
        </p:nvCxnSpPr>
        <p:spPr>
          <a:xfrm rot="10800000">
            <a:off x="6160846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6" name="Google Shape;146;p17"/>
          <p:cNvSpPr txBox="1"/>
          <p:nvPr/>
        </p:nvSpPr>
        <p:spPr>
          <a:xfrm>
            <a:off x="6125532" y="348438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Dati </a:t>
            </a: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inconsistenti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47" name="Google Shape;147;p17"/>
          <p:cNvCxnSpPr/>
          <p:nvPr/>
        </p:nvCxnSpPr>
        <p:spPr>
          <a:xfrm rot="10800000">
            <a:off x="813537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48" name="Google Shape;148;p17"/>
          <p:cNvSpPr txBox="1"/>
          <p:nvPr/>
        </p:nvSpPr>
        <p:spPr>
          <a:xfrm>
            <a:off x="6972525" y="1878052"/>
            <a:ext cx="109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Modello e 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 rot="10800000">
            <a:off x="979115" y="299956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0" name="Google Shape;150;p17"/>
          <p:cNvSpPr txBox="1"/>
          <p:nvPr/>
        </p:nvSpPr>
        <p:spPr>
          <a:xfrm>
            <a:off x="886226" y="3497424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Tecnologie usate</a:t>
            </a:r>
            <a:endParaRPr b="1" sz="12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8063025" y="3372199"/>
            <a:ext cx="13173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MLflow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52" name="Google Shape;152;p17"/>
          <p:cNvCxnSpPr/>
          <p:nvPr/>
        </p:nvCxnSpPr>
        <p:spPr>
          <a:xfrm rot="10800000">
            <a:off x="374039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3" name="Google Shape;153;p17"/>
          <p:cNvSpPr txBox="1"/>
          <p:nvPr/>
        </p:nvSpPr>
        <p:spPr>
          <a:xfrm>
            <a:off x="3555925" y="3427701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Sviluppo del modello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4827993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5" name="Google Shape;155;p17"/>
          <p:cNvCxnSpPr/>
          <p:nvPr/>
        </p:nvCxnSpPr>
        <p:spPr>
          <a:xfrm rot="10800000">
            <a:off x="7071930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466450" y="753600"/>
            <a:ext cx="5640900" cy="2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TECNOLOGIE USATE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7300" y="1432250"/>
            <a:ext cx="1285775" cy="12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724" y="3343038"/>
            <a:ext cx="1378739" cy="11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8935" y="3303990"/>
            <a:ext cx="1647990" cy="12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9925" y="1414138"/>
            <a:ext cx="1133949" cy="151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039" y="1532812"/>
            <a:ext cx="1228100" cy="131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03387" y="3215877"/>
            <a:ext cx="1285775" cy="128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59113" y="3096090"/>
            <a:ext cx="2342126" cy="13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03475" y="1564675"/>
            <a:ext cx="2085576" cy="11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431450" y="729925"/>
            <a:ext cx="5640900" cy="2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Barlow"/>
                <a:ea typeface="Barlow"/>
                <a:cs typeface="Barlow"/>
                <a:sym typeface="Barlow"/>
              </a:rPr>
              <a:t>ANALISI DEL PROGETTO</a:t>
            </a:r>
            <a:endParaRPr b="1" sz="2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5" name="Google Shape;175;p1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7603315" y="2669543"/>
            <a:ext cx="1267800" cy="3654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Deployment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3185417" y="2669543"/>
            <a:ext cx="4654800" cy="3654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Sviluppo</a:t>
            </a:r>
            <a:endParaRPr sz="1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1906337" y="2671050"/>
            <a:ext cx="1499100" cy="3654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Dataset</a:t>
            </a:r>
            <a:endParaRPr b="1" sz="13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702772" y="2669543"/>
            <a:ext cx="1381500" cy="3654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Tecnologie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0" y="2669543"/>
            <a:ext cx="957600" cy="365400"/>
          </a:xfrm>
          <a:prstGeom prst="homePlate">
            <a:avLst>
              <a:gd fmla="val 32030" name="adj"/>
            </a:avLst>
          </a:prstGeom>
          <a:solidFill>
            <a:srgbClr val="C4C7D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NLP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1" name="Google Shape;181;p19"/>
          <p:cNvCxnSpPr/>
          <p:nvPr/>
        </p:nvCxnSpPr>
        <p:spPr>
          <a:xfrm rot="10800000">
            <a:off x="355587" y="2263726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2" name="Google Shape;182;p19"/>
          <p:cNvSpPr txBox="1"/>
          <p:nvPr/>
        </p:nvSpPr>
        <p:spPr>
          <a:xfrm>
            <a:off x="312323" y="1748450"/>
            <a:ext cx="14991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Anonimizzazione &amp; Classificazione del testo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83" name="Google Shape;183;p19"/>
          <p:cNvCxnSpPr/>
          <p:nvPr/>
        </p:nvCxnSpPr>
        <p:spPr>
          <a:xfrm rot="10800000">
            <a:off x="2124728" y="223034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4" name="Google Shape;184;p19"/>
          <p:cNvSpPr txBox="1"/>
          <p:nvPr/>
        </p:nvSpPr>
        <p:spPr>
          <a:xfrm>
            <a:off x="2084656" y="171507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</a:t>
            </a:r>
            <a:r>
              <a:rPr b="1" lang="en" sz="12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ati di partenza</a:t>
            </a:r>
            <a:endParaRPr b="1" sz="12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4755050" y="1883302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86" name="Google Shape;186;p19"/>
          <p:cNvCxnSpPr/>
          <p:nvPr/>
        </p:nvCxnSpPr>
        <p:spPr>
          <a:xfrm rot="10800000">
            <a:off x="6160846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7" name="Google Shape;187;p19"/>
          <p:cNvSpPr txBox="1"/>
          <p:nvPr/>
        </p:nvSpPr>
        <p:spPr>
          <a:xfrm>
            <a:off x="6125532" y="3484381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 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Dati inconsistenti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88" name="Google Shape;188;p19"/>
          <p:cNvCxnSpPr/>
          <p:nvPr/>
        </p:nvCxnSpPr>
        <p:spPr>
          <a:xfrm rot="10800000">
            <a:off x="813537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89" name="Google Shape;189;p19"/>
          <p:cNvSpPr txBox="1"/>
          <p:nvPr/>
        </p:nvSpPr>
        <p:spPr>
          <a:xfrm>
            <a:off x="6972525" y="1878052"/>
            <a:ext cx="109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classification: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Modello e risultati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90" name="Google Shape;190;p19"/>
          <p:cNvCxnSpPr/>
          <p:nvPr/>
        </p:nvCxnSpPr>
        <p:spPr>
          <a:xfrm rot="10800000">
            <a:off x="979115" y="2999568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1" name="Google Shape;191;p19"/>
          <p:cNvSpPr txBox="1"/>
          <p:nvPr/>
        </p:nvSpPr>
        <p:spPr>
          <a:xfrm>
            <a:off x="886226" y="3497424"/>
            <a:ext cx="1317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Tecnologie usate</a:t>
            </a:r>
            <a:endParaRPr sz="10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8063025" y="3372199"/>
            <a:ext cx="13173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MLflow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93" name="Google Shape;193;p19"/>
          <p:cNvCxnSpPr/>
          <p:nvPr/>
        </p:nvCxnSpPr>
        <p:spPr>
          <a:xfrm rot="10800000">
            <a:off x="3740395" y="2999575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94" name="Google Shape;194;p19"/>
          <p:cNvSpPr txBox="1"/>
          <p:nvPr/>
        </p:nvSpPr>
        <p:spPr>
          <a:xfrm>
            <a:off x="3555925" y="3427701"/>
            <a:ext cx="13173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rPr>
              <a:t>Text anonymization: Sviluppo del modello</a:t>
            </a:r>
            <a:endParaRPr sz="900">
              <a:solidFill>
                <a:schemeClr val="dk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195" name="Google Shape;195;p19"/>
          <p:cNvCxnSpPr/>
          <p:nvPr/>
        </p:nvCxnSpPr>
        <p:spPr>
          <a:xfrm rot="10800000">
            <a:off x="4827993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6" name="Google Shape;196;p19"/>
          <p:cNvCxnSpPr/>
          <p:nvPr/>
        </p:nvCxnSpPr>
        <p:spPr>
          <a:xfrm rot="10800000">
            <a:off x="7071930" y="2217429"/>
            <a:ext cx="0" cy="46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/>
          <p:nvPr>
            <p:ph type="title"/>
          </p:nvPr>
        </p:nvSpPr>
        <p:spPr>
          <a:xfrm>
            <a:off x="457200" y="725875"/>
            <a:ext cx="2790000" cy="2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aleway"/>
                <a:ea typeface="Raleway"/>
                <a:cs typeface="Raleway"/>
                <a:sym typeface="Raleway"/>
              </a:rPr>
              <a:t>DATI DI PARTENZA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88" y="1133075"/>
            <a:ext cx="7718625" cy="17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/>
          <p:cNvPicPr preferRelativeResize="0"/>
          <p:nvPr/>
        </p:nvPicPr>
        <p:blipFill rotWithShape="1">
          <a:blip r:embed="rId4">
            <a:alphaModFix/>
          </a:blip>
          <a:srcRect b="0" l="0" r="0" t="2581"/>
          <a:stretch/>
        </p:blipFill>
        <p:spPr>
          <a:xfrm>
            <a:off x="1810200" y="3105875"/>
            <a:ext cx="5523801" cy="18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