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88" r:id="rId4"/>
    <p:sldId id="287" r:id="rId5"/>
    <p:sldId id="289" r:id="rId6"/>
    <p:sldId id="291" r:id="rId7"/>
    <p:sldId id="292" r:id="rId8"/>
    <p:sldId id="293" r:id="rId9"/>
    <p:sldId id="290" r:id="rId10"/>
    <p:sldId id="294" r:id="rId11"/>
    <p:sldId id="295" r:id="rId12"/>
    <p:sldId id="298" r:id="rId13"/>
    <p:sldId id="299" r:id="rId14"/>
    <p:sldId id="300" r:id="rId15"/>
    <p:sldId id="304" r:id="rId16"/>
    <p:sldId id="305" r:id="rId17"/>
    <p:sldId id="306" r:id="rId18"/>
    <p:sldId id="307" r:id="rId19"/>
    <p:sldId id="315" r:id="rId20"/>
    <p:sldId id="309" r:id="rId21"/>
    <p:sldId id="313" r:id="rId22"/>
    <p:sldId id="310" r:id="rId23"/>
    <p:sldId id="316" r:id="rId24"/>
    <p:sldId id="311" r:id="rId25"/>
    <p:sldId id="317" r:id="rId26"/>
    <p:sldId id="282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4C2"/>
    <a:srgbClr val="4A72A7"/>
    <a:srgbClr val="124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" y="1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AD1DD-75AD-4C33-AA88-BA23739195F4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1942A-8C0C-4A16-8D1E-538EC71CF4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D88D15-8D9B-48F9-8C84-BEAEB638B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5F0665-5533-4CA9-9B56-FD3D1D159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EE60C7-97C0-461E-994A-2C33CDD9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32160-6E72-4145-9A98-9A13926F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4DC0DE-28E9-4400-92CF-3E5EABAE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43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F5524-1AC5-476A-9943-E0C64D26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137666-5849-4600-B399-E3007D53F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39F738-1363-475A-ACF7-09CFE5F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3CB17B-5449-4632-875C-39EA3E6D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78A330-C5E3-4F5A-8470-BB28B1B8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30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EE07994-BE1C-441D-9C48-8AC484A13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82B200-2F03-456F-852A-D0EDABEF0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F141AE-2CC8-43FC-A7E4-1CD04109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2293C1-E26B-4EE6-97BB-142B8E78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6BCCB6-16CC-4B33-AD25-C7BDB32A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95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A4DE25-FC5D-4908-A1A8-3EDC6094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E4DC9E-2FE4-4AC5-930D-B81AE75CA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F46B27-BAFE-4919-A8FA-8729830D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841399-FC06-467E-B4CC-1708BCF7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87E002-B1D0-42D6-8C19-BE647BF2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86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06F7DB-4A7F-4C96-8ECD-34CBB28C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4DB690-8A65-40FB-925C-7A86D07AD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60EA41-7875-42FD-B863-F4DD0DAD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65D5ED-1CDE-4EC7-A36A-2F9D9C90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E96258-AAA8-4134-A7C7-23EEEA40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25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22D0E7-5A77-4AAD-862A-509C8787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77311C-9328-4FCB-8B49-27231D59D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B6937C-AE32-4E52-8B10-D7B3308A4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EABC7B-8AD5-49CF-A6FD-00CBC555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C723CF-151B-4BBE-BF79-B8E694A7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7E822E-7E29-4E2B-95C6-678F36B8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91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CB2CE9-3778-4266-8933-B7D3E446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FCB66D-E87E-4440-9C8D-1920F098F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834833-3522-4662-9257-CB4A1A488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50C7AC7-73C5-4380-988E-B8F46F8C8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66DECC-5243-4100-9BB7-2A4E7CF87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AF37A77-5BC9-4E2E-A4FC-68641CE5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5E32157-AED3-42E0-9FA8-CC7D69C5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42F8EB-E3F2-4502-9CE2-DF98B5E2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51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7EC6C-220D-4CC4-BC5E-FC53E54B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9177EB-AB8E-4AC5-BCE2-AB7913A2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A8F0DB-ED29-46BC-82A3-16DFCB79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FCCCC9-674F-4C3E-A54D-E0ED39AD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87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960761-60BB-465B-AE54-0F7B8C23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AA9AA0-D02D-44D3-9A6E-F789CB08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A56F4C-8121-4786-BF39-E5AC0C52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67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47516-8472-4152-9C97-EE15D486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91BFC0-6B26-4266-9436-C3AE05CA0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A18C4E-67BD-4391-BCF7-ECE314F0B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4C40A4-4089-4FD2-B2F0-03103DB8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B071EA-A637-42A2-A216-0BBA8432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FE3807-5D33-41F8-B7FE-B5B38FBE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44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7C0B3-8562-417C-AF3A-4F351D36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2AF775-A78C-45E4-A85D-9F322109C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CF9810-441C-463F-AF93-C2FB462AE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61AA95-700A-4BBA-A828-41EAE1D7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4E427F-3FF2-42E5-8455-417E0598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DDCAF4-BE75-41FD-A11C-D2CF9589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88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44FF77E-DEE2-4A1D-8353-BD5B06B8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193948-895B-40CE-AF5D-090277347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7D0350-84D9-4163-A7B1-F9979AE6E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477-D83E-492A-A99F-90BA9B3C409B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174B91-028E-4261-AEED-31716D032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C4543E-56C5-4291-97CF-587C86894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1926-5C1D-4D48-9D1C-133F6D25B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0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5078AB5-3875-4EF6-8B3E-2BDA905C6830}"/>
              </a:ext>
            </a:extLst>
          </p:cNvPr>
          <p:cNvSpPr txBox="1"/>
          <p:nvPr/>
        </p:nvSpPr>
        <p:spPr>
          <a:xfrm>
            <a:off x="751840" y="822960"/>
            <a:ext cx="10678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UNIVERSITÀ DEGLI STUDI</a:t>
            </a:r>
            <a:r>
              <a:rPr lang="it-I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MODENA E REGGIO EMILIA</a:t>
            </a:r>
            <a:endParaRPr lang="it-IT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800" b="1" dirty="0"/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1DC881F1-EBC9-4A43-AEB2-38EB918DFBDB}"/>
              </a:ext>
            </a:extLst>
          </p:cNvPr>
          <p:cNvCxnSpPr>
            <a:cxnSpLocks/>
          </p:cNvCxnSpPr>
          <p:nvPr/>
        </p:nvCxnSpPr>
        <p:spPr>
          <a:xfrm>
            <a:off x="1539240" y="1503680"/>
            <a:ext cx="9103360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6A920CAA-4954-4AFE-AD18-68B2700FFD33}"/>
              </a:ext>
            </a:extLst>
          </p:cNvPr>
          <p:cNvSpPr txBox="1"/>
          <p:nvPr/>
        </p:nvSpPr>
        <p:spPr>
          <a:xfrm>
            <a:off x="751840" y="1691958"/>
            <a:ext cx="10678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Dipartimento</a:t>
            </a:r>
            <a:r>
              <a:rPr lang="it-IT" sz="2700" cap="all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700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Scienze Matematiche, Fisiche ed Informatiche</a:t>
            </a:r>
            <a:endParaRPr lang="it-IT" sz="2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97FFCCB8-66B7-4EBB-ACDD-030D0AA893C3}"/>
              </a:ext>
            </a:extLst>
          </p:cNvPr>
          <p:cNvSpPr txBox="1"/>
          <p:nvPr/>
        </p:nvSpPr>
        <p:spPr>
          <a:xfrm>
            <a:off x="751840" y="2172622"/>
            <a:ext cx="10678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Corso di Laurea in Informatica</a:t>
            </a:r>
            <a:endParaRPr lang="it-IT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D0FA34D3-4D8A-48F7-B73C-9E1D78FAF473}"/>
              </a:ext>
            </a:extLst>
          </p:cNvPr>
          <p:cNvSpPr txBox="1"/>
          <p:nvPr/>
        </p:nvSpPr>
        <p:spPr>
          <a:xfrm>
            <a:off x="1176020" y="2999064"/>
            <a:ext cx="9829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88900" algn="ctr">
              <a:spcAft>
                <a:spcPts val="0"/>
              </a:spcAft>
            </a:pPr>
            <a:r>
              <a:rPr lang="it-IT" sz="2800" b="1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 e Sviluppo di una Base di Dati per la Gestione 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88900" algn="ctr">
              <a:spcAft>
                <a:spcPts val="0"/>
              </a:spcAft>
            </a:pPr>
            <a:r>
              <a:rPr lang="it-IT" sz="2800" b="1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Contributi Ambientali di Moduli Fotovoltaici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4667EA0C-5590-4B83-8CEC-A71DDA8CFE36}"/>
              </a:ext>
            </a:extLst>
          </p:cNvPr>
          <p:cNvCxnSpPr>
            <a:cxnSpLocks/>
          </p:cNvCxnSpPr>
          <p:nvPr/>
        </p:nvCxnSpPr>
        <p:spPr>
          <a:xfrm>
            <a:off x="1991360" y="5836920"/>
            <a:ext cx="8036560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65775DAF-B1C5-437F-B24B-34C157AD1E24}"/>
              </a:ext>
            </a:extLst>
          </p:cNvPr>
          <p:cNvSpPr txBox="1"/>
          <p:nvPr/>
        </p:nvSpPr>
        <p:spPr>
          <a:xfrm>
            <a:off x="751840" y="5987702"/>
            <a:ext cx="1067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 Accademico 2019/20</a:t>
            </a: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205472B5-7C90-4210-8F49-DCB5A482B0BA}"/>
              </a:ext>
            </a:extLst>
          </p:cNvPr>
          <p:cNvSpPr txBox="1"/>
          <p:nvPr/>
        </p:nvSpPr>
        <p:spPr>
          <a:xfrm>
            <a:off x="1991360" y="4654893"/>
            <a:ext cx="21793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Laureando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Marco Terzulli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E07B5FE1-AD8B-4797-8114-9FB23E698CF6}"/>
              </a:ext>
            </a:extLst>
          </p:cNvPr>
          <p:cNvSpPr txBox="1"/>
          <p:nvPr/>
        </p:nvSpPr>
        <p:spPr>
          <a:xfrm>
            <a:off x="7471410" y="4657823"/>
            <a:ext cx="29362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Relatore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rgbClr val="323E4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Riccardo Martoglia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F6308D9-67B9-4F9F-B465-1B6BDCC0B6CB}"/>
              </a:ext>
            </a:extLst>
          </p:cNvPr>
          <p:cNvCxnSpPr>
            <a:cxnSpLocks/>
          </p:cNvCxnSpPr>
          <p:nvPr/>
        </p:nvCxnSpPr>
        <p:spPr>
          <a:xfrm>
            <a:off x="1544320" y="5836920"/>
            <a:ext cx="9103360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0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A14D4E-E180-479E-896C-0DC0865634E6}"/>
              </a:ext>
            </a:extLst>
          </p:cNvPr>
          <p:cNvSpPr txBox="1"/>
          <p:nvPr/>
        </p:nvSpPr>
        <p:spPr>
          <a:xfrm>
            <a:off x="4332701" y="1382070"/>
            <a:ext cx="75015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Memorizzazione </a:t>
            </a:r>
            <a:r>
              <a:rPr lang="it-IT" sz="2200" dirty="0"/>
              <a:t>dei</a:t>
            </a:r>
            <a:r>
              <a:rPr lang="it-IT" sz="2200" b="1" dirty="0"/>
              <a:t> Listini </a:t>
            </a:r>
            <a:r>
              <a:rPr lang="it-IT" sz="2200" dirty="0"/>
              <a:t>(Listini Base e Personalizzati)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Memorizzazione Dichiarazioni </a:t>
            </a:r>
            <a:r>
              <a:rPr lang="it-IT" sz="2200" dirty="0"/>
              <a:t>dei</a:t>
            </a:r>
            <a:r>
              <a:rPr lang="it-IT" sz="2200" b="1" dirty="0"/>
              <a:t> Moduli</a:t>
            </a:r>
          </a:p>
          <a:p>
            <a:pPr lvl="1"/>
            <a:r>
              <a:rPr lang="it-IT" sz="2200" dirty="0"/>
              <a:t>–   Anagrafica Produttori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Memorizzazione Installazioni </a:t>
            </a:r>
            <a:r>
              <a:rPr lang="it-IT" sz="2200" dirty="0"/>
              <a:t>dei</a:t>
            </a:r>
            <a:r>
              <a:rPr lang="it-IT" sz="2200" b="1" dirty="0"/>
              <a:t> Moduli</a:t>
            </a:r>
          </a:p>
          <a:p>
            <a:pPr lvl="1"/>
            <a:r>
              <a:rPr lang="it-IT" sz="2200" dirty="0"/>
              <a:t>–   Anagrafica Installatori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BF58DC-A813-4922-A5D6-31EE3938D8D6}"/>
              </a:ext>
            </a:extLst>
          </p:cNvPr>
          <p:cNvSpPr txBox="1"/>
          <p:nvPr/>
        </p:nvSpPr>
        <p:spPr>
          <a:xfrm>
            <a:off x="4332701" y="4526787"/>
            <a:ext cx="7008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Implementazione </a:t>
            </a:r>
            <a:r>
              <a:rPr lang="it-IT" sz="2200" dirty="0"/>
              <a:t>di un’</a:t>
            </a:r>
            <a:r>
              <a:rPr lang="it-IT" sz="2200" b="1" dirty="0"/>
              <a:t>applicazione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Gestione dei Tracciati </a:t>
            </a:r>
            <a:r>
              <a:rPr lang="it-IT" sz="2200" dirty="0"/>
              <a:t>delle Dichiarazioni dei Moduli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Gestione Utenti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Gestione Log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A7D7790-D21B-4B7E-BBBE-F8575D069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39" y="4721280"/>
            <a:ext cx="1253281" cy="125328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0746D8A-A91E-45C1-923F-322A440AB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38" y="1659778"/>
            <a:ext cx="1253281" cy="125328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38CCCD2-CCD7-4C10-BD78-17BFA9FA542B}"/>
              </a:ext>
            </a:extLst>
          </p:cNvPr>
          <p:cNvSpPr txBox="1"/>
          <p:nvPr/>
        </p:nvSpPr>
        <p:spPr>
          <a:xfrm>
            <a:off x="-101701" y="711934"/>
            <a:ext cx="228379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 DEI REQUISITI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6267DA3-7DF2-4F62-9DE5-11755BEC0BBD}"/>
              </a:ext>
            </a:extLst>
          </p:cNvPr>
          <p:cNvCxnSpPr>
            <a:cxnSpLocks/>
          </p:cNvCxnSpPr>
          <p:nvPr/>
        </p:nvCxnSpPr>
        <p:spPr>
          <a:xfrm>
            <a:off x="245174" y="1450002"/>
            <a:ext cx="15785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1891E3-A64F-4CC3-88DB-38687D6B5CCC}"/>
              </a:ext>
            </a:extLst>
          </p:cNvPr>
          <p:cNvSpPr txBox="1"/>
          <p:nvPr/>
        </p:nvSpPr>
        <p:spPr>
          <a:xfrm>
            <a:off x="5412496" y="3789609"/>
            <a:ext cx="33045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Requisiti Aggiuntivi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633000-C700-4B17-857D-17B5E4F299B2}"/>
              </a:ext>
            </a:extLst>
          </p:cNvPr>
          <p:cNvSpPr txBox="1"/>
          <p:nvPr/>
        </p:nvSpPr>
        <p:spPr>
          <a:xfrm>
            <a:off x="5627521" y="658557"/>
            <a:ext cx="28745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Requisiti di Base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EB9EC801-3EE9-482F-A33B-4CB3DCD43DC8}"/>
              </a:ext>
            </a:extLst>
          </p:cNvPr>
          <p:cNvCxnSpPr>
            <a:cxnSpLocks/>
          </p:cNvCxnSpPr>
          <p:nvPr/>
        </p:nvCxnSpPr>
        <p:spPr>
          <a:xfrm>
            <a:off x="5948658" y="1224190"/>
            <a:ext cx="2232233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4B1C94C-F61B-43B5-84ED-1B5C0D943886}"/>
              </a:ext>
            </a:extLst>
          </p:cNvPr>
          <p:cNvCxnSpPr>
            <a:cxnSpLocks/>
          </p:cNvCxnSpPr>
          <p:nvPr/>
        </p:nvCxnSpPr>
        <p:spPr>
          <a:xfrm>
            <a:off x="5726712" y="4358550"/>
            <a:ext cx="2676126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6647DAFD-D6C7-4434-8C76-80281F6F9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" y="2934953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1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582920" y="1001090"/>
            <a:ext cx="3242365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408165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Struttura del Progetto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nettore 19">
            <a:extLst>
              <a:ext uri="{FF2B5EF4-FFF2-40B4-BE49-F238E27FC236}">
                <a16:creationId xmlns:a16="http://schemas.microsoft.com/office/drawing/2014/main" id="{CB03CD38-4C29-44FC-8344-9FC04710B7D2}"/>
              </a:ext>
            </a:extLst>
          </p:cNvPr>
          <p:cNvSpPr/>
          <p:nvPr/>
        </p:nvSpPr>
        <p:spPr>
          <a:xfrm>
            <a:off x="3302000" y="1396080"/>
            <a:ext cx="543560" cy="523240"/>
          </a:xfrm>
          <a:prstGeom prst="flowChartConnector">
            <a:avLst/>
          </a:prstGeom>
          <a:solidFill>
            <a:schemeClr val="bg1"/>
          </a:solidFill>
          <a:ln w="2540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onnettore 21">
            <a:extLst>
              <a:ext uri="{FF2B5EF4-FFF2-40B4-BE49-F238E27FC236}">
                <a16:creationId xmlns:a16="http://schemas.microsoft.com/office/drawing/2014/main" id="{40B0A5E7-B0D7-4AE6-8F72-C3BCE996A17A}"/>
              </a:ext>
            </a:extLst>
          </p:cNvPr>
          <p:cNvSpPr/>
          <p:nvPr/>
        </p:nvSpPr>
        <p:spPr>
          <a:xfrm>
            <a:off x="3302000" y="229524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54FD36B-DF49-4402-A9F8-E9C2ABDD1BD4}"/>
              </a:ext>
            </a:extLst>
          </p:cNvPr>
          <p:cNvSpPr txBox="1"/>
          <p:nvPr/>
        </p:nvSpPr>
        <p:spPr>
          <a:xfrm>
            <a:off x="4485640" y="1426867"/>
            <a:ext cx="29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Tecnologie Utilizzate</a:t>
            </a:r>
          </a:p>
        </p:txBody>
      </p:sp>
      <p:sp>
        <p:nvSpPr>
          <p:cNvPr id="25" name="Connettore 24">
            <a:extLst>
              <a:ext uri="{FF2B5EF4-FFF2-40B4-BE49-F238E27FC236}">
                <a16:creationId xmlns:a16="http://schemas.microsoft.com/office/drawing/2014/main" id="{BDA1F525-7449-480E-A0C9-016B72F0F2D3}"/>
              </a:ext>
            </a:extLst>
          </p:cNvPr>
          <p:cNvSpPr/>
          <p:nvPr/>
        </p:nvSpPr>
        <p:spPr>
          <a:xfrm>
            <a:off x="3302000" y="3194400"/>
            <a:ext cx="543560" cy="523240"/>
          </a:xfrm>
          <a:prstGeom prst="flowChartConnector">
            <a:avLst/>
          </a:prstGeom>
          <a:solidFill>
            <a:srgbClr val="5684C2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Connettore 25">
            <a:extLst>
              <a:ext uri="{FF2B5EF4-FFF2-40B4-BE49-F238E27FC236}">
                <a16:creationId xmlns:a16="http://schemas.microsoft.com/office/drawing/2014/main" id="{E3A6CA07-2589-48E1-87BF-9F75DF04A9F2}"/>
              </a:ext>
            </a:extLst>
          </p:cNvPr>
          <p:cNvSpPr/>
          <p:nvPr/>
        </p:nvSpPr>
        <p:spPr>
          <a:xfrm>
            <a:off x="3302000" y="409356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Connettore 31">
            <a:extLst>
              <a:ext uri="{FF2B5EF4-FFF2-40B4-BE49-F238E27FC236}">
                <a16:creationId xmlns:a16="http://schemas.microsoft.com/office/drawing/2014/main" id="{2E84DACA-56EA-438B-A626-DB5820AB7A4D}"/>
              </a:ext>
            </a:extLst>
          </p:cNvPr>
          <p:cNvSpPr/>
          <p:nvPr/>
        </p:nvSpPr>
        <p:spPr>
          <a:xfrm>
            <a:off x="3302000" y="499272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Connettore 33">
            <a:extLst>
              <a:ext uri="{FF2B5EF4-FFF2-40B4-BE49-F238E27FC236}">
                <a16:creationId xmlns:a16="http://schemas.microsoft.com/office/drawing/2014/main" id="{738E6C7B-6A91-4143-BF80-5C1A09863D16}"/>
              </a:ext>
            </a:extLst>
          </p:cNvPr>
          <p:cNvSpPr/>
          <p:nvPr/>
        </p:nvSpPr>
        <p:spPr>
          <a:xfrm>
            <a:off x="3302000" y="589188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85F6166-0873-4B7F-8217-46FA45E92EEC}"/>
              </a:ext>
            </a:extLst>
          </p:cNvPr>
          <p:cNvSpPr txBox="1"/>
          <p:nvPr/>
        </p:nvSpPr>
        <p:spPr>
          <a:xfrm>
            <a:off x="4485639" y="2295240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Analisi dei Requisiti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853B55F-5438-4924-8D50-B4DB0C9231E5}"/>
              </a:ext>
            </a:extLst>
          </p:cNvPr>
          <p:cNvSpPr txBox="1"/>
          <p:nvPr/>
        </p:nvSpPr>
        <p:spPr>
          <a:xfrm>
            <a:off x="4485639" y="3163613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Progettazione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3D88B88-CC39-4BF0-8614-234B9FA80783}"/>
              </a:ext>
            </a:extLst>
          </p:cNvPr>
          <p:cNvSpPr txBox="1"/>
          <p:nvPr/>
        </p:nvSpPr>
        <p:spPr>
          <a:xfrm>
            <a:off x="4485639" y="4092615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Implementazione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E1016F5-240A-4DC5-A92B-723EC31A4C1E}"/>
              </a:ext>
            </a:extLst>
          </p:cNvPr>
          <p:cNvSpPr txBox="1"/>
          <p:nvPr/>
        </p:nvSpPr>
        <p:spPr>
          <a:xfrm>
            <a:off x="4485639" y="5023507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7E02184-41DD-464B-88C7-113FD4B0FEC1}"/>
              </a:ext>
            </a:extLst>
          </p:cNvPr>
          <p:cNvSpPr txBox="1"/>
          <p:nvPr/>
        </p:nvSpPr>
        <p:spPr>
          <a:xfrm>
            <a:off x="4417735" y="5922667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Conclusioni e Sviluppi Futuri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7622BA6-FB5C-4081-B074-0F06BE04443C}"/>
              </a:ext>
            </a:extLst>
          </p:cNvPr>
          <p:cNvCxnSpPr>
            <a:stCxn id="20" idx="4"/>
            <a:endCxn id="22" idx="0"/>
          </p:cNvCxnSpPr>
          <p:nvPr/>
        </p:nvCxnSpPr>
        <p:spPr>
          <a:xfrm>
            <a:off x="3573780" y="191932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5E65AA1-FC80-438D-A14D-FD753C200418}"/>
              </a:ext>
            </a:extLst>
          </p:cNvPr>
          <p:cNvCxnSpPr/>
          <p:nvPr/>
        </p:nvCxnSpPr>
        <p:spPr>
          <a:xfrm>
            <a:off x="3573780" y="281848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33DFC3EE-6DBF-47DB-8AD9-841CDA5DD6A0}"/>
              </a:ext>
            </a:extLst>
          </p:cNvPr>
          <p:cNvCxnSpPr/>
          <p:nvPr/>
        </p:nvCxnSpPr>
        <p:spPr>
          <a:xfrm>
            <a:off x="3573780" y="371764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02D2E511-AF79-40CB-93D9-23196A7846FE}"/>
              </a:ext>
            </a:extLst>
          </p:cNvPr>
          <p:cNvCxnSpPr/>
          <p:nvPr/>
        </p:nvCxnSpPr>
        <p:spPr>
          <a:xfrm>
            <a:off x="3573780" y="461680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DEC5B1D-CD1B-43FD-9619-137CA61E1E26}"/>
              </a:ext>
            </a:extLst>
          </p:cNvPr>
          <p:cNvCxnSpPr/>
          <p:nvPr/>
        </p:nvCxnSpPr>
        <p:spPr>
          <a:xfrm>
            <a:off x="3573780" y="551596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E4FC8821-1A4E-49C0-8D7C-703A29AAA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" y="2626436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5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71BC7D5-51A1-45D3-8E3B-2F5864F5BCB5}"/>
              </a:ext>
            </a:extLst>
          </p:cNvPr>
          <p:cNvSpPr txBox="1"/>
          <p:nvPr/>
        </p:nvSpPr>
        <p:spPr>
          <a:xfrm>
            <a:off x="-97184" y="751948"/>
            <a:ext cx="2283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PROGETTAZIONE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A56A2CD-239E-4B24-A6F3-BBA8229BA5F4}"/>
              </a:ext>
            </a:extLst>
          </p:cNvPr>
          <p:cNvCxnSpPr>
            <a:cxnSpLocks/>
          </p:cNvCxnSpPr>
          <p:nvPr/>
        </p:nvCxnSpPr>
        <p:spPr>
          <a:xfrm>
            <a:off x="147424" y="1205647"/>
            <a:ext cx="1794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772B830-38A1-4C32-892F-894F31AD9FB2}"/>
              </a:ext>
            </a:extLst>
          </p:cNvPr>
          <p:cNvCxnSpPr>
            <a:cxnSpLocks/>
          </p:cNvCxnSpPr>
          <p:nvPr/>
        </p:nvCxnSpPr>
        <p:spPr>
          <a:xfrm>
            <a:off x="5490556" y="1001090"/>
            <a:ext cx="3404608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A5AD29B-47FE-4C3A-B516-E2F4968F157D}"/>
              </a:ext>
            </a:extLst>
          </p:cNvPr>
          <p:cNvSpPr txBox="1"/>
          <p:nvPr/>
        </p:nvSpPr>
        <p:spPr>
          <a:xfrm>
            <a:off x="408165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 Casi d’Uso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F240CF-FB61-4310-8E80-D09248390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6" y="2758478"/>
            <a:ext cx="1341044" cy="13410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80DA62-984A-4C8F-8089-59656CCF3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75" y="1247213"/>
            <a:ext cx="7907075" cy="53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C1F3E978-4C4C-41D0-AC50-0906D3551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r="1190"/>
          <a:stretch/>
        </p:blipFill>
        <p:spPr>
          <a:xfrm>
            <a:off x="3616041" y="3059060"/>
            <a:ext cx="8312728" cy="216050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4718510" y="1001090"/>
            <a:ext cx="4709160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3978209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Analisi Database Pre-esistente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59B543-3B2B-4C9D-B237-276D85E8B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5" y="2785481"/>
            <a:ext cx="1287037" cy="128703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28D7531-1E92-4E8C-8319-5A84FB629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4048991"/>
            <a:ext cx="6814709" cy="2580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FC40BDB-A399-4FED-959B-9F8DDDD35B34}"/>
              </a:ext>
            </a:extLst>
          </p:cNvPr>
          <p:cNvSpPr txBox="1"/>
          <p:nvPr/>
        </p:nvSpPr>
        <p:spPr>
          <a:xfrm>
            <a:off x="4183071" y="1222190"/>
            <a:ext cx="75015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Ridondanza</a:t>
            </a:r>
            <a:r>
              <a:rPr lang="it-IT" sz="2200" dirty="0"/>
              <a:t> dei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Incoerenza </a:t>
            </a:r>
            <a:r>
              <a:rPr lang="it-IT" sz="2200" dirty="0"/>
              <a:t>ed </a:t>
            </a:r>
            <a:r>
              <a:rPr lang="it-IT" sz="2200" b="1" dirty="0"/>
              <a:t>inconsistenza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Formato dati errato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Campi non valorizzati</a:t>
            </a:r>
          </a:p>
          <a:p>
            <a:pPr lvl="1"/>
            <a:r>
              <a:rPr lang="it-IT" sz="2000" dirty="0"/>
              <a:t>–   Alcuni di essi derivano da vecchi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6DC0553-FA55-4FE1-BE84-2F4C4EA7F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45" y="1396746"/>
            <a:ext cx="1287583" cy="12875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DF3A9F-3EBA-4074-BB7C-5474C7E82F5E}"/>
              </a:ext>
            </a:extLst>
          </p:cNvPr>
          <p:cNvSpPr txBox="1"/>
          <p:nvPr/>
        </p:nvSpPr>
        <p:spPr>
          <a:xfrm>
            <a:off x="-97184" y="751948"/>
            <a:ext cx="2283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PROGETTAZIONE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D2968B1-EAC7-4EB7-84E5-C991A863E4F1}"/>
              </a:ext>
            </a:extLst>
          </p:cNvPr>
          <p:cNvCxnSpPr>
            <a:cxnSpLocks/>
          </p:cNvCxnSpPr>
          <p:nvPr/>
        </p:nvCxnSpPr>
        <p:spPr>
          <a:xfrm>
            <a:off x="147424" y="1205647"/>
            <a:ext cx="1794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8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4468091" y="1001090"/>
            <a:ext cx="5067645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3978209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Schema Scheletro Macroscopico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59B543-3B2B-4C9D-B237-276D85E8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5" y="2785481"/>
            <a:ext cx="1287037" cy="1287037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FC40BDB-A399-4FED-959B-9F8DDDD35B34}"/>
              </a:ext>
            </a:extLst>
          </p:cNvPr>
          <p:cNvSpPr txBox="1"/>
          <p:nvPr/>
        </p:nvSpPr>
        <p:spPr>
          <a:xfrm>
            <a:off x="2740812" y="1159844"/>
            <a:ext cx="88512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Gestione Listini</a:t>
            </a:r>
            <a:r>
              <a:rPr lang="it-IT" sz="2200" dirty="0"/>
              <a:t>: listini dei moduli fotovoltaici e delle caratteristiche generali dei moduli</a:t>
            </a:r>
            <a:endParaRPr lang="it-IT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Gestione Ordini</a:t>
            </a:r>
            <a:r>
              <a:rPr lang="it-IT" sz="2200" dirty="0"/>
              <a:t>: dichiarazioni dei contributi ambientali da parte dei produttori di moduli fotovoltaici</a:t>
            </a:r>
            <a:endParaRPr lang="it-IT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Gestione Installazioni</a:t>
            </a:r>
            <a:r>
              <a:rPr lang="it-IT" sz="2200" dirty="0"/>
              <a:t>: installazione ed attivazione dei moduli 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591ED9-48E7-4CB2-B8D5-3D115C242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47" y="3017384"/>
            <a:ext cx="6279654" cy="361201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576567-41C1-459E-84C8-DD81964DE13A}"/>
              </a:ext>
            </a:extLst>
          </p:cNvPr>
          <p:cNvSpPr txBox="1"/>
          <p:nvPr/>
        </p:nvSpPr>
        <p:spPr>
          <a:xfrm>
            <a:off x="-97184" y="751948"/>
            <a:ext cx="2283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PROGETTAZIONE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DC0D78A-A831-4B9B-9D93-3397482FD65E}"/>
              </a:ext>
            </a:extLst>
          </p:cNvPr>
          <p:cNvCxnSpPr>
            <a:cxnSpLocks/>
          </p:cNvCxnSpPr>
          <p:nvPr/>
        </p:nvCxnSpPr>
        <p:spPr>
          <a:xfrm>
            <a:off x="147424" y="1205647"/>
            <a:ext cx="1794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35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2757737" y="973544"/>
            <a:ext cx="4212477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1256016" y="450324"/>
            <a:ext cx="7202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Diagramma ER del Database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59B543-3B2B-4C9D-B237-276D85E8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5" y="2785481"/>
            <a:ext cx="1287037" cy="128703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4AF5461-3ADB-41E8-8207-0BD89EA07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48" y="0"/>
            <a:ext cx="4201386" cy="6858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2A1D73-DF37-4EE2-8484-DDC4F5AFA8A7}"/>
              </a:ext>
            </a:extLst>
          </p:cNvPr>
          <p:cNvSpPr txBox="1"/>
          <p:nvPr/>
        </p:nvSpPr>
        <p:spPr>
          <a:xfrm>
            <a:off x="2588480" y="1201187"/>
            <a:ext cx="4550990" cy="257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/>
              <a:t>Gestione Listini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/>
              <a:t>Gestione Ordini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/>
              <a:t>Gestione Installazioni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/>
              <a:t>Gestione Utenti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b="1" dirty="0"/>
              <a:t>Gestione Log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406F51-9740-40D2-82F8-96C3602F05DA}"/>
              </a:ext>
            </a:extLst>
          </p:cNvPr>
          <p:cNvSpPr txBox="1"/>
          <p:nvPr/>
        </p:nvSpPr>
        <p:spPr>
          <a:xfrm>
            <a:off x="-97184" y="751948"/>
            <a:ext cx="2283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PROGETTAZIONE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BDEF1B1-9E77-4AD5-AC7F-C7FC92CB5273}"/>
              </a:ext>
            </a:extLst>
          </p:cNvPr>
          <p:cNvCxnSpPr>
            <a:cxnSpLocks/>
          </p:cNvCxnSpPr>
          <p:nvPr/>
        </p:nvCxnSpPr>
        <p:spPr>
          <a:xfrm>
            <a:off x="147424" y="1205647"/>
            <a:ext cx="1794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57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418079" y="1001090"/>
            <a:ext cx="3310023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3978209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etto del Sito Web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FC40BDB-A399-4FED-959B-9F8DDDD35B34}"/>
              </a:ext>
            </a:extLst>
          </p:cNvPr>
          <p:cNvSpPr txBox="1"/>
          <p:nvPr/>
        </p:nvSpPr>
        <p:spPr>
          <a:xfrm>
            <a:off x="2740812" y="1159844"/>
            <a:ext cx="88512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È richiesta la realizzazione di alcune aree del sito: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Report Generale Dichiarazioni</a:t>
            </a:r>
            <a:r>
              <a:rPr lang="it-IT" sz="2200" dirty="0"/>
              <a:t>: elenco delle dichiarazioni effettuate</a:t>
            </a:r>
            <a:endParaRPr lang="it-IT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Estratto Conto Trimestrale</a:t>
            </a:r>
            <a:r>
              <a:rPr lang="it-IT" sz="2200" dirty="0"/>
              <a:t>: consultazione di report trimestrali delle dichiarazioni effettuate</a:t>
            </a:r>
            <a:endParaRPr lang="it-IT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Tracciati Moduli Caricati</a:t>
            </a:r>
            <a:r>
              <a:rPr lang="it-IT" sz="2200" dirty="0"/>
              <a:t>: elenco tracciati caricati</a:t>
            </a:r>
            <a:endParaRPr lang="it-IT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Mappa Moduli Attivati</a:t>
            </a:r>
            <a:r>
              <a:rPr lang="it-IT" sz="2200" dirty="0"/>
              <a:t>: mappa interattiva dei moduli installati ed attivati (sezione da sviluppare in futuro)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F2C756-79D3-48BC-8E49-57C7788F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6" y="2765422"/>
            <a:ext cx="1327155" cy="132715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BCD1716-C958-4510-BFBF-A3D44F342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58" y="3649284"/>
            <a:ext cx="4701345" cy="296533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A9C00B9-384B-47B0-ABCE-EC3DE6D920D4}"/>
              </a:ext>
            </a:extLst>
          </p:cNvPr>
          <p:cNvSpPr txBox="1"/>
          <p:nvPr/>
        </p:nvSpPr>
        <p:spPr>
          <a:xfrm>
            <a:off x="-97184" y="751948"/>
            <a:ext cx="2283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PROGETTAZIONE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789D864-E9F9-4DA6-A3F9-FBC9085BEAFD}"/>
              </a:ext>
            </a:extLst>
          </p:cNvPr>
          <p:cNvCxnSpPr>
            <a:cxnSpLocks/>
          </p:cNvCxnSpPr>
          <p:nvPr/>
        </p:nvCxnSpPr>
        <p:spPr>
          <a:xfrm>
            <a:off x="147424" y="1205647"/>
            <a:ext cx="1794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2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582920" y="1001090"/>
            <a:ext cx="3242365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408165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Struttura del Progetto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nettore 19">
            <a:extLst>
              <a:ext uri="{FF2B5EF4-FFF2-40B4-BE49-F238E27FC236}">
                <a16:creationId xmlns:a16="http://schemas.microsoft.com/office/drawing/2014/main" id="{CB03CD38-4C29-44FC-8344-9FC04710B7D2}"/>
              </a:ext>
            </a:extLst>
          </p:cNvPr>
          <p:cNvSpPr/>
          <p:nvPr/>
        </p:nvSpPr>
        <p:spPr>
          <a:xfrm>
            <a:off x="3302000" y="1396080"/>
            <a:ext cx="543560" cy="523240"/>
          </a:xfrm>
          <a:prstGeom prst="flowChartConnector">
            <a:avLst/>
          </a:prstGeom>
          <a:solidFill>
            <a:schemeClr val="bg1"/>
          </a:solidFill>
          <a:ln w="2540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onnettore 21">
            <a:extLst>
              <a:ext uri="{FF2B5EF4-FFF2-40B4-BE49-F238E27FC236}">
                <a16:creationId xmlns:a16="http://schemas.microsoft.com/office/drawing/2014/main" id="{40B0A5E7-B0D7-4AE6-8F72-C3BCE996A17A}"/>
              </a:ext>
            </a:extLst>
          </p:cNvPr>
          <p:cNvSpPr/>
          <p:nvPr/>
        </p:nvSpPr>
        <p:spPr>
          <a:xfrm>
            <a:off x="3302000" y="229524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54FD36B-DF49-4402-A9F8-E9C2ABDD1BD4}"/>
              </a:ext>
            </a:extLst>
          </p:cNvPr>
          <p:cNvSpPr txBox="1"/>
          <p:nvPr/>
        </p:nvSpPr>
        <p:spPr>
          <a:xfrm>
            <a:off x="4485640" y="1426867"/>
            <a:ext cx="29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Tecnologie Utilizzate</a:t>
            </a:r>
          </a:p>
        </p:txBody>
      </p:sp>
      <p:sp>
        <p:nvSpPr>
          <p:cNvPr id="25" name="Connettore 24">
            <a:extLst>
              <a:ext uri="{FF2B5EF4-FFF2-40B4-BE49-F238E27FC236}">
                <a16:creationId xmlns:a16="http://schemas.microsoft.com/office/drawing/2014/main" id="{BDA1F525-7449-480E-A0C9-016B72F0F2D3}"/>
              </a:ext>
            </a:extLst>
          </p:cNvPr>
          <p:cNvSpPr/>
          <p:nvPr/>
        </p:nvSpPr>
        <p:spPr>
          <a:xfrm>
            <a:off x="3302000" y="4082607"/>
            <a:ext cx="543560" cy="523240"/>
          </a:xfrm>
          <a:prstGeom prst="flowChartConnector">
            <a:avLst/>
          </a:prstGeom>
          <a:solidFill>
            <a:srgbClr val="5684C2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Connettore 25">
            <a:extLst>
              <a:ext uri="{FF2B5EF4-FFF2-40B4-BE49-F238E27FC236}">
                <a16:creationId xmlns:a16="http://schemas.microsoft.com/office/drawing/2014/main" id="{E3A6CA07-2589-48E1-87BF-9F75DF04A9F2}"/>
              </a:ext>
            </a:extLst>
          </p:cNvPr>
          <p:cNvSpPr/>
          <p:nvPr/>
        </p:nvSpPr>
        <p:spPr>
          <a:xfrm>
            <a:off x="3302000" y="3183447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Connettore 31">
            <a:extLst>
              <a:ext uri="{FF2B5EF4-FFF2-40B4-BE49-F238E27FC236}">
                <a16:creationId xmlns:a16="http://schemas.microsoft.com/office/drawing/2014/main" id="{2E84DACA-56EA-438B-A626-DB5820AB7A4D}"/>
              </a:ext>
            </a:extLst>
          </p:cNvPr>
          <p:cNvSpPr/>
          <p:nvPr/>
        </p:nvSpPr>
        <p:spPr>
          <a:xfrm>
            <a:off x="3302000" y="499272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Connettore 33">
            <a:extLst>
              <a:ext uri="{FF2B5EF4-FFF2-40B4-BE49-F238E27FC236}">
                <a16:creationId xmlns:a16="http://schemas.microsoft.com/office/drawing/2014/main" id="{738E6C7B-6A91-4143-BF80-5C1A09863D16}"/>
              </a:ext>
            </a:extLst>
          </p:cNvPr>
          <p:cNvSpPr/>
          <p:nvPr/>
        </p:nvSpPr>
        <p:spPr>
          <a:xfrm>
            <a:off x="3302000" y="589188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85F6166-0873-4B7F-8217-46FA45E92EEC}"/>
              </a:ext>
            </a:extLst>
          </p:cNvPr>
          <p:cNvSpPr txBox="1"/>
          <p:nvPr/>
        </p:nvSpPr>
        <p:spPr>
          <a:xfrm>
            <a:off x="4485639" y="2295240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Analisi dei Requisiti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853B55F-5438-4924-8D50-B4DB0C9231E5}"/>
              </a:ext>
            </a:extLst>
          </p:cNvPr>
          <p:cNvSpPr txBox="1"/>
          <p:nvPr/>
        </p:nvSpPr>
        <p:spPr>
          <a:xfrm>
            <a:off x="4485639" y="316361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Progettazione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3D88B88-CC39-4BF0-8614-234B9FA80783}"/>
              </a:ext>
            </a:extLst>
          </p:cNvPr>
          <p:cNvSpPr txBox="1"/>
          <p:nvPr/>
        </p:nvSpPr>
        <p:spPr>
          <a:xfrm>
            <a:off x="4485639" y="4092615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Implementazione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E1016F5-240A-4DC5-A92B-723EC31A4C1E}"/>
              </a:ext>
            </a:extLst>
          </p:cNvPr>
          <p:cNvSpPr txBox="1"/>
          <p:nvPr/>
        </p:nvSpPr>
        <p:spPr>
          <a:xfrm>
            <a:off x="4485639" y="5023507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7E02184-41DD-464B-88C7-113FD4B0FEC1}"/>
              </a:ext>
            </a:extLst>
          </p:cNvPr>
          <p:cNvSpPr txBox="1"/>
          <p:nvPr/>
        </p:nvSpPr>
        <p:spPr>
          <a:xfrm>
            <a:off x="4417735" y="5922667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Conclusioni e Sviluppi Futuri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7622BA6-FB5C-4081-B074-0F06BE04443C}"/>
              </a:ext>
            </a:extLst>
          </p:cNvPr>
          <p:cNvCxnSpPr>
            <a:stCxn id="20" idx="4"/>
            <a:endCxn id="22" idx="0"/>
          </p:cNvCxnSpPr>
          <p:nvPr/>
        </p:nvCxnSpPr>
        <p:spPr>
          <a:xfrm>
            <a:off x="3573780" y="191932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5E65AA1-FC80-438D-A14D-FD753C200418}"/>
              </a:ext>
            </a:extLst>
          </p:cNvPr>
          <p:cNvCxnSpPr/>
          <p:nvPr/>
        </p:nvCxnSpPr>
        <p:spPr>
          <a:xfrm>
            <a:off x="3573780" y="281848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33DFC3EE-6DBF-47DB-8AD9-841CDA5DD6A0}"/>
              </a:ext>
            </a:extLst>
          </p:cNvPr>
          <p:cNvCxnSpPr/>
          <p:nvPr/>
        </p:nvCxnSpPr>
        <p:spPr>
          <a:xfrm>
            <a:off x="3573780" y="371764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02D2E511-AF79-40CB-93D9-23196A7846FE}"/>
              </a:ext>
            </a:extLst>
          </p:cNvPr>
          <p:cNvCxnSpPr/>
          <p:nvPr/>
        </p:nvCxnSpPr>
        <p:spPr>
          <a:xfrm>
            <a:off x="3573780" y="461680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DEC5B1D-CD1B-43FD-9619-137CA61E1E26}"/>
              </a:ext>
            </a:extLst>
          </p:cNvPr>
          <p:cNvCxnSpPr/>
          <p:nvPr/>
        </p:nvCxnSpPr>
        <p:spPr>
          <a:xfrm>
            <a:off x="3573780" y="551596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7F8F0D61-4618-494B-BDE0-680827A31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" y="2626436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9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4576156" y="993371"/>
            <a:ext cx="4871255" cy="1283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3400708" y="450324"/>
            <a:ext cx="7202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Implementazione del Database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59B543-3B2B-4C9D-B237-276D85E8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5" y="2785481"/>
            <a:ext cx="1287037" cy="128703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A76610-68E6-430C-B2A1-26A00518425D}"/>
              </a:ext>
            </a:extLst>
          </p:cNvPr>
          <p:cNvSpPr txBox="1"/>
          <p:nvPr/>
        </p:nvSpPr>
        <p:spPr>
          <a:xfrm>
            <a:off x="-101701" y="745182"/>
            <a:ext cx="2283791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5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IMPLEMENTAZIONE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C19A6AA-80E4-4B88-87E4-178846CB135A}"/>
              </a:ext>
            </a:extLst>
          </p:cNvPr>
          <p:cNvCxnSpPr>
            <a:cxnSpLocks/>
          </p:cNvCxnSpPr>
          <p:nvPr/>
        </p:nvCxnSpPr>
        <p:spPr>
          <a:xfrm>
            <a:off x="102934" y="1147156"/>
            <a:ext cx="1874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60446BD-3B1A-402F-892F-C8A1370CB8B8}"/>
              </a:ext>
            </a:extLst>
          </p:cNvPr>
          <p:cNvSpPr txBox="1"/>
          <p:nvPr/>
        </p:nvSpPr>
        <p:spPr>
          <a:xfrm>
            <a:off x="2667361" y="1397978"/>
            <a:ext cx="473096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Creazione dei </a:t>
            </a:r>
            <a:r>
              <a:rPr lang="it-IT" sz="2200" b="1" dirty="0"/>
              <a:t>domini</a:t>
            </a:r>
            <a:r>
              <a:rPr lang="it-IT" sz="2200" dirty="0"/>
              <a:t> dei dati</a:t>
            </a:r>
          </a:p>
          <a:p>
            <a:pPr lvl="1"/>
            <a:r>
              <a:rPr lang="it-IT" sz="2000" dirty="0"/>
              <a:t>–   Utilizzo di espressioni regolari</a:t>
            </a:r>
          </a:p>
          <a:p>
            <a:pPr lvl="1"/>
            <a:endParaRPr lang="it-IT" sz="2000" dirty="0"/>
          </a:p>
          <a:p>
            <a:pPr lvl="1"/>
            <a:endParaRPr lang="it-IT" sz="1200" dirty="0"/>
          </a:p>
          <a:p>
            <a:pPr lvl="1"/>
            <a:endParaRPr lang="it-IT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Creazione delle </a:t>
            </a:r>
            <a:r>
              <a:rPr lang="it-IT" sz="2200" b="1" dirty="0"/>
              <a:t>tabelle</a:t>
            </a:r>
          </a:p>
          <a:p>
            <a:pPr lvl="1"/>
            <a:r>
              <a:rPr lang="it-IT" sz="2000" dirty="0"/>
              <a:t>–   Specifica dei vincoli di chiavi esterne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B5388F-D635-4E70-8FCA-E9774024643E}"/>
              </a:ext>
            </a:extLst>
          </p:cNvPr>
          <p:cNvSpPr txBox="1"/>
          <p:nvPr/>
        </p:nvSpPr>
        <p:spPr>
          <a:xfrm>
            <a:off x="2667361" y="3911829"/>
            <a:ext cx="685727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Procedure per:</a:t>
            </a:r>
          </a:p>
          <a:p>
            <a:endParaRPr lang="it-IT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Il </a:t>
            </a:r>
            <a:r>
              <a:rPr lang="it-IT" sz="2200" b="1" dirty="0"/>
              <a:t>controllo</a:t>
            </a:r>
            <a:r>
              <a:rPr lang="it-IT" sz="2200" dirty="0"/>
              <a:t> dei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la </a:t>
            </a:r>
            <a:r>
              <a:rPr lang="it-IT" sz="2200" b="1" dirty="0"/>
              <a:t>creazione</a:t>
            </a:r>
            <a:r>
              <a:rPr lang="it-IT" sz="2200" dirty="0"/>
              <a:t> di </a:t>
            </a:r>
            <a:r>
              <a:rPr lang="it-IT" sz="2200" b="1" dirty="0"/>
              <a:t>codici composti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il </a:t>
            </a:r>
            <a:r>
              <a:rPr lang="it-IT" sz="2200" b="1" dirty="0"/>
              <a:t>calcolo</a:t>
            </a:r>
            <a:r>
              <a:rPr lang="it-IT" sz="2200" dirty="0"/>
              <a:t> di:</a:t>
            </a:r>
          </a:p>
          <a:p>
            <a:pPr lvl="1"/>
            <a:r>
              <a:rPr lang="it-IT" sz="2000" dirty="0"/>
              <a:t>–   </a:t>
            </a:r>
            <a:r>
              <a:rPr lang="it-IT" sz="2000" b="1" dirty="0"/>
              <a:t>totale</a:t>
            </a:r>
            <a:r>
              <a:rPr lang="it-IT" sz="2000" dirty="0"/>
              <a:t> degli ordini</a:t>
            </a:r>
          </a:p>
          <a:p>
            <a:pPr lvl="1"/>
            <a:r>
              <a:rPr lang="it-IT" sz="2000" dirty="0"/>
              <a:t>–   </a:t>
            </a:r>
            <a:r>
              <a:rPr lang="it-IT" sz="2000" b="1" dirty="0"/>
              <a:t>numero di moduli </a:t>
            </a:r>
            <a:r>
              <a:rPr lang="it-IT" sz="2000" dirty="0"/>
              <a:t>appartenenti ad ogni ordine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la </a:t>
            </a:r>
            <a:r>
              <a:rPr lang="it-IT" sz="2200" b="1" dirty="0"/>
              <a:t>gestione</a:t>
            </a:r>
            <a:r>
              <a:rPr lang="it-IT" sz="2200" dirty="0"/>
              <a:t> dei </a:t>
            </a:r>
            <a:r>
              <a:rPr lang="it-IT" sz="2200" b="1" dirty="0"/>
              <a:t>log</a:t>
            </a:r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D8DE785-F71C-4D4A-8795-C9234CD8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9" b="63771"/>
          <a:stretch/>
        </p:blipFill>
        <p:spPr>
          <a:xfrm>
            <a:off x="7734994" y="1463000"/>
            <a:ext cx="4052455" cy="196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2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3244042" y="1006200"/>
            <a:ext cx="7477298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2638512" y="448622"/>
            <a:ext cx="8688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Importazione dei Dati dal Database Pre-esistente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59B543-3B2B-4C9D-B237-276D85E8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5" y="2785481"/>
            <a:ext cx="1287037" cy="1287037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60446BD-3B1A-402F-892F-C8A1370CB8B8}"/>
              </a:ext>
            </a:extLst>
          </p:cNvPr>
          <p:cNvSpPr txBox="1"/>
          <p:nvPr/>
        </p:nvSpPr>
        <p:spPr>
          <a:xfrm>
            <a:off x="2733084" y="1772050"/>
            <a:ext cx="47752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Esportazione</a:t>
            </a:r>
            <a:r>
              <a:rPr lang="it-IT" sz="2200" dirty="0"/>
              <a:t> dei dati da FileMaker</a:t>
            </a:r>
          </a:p>
          <a:p>
            <a:pPr lvl="1"/>
            <a:r>
              <a:rPr lang="it-IT" sz="2000" dirty="0"/>
              <a:t>–   Utilizzo di file </a:t>
            </a:r>
            <a:r>
              <a:rPr lang="it-IT" sz="2000" i="1" dirty="0"/>
              <a:t>CSV</a:t>
            </a:r>
            <a:r>
              <a:rPr lang="it-IT" sz="2000" dirty="0"/>
              <a:t> ed </a:t>
            </a:r>
            <a:r>
              <a:rPr lang="it-IT" sz="2000" i="1" dirty="0"/>
              <a:t>Excel</a:t>
            </a:r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B5388F-D635-4E70-8FCA-E9774024643E}"/>
              </a:ext>
            </a:extLst>
          </p:cNvPr>
          <p:cNvSpPr txBox="1"/>
          <p:nvPr/>
        </p:nvSpPr>
        <p:spPr>
          <a:xfrm>
            <a:off x="2733084" y="3572633"/>
            <a:ext cx="87925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Script</a:t>
            </a:r>
            <a:r>
              <a:rPr lang="it-IT" sz="2200" dirty="0"/>
              <a:t> di </a:t>
            </a:r>
            <a:r>
              <a:rPr lang="it-IT" sz="2200" b="1" dirty="0"/>
              <a:t>importazione</a:t>
            </a:r>
            <a:r>
              <a:rPr lang="it-IT" sz="2200" dirty="0"/>
              <a:t> in </a:t>
            </a:r>
            <a:r>
              <a:rPr lang="it-IT" sz="2200" b="1" dirty="0"/>
              <a:t>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Utilizzo librerie:</a:t>
            </a:r>
          </a:p>
          <a:p>
            <a:pPr lvl="1"/>
            <a:r>
              <a:rPr lang="it-IT" sz="2000" dirty="0"/>
              <a:t>–   </a:t>
            </a:r>
            <a:r>
              <a:rPr lang="it-IT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Pandas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per la lettura dei file XLS e CSV</a:t>
            </a:r>
          </a:p>
          <a:p>
            <a:pPr lvl="1"/>
            <a:r>
              <a:rPr lang="it-IT" sz="2000" dirty="0"/>
              <a:t>–   </a:t>
            </a:r>
            <a:r>
              <a:rPr lang="it-IT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Numpy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manipolazione e gestione dei tipi numerici </a:t>
            </a:r>
          </a:p>
          <a:p>
            <a:pPr lvl="1"/>
            <a:r>
              <a:rPr lang="it-IT" sz="2000" dirty="0"/>
              <a:t>–   </a:t>
            </a:r>
            <a:r>
              <a:rPr lang="it-IT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Psycopg2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per la connessione alla base di dati su PostgreSQL e l’interazione</a:t>
            </a:r>
          </a:p>
          <a:p>
            <a:pPr lvl="1"/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 essa </a:t>
            </a:r>
          </a:p>
          <a:p>
            <a:pPr lvl="1"/>
            <a:endParaRPr lang="it-IT" sz="2000" dirty="0"/>
          </a:p>
          <a:p>
            <a:pPr lvl="1"/>
            <a:endParaRPr lang="it-IT" sz="20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6BECED2-A112-42EE-A567-868260F33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41" y="1545379"/>
            <a:ext cx="3651438" cy="1739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420DC9-B867-49E3-A3B9-E73ECE287A4B}"/>
              </a:ext>
            </a:extLst>
          </p:cNvPr>
          <p:cNvSpPr txBox="1"/>
          <p:nvPr/>
        </p:nvSpPr>
        <p:spPr>
          <a:xfrm>
            <a:off x="-101701" y="745182"/>
            <a:ext cx="2283791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5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IMPLEMENTAZIONE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C806A7D-18B9-4CD6-8C39-9412F9C87AC8}"/>
              </a:ext>
            </a:extLst>
          </p:cNvPr>
          <p:cNvCxnSpPr>
            <a:cxnSpLocks/>
          </p:cNvCxnSpPr>
          <p:nvPr/>
        </p:nvCxnSpPr>
        <p:spPr>
          <a:xfrm>
            <a:off x="102934" y="1147156"/>
            <a:ext cx="1874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8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4487452" y="1014341"/>
            <a:ext cx="5022574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1CFD589-3D5D-42BD-8993-7E677E44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6" y="2549762"/>
            <a:ext cx="1397991" cy="13979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A14D4E-E180-479E-896C-0DC0865634E6}"/>
              </a:ext>
            </a:extLst>
          </p:cNvPr>
          <p:cNvSpPr txBox="1"/>
          <p:nvPr/>
        </p:nvSpPr>
        <p:spPr>
          <a:xfrm>
            <a:off x="2572789" y="1648320"/>
            <a:ext cx="8536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Collaborazione</a:t>
            </a:r>
            <a:r>
              <a:rPr lang="it-IT" sz="2200" dirty="0"/>
              <a:t> con</a:t>
            </a:r>
            <a:r>
              <a:rPr lang="it-IT" sz="2200" b="1" dirty="0"/>
              <a:t> Multitraccia s.c.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dirty="0"/>
              <a:t>Società informatica con sede a Reggio Emilia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dirty="0"/>
              <a:t>Oggetto del mio tirocinio universitario</a:t>
            </a:r>
          </a:p>
          <a:p>
            <a:pPr lvl="2"/>
            <a:r>
              <a:rPr lang="it-IT" sz="2000" dirty="0"/>
              <a:t>–   Affiancato dal tutor Francesco Gregori</a:t>
            </a:r>
          </a:p>
          <a:p>
            <a:pPr lvl="1"/>
            <a:endParaRPr lang="it-IT" dirty="0"/>
          </a:p>
        </p:txBody>
      </p:sp>
      <p:pic>
        <p:nvPicPr>
          <p:cNvPr id="1026" name="Picture 2" descr="Multitraccia progetti che lasciano il segno">
            <a:extLst>
              <a:ext uri="{FF2B5EF4-FFF2-40B4-BE49-F238E27FC236}">
                <a16:creationId xmlns:a16="http://schemas.microsoft.com/office/drawing/2014/main" id="{765279F5-841B-428F-9B65-877792FE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671" y="1733926"/>
            <a:ext cx="2464754" cy="11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D12D4A-8DEF-4706-893E-CC5C568F5358}"/>
              </a:ext>
            </a:extLst>
          </p:cNvPr>
          <p:cNvSpPr txBox="1"/>
          <p:nvPr/>
        </p:nvSpPr>
        <p:spPr>
          <a:xfrm>
            <a:off x="2572790" y="3609243"/>
            <a:ext cx="85369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Progettazione e realizzazione di una base di dati</a:t>
            </a:r>
            <a:r>
              <a:rPr lang="it-IT" sz="2200" dirty="0"/>
              <a:t> per la gestione dei </a:t>
            </a:r>
            <a:r>
              <a:rPr lang="it-IT" sz="2200" b="1" dirty="0"/>
              <a:t>contributi ambientali </a:t>
            </a:r>
            <a:r>
              <a:rPr lang="it-IT" sz="2200" dirty="0"/>
              <a:t>di </a:t>
            </a:r>
            <a:r>
              <a:rPr lang="it-IT" sz="2200" b="1" dirty="0"/>
              <a:t>moduli fotovoltaici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dirty="0"/>
              <a:t>Evoluzione di un sistema già esistente (da oltre 10 anni)</a:t>
            </a:r>
          </a:p>
          <a:p>
            <a:pPr lvl="2"/>
            <a:r>
              <a:rPr lang="it-IT" sz="2000" dirty="0"/>
              <a:t>–   Al momento gestisce </a:t>
            </a:r>
            <a:r>
              <a:rPr lang="it-IT" sz="2000" b="1" dirty="0"/>
              <a:t>oltre 4 milioni di record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dirty="0"/>
              <a:t>Obiettivi: </a:t>
            </a:r>
          </a:p>
          <a:p>
            <a:pPr lvl="2"/>
            <a:r>
              <a:rPr lang="it-IT" sz="2000" dirty="0"/>
              <a:t>–   miglioramento prestazionale</a:t>
            </a:r>
          </a:p>
          <a:p>
            <a:pPr lvl="2"/>
            <a:r>
              <a:rPr lang="it-IT" sz="2000" dirty="0"/>
              <a:t>–   persistenza dei dati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69483F-015E-496E-B0F1-67D0327CE63D}"/>
              </a:ext>
            </a:extLst>
          </p:cNvPr>
          <p:cNvSpPr txBox="1"/>
          <p:nvPr/>
        </p:nvSpPr>
        <p:spPr>
          <a:xfrm>
            <a:off x="-101701" y="711934"/>
            <a:ext cx="228379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INTRODUZIONE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A312CA5-9374-463F-8B2E-D64DE36F7810}"/>
              </a:ext>
            </a:extLst>
          </p:cNvPr>
          <p:cNvCxnSpPr>
            <a:cxnSpLocks/>
          </p:cNvCxnSpPr>
          <p:nvPr/>
        </p:nvCxnSpPr>
        <p:spPr>
          <a:xfrm>
            <a:off x="102934" y="1201187"/>
            <a:ext cx="1874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390385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Collaborazione con Multitraccia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29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4116284" y="996934"/>
            <a:ext cx="5675189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3317344" y="431519"/>
            <a:ext cx="7273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Sito Web – Area Dichiarazione Moduli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F2C756-79D3-48BC-8E49-57C7788F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6" y="2619924"/>
            <a:ext cx="1327155" cy="132715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CFA809D-9A99-447D-B5E0-95CE7F7F7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93" y="1252766"/>
            <a:ext cx="6676485" cy="506503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22C0971-3656-4168-9078-089399FEC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5"/>
          <a:stretch/>
        </p:blipFill>
        <p:spPr>
          <a:xfrm>
            <a:off x="5041668" y="4415649"/>
            <a:ext cx="6917167" cy="1902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0E39CB-C1B4-4A19-A82A-8F7EB1A96109}"/>
              </a:ext>
            </a:extLst>
          </p:cNvPr>
          <p:cNvSpPr txBox="1"/>
          <p:nvPr/>
        </p:nvSpPr>
        <p:spPr>
          <a:xfrm>
            <a:off x="-101701" y="745182"/>
            <a:ext cx="2283791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5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IMPLEMENTAZIONE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7E89A61-4698-40F2-915B-392265D395CC}"/>
              </a:ext>
            </a:extLst>
          </p:cNvPr>
          <p:cNvCxnSpPr>
            <a:cxnSpLocks/>
          </p:cNvCxnSpPr>
          <p:nvPr/>
        </p:nvCxnSpPr>
        <p:spPr>
          <a:xfrm>
            <a:off x="102934" y="1147156"/>
            <a:ext cx="1874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712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F2C756-79D3-48BC-8E49-57C7788FE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6" y="2619924"/>
            <a:ext cx="1327155" cy="13271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D2B473-AA8F-4237-810E-F52F060C1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3645106"/>
            <a:ext cx="7622771" cy="29143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981C73C-EB8F-42BF-A605-092AFB519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46" y="1389120"/>
            <a:ext cx="7283788" cy="3490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330190-159D-42AA-80BD-FBCF1DA0A961}"/>
              </a:ext>
            </a:extLst>
          </p:cNvPr>
          <p:cNvCxnSpPr>
            <a:cxnSpLocks/>
          </p:cNvCxnSpPr>
          <p:nvPr/>
        </p:nvCxnSpPr>
        <p:spPr>
          <a:xfrm>
            <a:off x="4116284" y="996934"/>
            <a:ext cx="5675189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742428-5465-41C5-BDC5-ABA7D06A3AC4}"/>
              </a:ext>
            </a:extLst>
          </p:cNvPr>
          <p:cNvSpPr txBox="1"/>
          <p:nvPr/>
        </p:nvSpPr>
        <p:spPr>
          <a:xfrm>
            <a:off x="3317344" y="431519"/>
            <a:ext cx="7273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Sito Web – Area Report Dichiarazioni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B0C384-4CA1-4F0D-B71F-0DDFE4694F0E}"/>
              </a:ext>
            </a:extLst>
          </p:cNvPr>
          <p:cNvSpPr txBox="1"/>
          <p:nvPr/>
        </p:nvSpPr>
        <p:spPr>
          <a:xfrm>
            <a:off x="-101701" y="745182"/>
            <a:ext cx="2283791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5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0A76263-5783-4BCE-97A8-0962A9EC1096}"/>
              </a:ext>
            </a:extLst>
          </p:cNvPr>
          <p:cNvCxnSpPr>
            <a:cxnSpLocks/>
          </p:cNvCxnSpPr>
          <p:nvPr/>
        </p:nvCxnSpPr>
        <p:spPr>
          <a:xfrm>
            <a:off x="102934" y="1147156"/>
            <a:ext cx="1874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017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582920" y="1001090"/>
            <a:ext cx="3242365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408165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Struttura del Progetto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nettore 19">
            <a:extLst>
              <a:ext uri="{FF2B5EF4-FFF2-40B4-BE49-F238E27FC236}">
                <a16:creationId xmlns:a16="http://schemas.microsoft.com/office/drawing/2014/main" id="{CB03CD38-4C29-44FC-8344-9FC04710B7D2}"/>
              </a:ext>
            </a:extLst>
          </p:cNvPr>
          <p:cNvSpPr/>
          <p:nvPr/>
        </p:nvSpPr>
        <p:spPr>
          <a:xfrm>
            <a:off x="3302000" y="1396080"/>
            <a:ext cx="543560" cy="523240"/>
          </a:xfrm>
          <a:prstGeom prst="flowChartConnector">
            <a:avLst/>
          </a:prstGeom>
          <a:solidFill>
            <a:schemeClr val="bg1"/>
          </a:solidFill>
          <a:ln w="2540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onnettore 21">
            <a:extLst>
              <a:ext uri="{FF2B5EF4-FFF2-40B4-BE49-F238E27FC236}">
                <a16:creationId xmlns:a16="http://schemas.microsoft.com/office/drawing/2014/main" id="{40B0A5E7-B0D7-4AE6-8F72-C3BCE996A17A}"/>
              </a:ext>
            </a:extLst>
          </p:cNvPr>
          <p:cNvSpPr/>
          <p:nvPr/>
        </p:nvSpPr>
        <p:spPr>
          <a:xfrm>
            <a:off x="3302000" y="229524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54FD36B-DF49-4402-A9F8-E9C2ABDD1BD4}"/>
              </a:ext>
            </a:extLst>
          </p:cNvPr>
          <p:cNvSpPr txBox="1"/>
          <p:nvPr/>
        </p:nvSpPr>
        <p:spPr>
          <a:xfrm>
            <a:off x="4485640" y="1426867"/>
            <a:ext cx="29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Tecnologie Utilizzate</a:t>
            </a:r>
          </a:p>
        </p:txBody>
      </p:sp>
      <p:sp>
        <p:nvSpPr>
          <p:cNvPr id="25" name="Connettore 24">
            <a:extLst>
              <a:ext uri="{FF2B5EF4-FFF2-40B4-BE49-F238E27FC236}">
                <a16:creationId xmlns:a16="http://schemas.microsoft.com/office/drawing/2014/main" id="{BDA1F525-7449-480E-A0C9-016B72F0F2D3}"/>
              </a:ext>
            </a:extLst>
          </p:cNvPr>
          <p:cNvSpPr/>
          <p:nvPr/>
        </p:nvSpPr>
        <p:spPr>
          <a:xfrm>
            <a:off x="3302000" y="5000786"/>
            <a:ext cx="543560" cy="523240"/>
          </a:xfrm>
          <a:prstGeom prst="flowChartConnector">
            <a:avLst/>
          </a:prstGeom>
          <a:solidFill>
            <a:srgbClr val="5684C2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Connettore 25">
            <a:extLst>
              <a:ext uri="{FF2B5EF4-FFF2-40B4-BE49-F238E27FC236}">
                <a16:creationId xmlns:a16="http://schemas.microsoft.com/office/drawing/2014/main" id="{E3A6CA07-2589-48E1-87BF-9F75DF04A9F2}"/>
              </a:ext>
            </a:extLst>
          </p:cNvPr>
          <p:cNvSpPr/>
          <p:nvPr/>
        </p:nvSpPr>
        <p:spPr>
          <a:xfrm>
            <a:off x="3302000" y="3183447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Connettore 31">
            <a:extLst>
              <a:ext uri="{FF2B5EF4-FFF2-40B4-BE49-F238E27FC236}">
                <a16:creationId xmlns:a16="http://schemas.microsoft.com/office/drawing/2014/main" id="{2E84DACA-56EA-438B-A626-DB5820AB7A4D}"/>
              </a:ext>
            </a:extLst>
          </p:cNvPr>
          <p:cNvSpPr/>
          <p:nvPr/>
        </p:nvSpPr>
        <p:spPr>
          <a:xfrm>
            <a:off x="3302000" y="4109692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Connettore 33">
            <a:extLst>
              <a:ext uri="{FF2B5EF4-FFF2-40B4-BE49-F238E27FC236}">
                <a16:creationId xmlns:a16="http://schemas.microsoft.com/office/drawing/2014/main" id="{738E6C7B-6A91-4143-BF80-5C1A09863D16}"/>
              </a:ext>
            </a:extLst>
          </p:cNvPr>
          <p:cNvSpPr/>
          <p:nvPr/>
        </p:nvSpPr>
        <p:spPr>
          <a:xfrm>
            <a:off x="3302000" y="589188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85F6166-0873-4B7F-8217-46FA45E92EEC}"/>
              </a:ext>
            </a:extLst>
          </p:cNvPr>
          <p:cNvSpPr txBox="1"/>
          <p:nvPr/>
        </p:nvSpPr>
        <p:spPr>
          <a:xfrm>
            <a:off x="4485639" y="2295240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Analisi dei Requisiti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853B55F-5438-4924-8D50-B4DB0C9231E5}"/>
              </a:ext>
            </a:extLst>
          </p:cNvPr>
          <p:cNvSpPr txBox="1"/>
          <p:nvPr/>
        </p:nvSpPr>
        <p:spPr>
          <a:xfrm>
            <a:off x="4485639" y="316361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Progettazione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3D88B88-CC39-4BF0-8614-234B9FA80783}"/>
              </a:ext>
            </a:extLst>
          </p:cNvPr>
          <p:cNvSpPr txBox="1"/>
          <p:nvPr/>
        </p:nvSpPr>
        <p:spPr>
          <a:xfrm>
            <a:off x="4485639" y="4092615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Implementazione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E1016F5-240A-4DC5-A92B-723EC31A4C1E}"/>
              </a:ext>
            </a:extLst>
          </p:cNvPr>
          <p:cNvSpPr txBox="1"/>
          <p:nvPr/>
        </p:nvSpPr>
        <p:spPr>
          <a:xfrm>
            <a:off x="4485639" y="5023507"/>
            <a:ext cx="79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7E02184-41DD-464B-88C7-113FD4B0FEC1}"/>
              </a:ext>
            </a:extLst>
          </p:cNvPr>
          <p:cNvSpPr txBox="1"/>
          <p:nvPr/>
        </p:nvSpPr>
        <p:spPr>
          <a:xfrm>
            <a:off x="4417735" y="5922667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Conclusioni e Sviluppi Futuri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7622BA6-FB5C-4081-B074-0F06BE04443C}"/>
              </a:ext>
            </a:extLst>
          </p:cNvPr>
          <p:cNvCxnSpPr>
            <a:stCxn id="20" idx="4"/>
            <a:endCxn id="22" idx="0"/>
          </p:cNvCxnSpPr>
          <p:nvPr/>
        </p:nvCxnSpPr>
        <p:spPr>
          <a:xfrm>
            <a:off x="3573780" y="191932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5E65AA1-FC80-438D-A14D-FD753C200418}"/>
              </a:ext>
            </a:extLst>
          </p:cNvPr>
          <p:cNvCxnSpPr/>
          <p:nvPr/>
        </p:nvCxnSpPr>
        <p:spPr>
          <a:xfrm>
            <a:off x="3573780" y="281848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33DFC3EE-6DBF-47DB-8AD9-841CDA5DD6A0}"/>
              </a:ext>
            </a:extLst>
          </p:cNvPr>
          <p:cNvCxnSpPr/>
          <p:nvPr/>
        </p:nvCxnSpPr>
        <p:spPr>
          <a:xfrm>
            <a:off x="3573780" y="371764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02D2E511-AF79-40CB-93D9-23196A7846FE}"/>
              </a:ext>
            </a:extLst>
          </p:cNvPr>
          <p:cNvCxnSpPr/>
          <p:nvPr/>
        </p:nvCxnSpPr>
        <p:spPr>
          <a:xfrm>
            <a:off x="3573780" y="461680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DEC5B1D-CD1B-43FD-9619-137CA61E1E26}"/>
              </a:ext>
            </a:extLst>
          </p:cNvPr>
          <p:cNvCxnSpPr/>
          <p:nvPr/>
        </p:nvCxnSpPr>
        <p:spPr>
          <a:xfrm>
            <a:off x="3573780" y="551596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C0D25751-EADB-4ACD-A981-1C9E8EE89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" y="2626436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83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3836324" y="1013406"/>
            <a:ext cx="6414308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2663450" y="452063"/>
            <a:ext cx="8688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Benchmark delle Prestazioni degli Indici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A76610-68E6-430C-B2A1-26A00518425D}"/>
              </a:ext>
            </a:extLst>
          </p:cNvPr>
          <p:cNvSpPr txBox="1"/>
          <p:nvPr/>
        </p:nvSpPr>
        <p:spPr>
          <a:xfrm>
            <a:off x="-101702" y="705361"/>
            <a:ext cx="228379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C19A6AA-80E4-4B88-87E4-178846CB135A}"/>
              </a:ext>
            </a:extLst>
          </p:cNvPr>
          <p:cNvCxnSpPr>
            <a:cxnSpLocks/>
          </p:cNvCxnSpPr>
          <p:nvPr/>
        </p:nvCxnSpPr>
        <p:spPr>
          <a:xfrm>
            <a:off x="758111" y="1142999"/>
            <a:ext cx="5641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60446BD-3B1A-402F-892F-C8A1370CB8B8}"/>
              </a:ext>
            </a:extLst>
          </p:cNvPr>
          <p:cNvSpPr txBox="1"/>
          <p:nvPr/>
        </p:nvSpPr>
        <p:spPr>
          <a:xfrm>
            <a:off x="2663450" y="1349132"/>
            <a:ext cx="89088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L’utilizzo degli indici ha portato un </a:t>
            </a:r>
            <a:r>
              <a:rPr lang="it-IT" sz="2200" b="1" dirty="0"/>
              <a:t>grande miglioramento prestazionale</a:t>
            </a:r>
            <a:r>
              <a:rPr lang="it-IT" sz="2200" dirty="0"/>
              <a:t> nell’esecuzioni di alcune query complesse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/>
              <a:t>E piccoli miglioramenti generali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B5388F-D635-4E70-8FCA-E9774024643E}"/>
              </a:ext>
            </a:extLst>
          </p:cNvPr>
          <p:cNvSpPr txBox="1"/>
          <p:nvPr/>
        </p:nvSpPr>
        <p:spPr>
          <a:xfrm>
            <a:off x="2663450" y="2677176"/>
            <a:ext cx="9119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«E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lencare tutti i tracciati dei moduli dichiarati in un trimestre ed anno di riferimento»</a:t>
            </a:r>
            <a:endParaRPr lang="it-IT" sz="20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C560CB5-BBCD-4411-AB86-5AE719C5C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22" y="3370812"/>
            <a:ext cx="6808088" cy="25651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63E567A-0160-4629-B2D5-AB04CC7EC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5" b="2938"/>
          <a:stretch/>
        </p:blipFill>
        <p:spPr>
          <a:xfrm>
            <a:off x="6966067" y="4131004"/>
            <a:ext cx="4966854" cy="249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F65E811-E5B6-498E-8EE4-09C950382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1" y="2406976"/>
            <a:ext cx="1340619" cy="1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6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582920" y="1001090"/>
            <a:ext cx="3242365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408165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Struttura del Progetto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6CE4912-8DBA-422D-87BC-0B93990A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" y="2626436"/>
            <a:ext cx="1219048" cy="1219048"/>
          </a:xfrm>
          <a:prstGeom prst="rect">
            <a:avLst/>
          </a:prstGeom>
        </p:spPr>
      </p:pic>
      <p:sp>
        <p:nvSpPr>
          <p:cNvPr id="20" name="Connettore 19">
            <a:extLst>
              <a:ext uri="{FF2B5EF4-FFF2-40B4-BE49-F238E27FC236}">
                <a16:creationId xmlns:a16="http://schemas.microsoft.com/office/drawing/2014/main" id="{CB03CD38-4C29-44FC-8344-9FC04710B7D2}"/>
              </a:ext>
            </a:extLst>
          </p:cNvPr>
          <p:cNvSpPr/>
          <p:nvPr/>
        </p:nvSpPr>
        <p:spPr>
          <a:xfrm>
            <a:off x="3302000" y="1400236"/>
            <a:ext cx="543560" cy="523240"/>
          </a:xfrm>
          <a:prstGeom prst="flowChartConnector">
            <a:avLst/>
          </a:prstGeom>
          <a:solidFill>
            <a:schemeClr val="bg1"/>
          </a:solidFill>
          <a:ln w="2540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onnettore 21">
            <a:extLst>
              <a:ext uri="{FF2B5EF4-FFF2-40B4-BE49-F238E27FC236}">
                <a16:creationId xmlns:a16="http://schemas.microsoft.com/office/drawing/2014/main" id="{40B0A5E7-B0D7-4AE6-8F72-C3BCE996A17A}"/>
              </a:ext>
            </a:extLst>
          </p:cNvPr>
          <p:cNvSpPr/>
          <p:nvPr/>
        </p:nvSpPr>
        <p:spPr>
          <a:xfrm>
            <a:off x="3302000" y="2299396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54FD36B-DF49-4402-A9F8-E9C2ABDD1BD4}"/>
              </a:ext>
            </a:extLst>
          </p:cNvPr>
          <p:cNvSpPr txBox="1"/>
          <p:nvPr/>
        </p:nvSpPr>
        <p:spPr>
          <a:xfrm>
            <a:off x="4485640" y="1431023"/>
            <a:ext cx="29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Tecnologie Utilizzate</a:t>
            </a:r>
          </a:p>
        </p:txBody>
      </p:sp>
      <p:sp>
        <p:nvSpPr>
          <p:cNvPr id="25" name="Connettore 24">
            <a:extLst>
              <a:ext uri="{FF2B5EF4-FFF2-40B4-BE49-F238E27FC236}">
                <a16:creationId xmlns:a16="http://schemas.microsoft.com/office/drawing/2014/main" id="{BDA1F525-7449-480E-A0C9-016B72F0F2D3}"/>
              </a:ext>
            </a:extLst>
          </p:cNvPr>
          <p:cNvSpPr/>
          <p:nvPr/>
        </p:nvSpPr>
        <p:spPr>
          <a:xfrm>
            <a:off x="3302000" y="5902708"/>
            <a:ext cx="543560" cy="523240"/>
          </a:xfrm>
          <a:prstGeom prst="flowChartConnector">
            <a:avLst/>
          </a:prstGeom>
          <a:solidFill>
            <a:srgbClr val="5684C2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Connettore 25">
            <a:extLst>
              <a:ext uri="{FF2B5EF4-FFF2-40B4-BE49-F238E27FC236}">
                <a16:creationId xmlns:a16="http://schemas.microsoft.com/office/drawing/2014/main" id="{E3A6CA07-2589-48E1-87BF-9F75DF04A9F2}"/>
              </a:ext>
            </a:extLst>
          </p:cNvPr>
          <p:cNvSpPr/>
          <p:nvPr/>
        </p:nvSpPr>
        <p:spPr>
          <a:xfrm>
            <a:off x="3302000" y="3187603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Connettore 31">
            <a:extLst>
              <a:ext uri="{FF2B5EF4-FFF2-40B4-BE49-F238E27FC236}">
                <a16:creationId xmlns:a16="http://schemas.microsoft.com/office/drawing/2014/main" id="{2E84DACA-56EA-438B-A626-DB5820AB7A4D}"/>
              </a:ext>
            </a:extLst>
          </p:cNvPr>
          <p:cNvSpPr/>
          <p:nvPr/>
        </p:nvSpPr>
        <p:spPr>
          <a:xfrm>
            <a:off x="3302000" y="4996876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Connettore 33">
            <a:extLst>
              <a:ext uri="{FF2B5EF4-FFF2-40B4-BE49-F238E27FC236}">
                <a16:creationId xmlns:a16="http://schemas.microsoft.com/office/drawing/2014/main" id="{738E6C7B-6A91-4143-BF80-5C1A09863D16}"/>
              </a:ext>
            </a:extLst>
          </p:cNvPr>
          <p:cNvSpPr/>
          <p:nvPr/>
        </p:nvSpPr>
        <p:spPr>
          <a:xfrm>
            <a:off x="3302000" y="4097716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85F6166-0873-4B7F-8217-46FA45E92EEC}"/>
              </a:ext>
            </a:extLst>
          </p:cNvPr>
          <p:cNvSpPr txBox="1"/>
          <p:nvPr/>
        </p:nvSpPr>
        <p:spPr>
          <a:xfrm>
            <a:off x="4485639" y="2299396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Analisi dei Requisiti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853B55F-5438-4924-8D50-B4DB0C9231E5}"/>
              </a:ext>
            </a:extLst>
          </p:cNvPr>
          <p:cNvSpPr txBox="1"/>
          <p:nvPr/>
        </p:nvSpPr>
        <p:spPr>
          <a:xfrm>
            <a:off x="4485639" y="3167769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Progettazione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3D88B88-CC39-4BF0-8614-234B9FA80783}"/>
              </a:ext>
            </a:extLst>
          </p:cNvPr>
          <p:cNvSpPr txBox="1"/>
          <p:nvPr/>
        </p:nvSpPr>
        <p:spPr>
          <a:xfrm>
            <a:off x="4485639" y="4096771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Implementazione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E1016F5-240A-4DC5-A92B-723EC31A4C1E}"/>
              </a:ext>
            </a:extLst>
          </p:cNvPr>
          <p:cNvSpPr txBox="1"/>
          <p:nvPr/>
        </p:nvSpPr>
        <p:spPr>
          <a:xfrm>
            <a:off x="4485639" y="5027663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7E02184-41DD-464B-88C7-113FD4B0FEC1}"/>
              </a:ext>
            </a:extLst>
          </p:cNvPr>
          <p:cNvSpPr txBox="1"/>
          <p:nvPr/>
        </p:nvSpPr>
        <p:spPr>
          <a:xfrm>
            <a:off x="4417735" y="5926823"/>
            <a:ext cx="4434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Conclusioni e Sviluppi Futuri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7622BA6-FB5C-4081-B074-0F06BE04443C}"/>
              </a:ext>
            </a:extLst>
          </p:cNvPr>
          <p:cNvCxnSpPr>
            <a:stCxn id="20" idx="4"/>
            <a:endCxn id="22" idx="0"/>
          </p:cNvCxnSpPr>
          <p:nvPr/>
        </p:nvCxnSpPr>
        <p:spPr>
          <a:xfrm>
            <a:off x="3573780" y="1923476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5E65AA1-FC80-438D-A14D-FD753C200418}"/>
              </a:ext>
            </a:extLst>
          </p:cNvPr>
          <p:cNvCxnSpPr/>
          <p:nvPr/>
        </p:nvCxnSpPr>
        <p:spPr>
          <a:xfrm>
            <a:off x="3573780" y="2822636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33DFC3EE-6DBF-47DB-8AD9-841CDA5DD6A0}"/>
              </a:ext>
            </a:extLst>
          </p:cNvPr>
          <p:cNvCxnSpPr/>
          <p:nvPr/>
        </p:nvCxnSpPr>
        <p:spPr>
          <a:xfrm>
            <a:off x="3573780" y="3721796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02D2E511-AF79-40CB-93D9-23196A7846FE}"/>
              </a:ext>
            </a:extLst>
          </p:cNvPr>
          <p:cNvCxnSpPr/>
          <p:nvPr/>
        </p:nvCxnSpPr>
        <p:spPr>
          <a:xfrm>
            <a:off x="3573780" y="4620956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DEC5B1D-CD1B-43FD-9619-137CA61E1E26}"/>
              </a:ext>
            </a:extLst>
          </p:cNvPr>
          <p:cNvCxnSpPr/>
          <p:nvPr/>
        </p:nvCxnSpPr>
        <p:spPr>
          <a:xfrm>
            <a:off x="3573780" y="5520116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94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4960738" y="1021719"/>
            <a:ext cx="4260272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2663450" y="452063"/>
            <a:ext cx="8688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Conclusioni e Sviluppi Futuri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A76610-68E6-430C-B2A1-26A00518425D}"/>
              </a:ext>
            </a:extLst>
          </p:cNvPr>
          <p:cNvSpPr txBox="1"/>
          <p:nvPr/>
        </p:nvSpPr>
        <p:spPr>
          <a:xfrm>
            <a:off x="-101702" y="713673"/>
            <a:ext cx="22837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CONCLUSIONI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C19A6AA-80E4-4B88-87E4-178846CB135A}"/>
              </a:ext>
            </a:extLst>
          </p:cNvPr>
          <p:cNvCxnSpPr>
            <a:cxnSpLocks/>
          </p:cNvCxnSpPr>
          <p:nvPr/>
        </p:nvCxnSpPr>
        <p:spPr>
          <a:xfrm>
            <a:off x="207819" y="1159624"/>
            <a:ext cx="167085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60446BD-3B1A-402F-892F-C8A1370CB8B8}"/>
              </a:ext>
            </a:extLst>
          </p:cNvPr>
          <p:cNvSpPr txBox="1"/>
          <p:nvPr/>
        </p:nvSpPr>
        <p:spPr>
          <a:xfrm>
            <a:off x="2663450" y="1407319"/>
            <a:ext cx="890889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Obiettivi raggiunti:</a:t>
            </a:r>
          </a:p>
          <a:p>
            <a:endParaRPr lang="it-IT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Realizzazione di una </a:t>
            </a:r>
            <a:r>
              <a:rPr lang="it-IT" sz="2200" b="1" dirty="0"/>
              <a:t>base di dati solida</a:t>
            </a:r>
          </a:p>
          <a:p>
            <a:pPr lvl="1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900" dirty="0"/>
              <a:t> Mediante l’</a:t>
            </a:r>
            <a:r>
              <a:rPr lang="it-IT" sz="1900" b="1" dirty="0"/>
              <a:t>eliminazione </a:t>
            </a:r>
            <a:r>
              <a:rPr lang="it-IT" sz="1900" dirty="0"/>
              <a:t>di</a:t>
            </a:r>
            <a:r>
              <a:rPr lang="it-IT" sz="1900" b="1" dirty="0"/>
              <a:t> ridondanza</a:t>
            </a:r>
            <a:r>
              <a:rPr lang="it-IT" sz="1900" dirty="0"/>
              <a:t> ed </a:t>
            </a:r>
            <a:r>
              <a:rPr lang="it-IT" sz="1900" b="1" dirty="0"/>
              <a:t>inconsistenza </a:t>
            </a:r>
            <a:r>
              <a:rPr lang="it-IT" sz="1900" dirty="0"/>
              <a:t>dei dati</a:t>
            </a:r>
            <a:endParaRPr lang="it-IT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Miglioramento prestazionale</a:t>
            </a:r>
          </a:p>
          <a:p>
            <a:pPr lvl="1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–   </a:t>
            </a:r>
            <a:r>
              <a:rPr lang="it-IT" sz="1900" dirty="0">
                <a:cs typeface="Arial" panose="020B0604020202020204" pitchFamily="34" charset="0"/>
              </a:rPr>
              <a:t>Consentirà di gestire un numero di record maggiore senza rallentamenti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Soddisfazione di Multitraccia per il progetto realizzato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b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C8A77C7-9608-4C0B-BA0A-859CF8B6B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5" y="2419133"/>
            <a:ext cx="1316306" cy="131630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20A40F8-63B8-469D-A0AF-576D8EE6DDE4}"/>
              </a:ext>
            </a:extLst>
          </p:cNvPr>
          <p:cNvSpPr txBox="1"/>
          <p:nvPr/>
        </p:nvSpPr>
        <p:spPr>
          <a:xfrm>
            <a:off x="2663450" y="4145951"/>
            <a:ext cx="8908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Sviluppi futuri:</a:t>
            </a:r>
          </a:p>
          <a:p>
            <a:endParaRPr lang="it-IT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Proseguimento della </a:t>
            </a:r>
            <a:r>
              <a:rPr lang="it-IT" sz="2200" b="1" dirty="0"/>
              <a:t>collaborazione con Multitraccia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Integrazione completa </a:t>
            </a:r>
            <a:r>
              <a:rPr lang="it-IT" sz="2200" dirty="0"/>
              <a:t>della base di dati nel sistema preesistente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Aggiunta funzionalità al sito web</a:t>
            </a:r>
            <a:r>
              <a:rPr lang="it-IT" sz="2200" dirty="0"/>
              <a:t>:</a:t>
            </a:r>
          </a:p>
          <a:p>
            <a:pPr lvl="1"/>
            <a:r>
              <a:rPr lang="it-IT" sz="1900" dirty="0">
                <a:cs typeface="Arial" panose="020B0604020202020204" pitchFamily="34" charset="0"/>
              </a:rPr>
              <a:t>–   Nuova area: mappa interattiva delle installazioni dei moduli fotovoltaici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778315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tangolo 61">
            <a:extLst>
              <a:ext uri="{FF2B5EF4-FFF2-40B4-BE49-F238E27FC236}">
                <a16:creationId xmlns:a16="http://schemas.microsoft.com/office/drawing/2014/main" id="{1494DDA2-5E04-4BD5-8764-5525627E052B}"/>
              </a:ext>
            </a:extLst>
          </p:cNvPr>
          <p:cNvSpPr/>
          <p:nvPr/>
        </p:nvSpPr>
        <p:spPr>
          <a:xfrm>
            <a:off x="690880" y="363452"/>
            <a:ext cx="10810240" cy="610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D536DC2-F362-44BD-A869-588F0D5CF51B}"/>
              </a:ext>
            </a:extLst>
          </p:cNvPr>
          <p:cNvSpPr/>
          <p:nvPr/>
        </p:nvSpPr>
        <p:spPr>
          <a:xfrm>
            <a:off x="638232" y="483533"/>
            <a:ext cx="10905375" cy="5865997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D0FA34D3-4D8A-48F7-B73C-9E1D78FAF473}"/>
              </a:ext>
            </a:extLst>
          </p:cNvPr>
          <p:cNvSpPr txBox="1"/>
          <p:nvPr/>
        </p:nvSpPr>
        <p:spPr>
          <a:xfrm>
            <a:off x="1176020" y="2999064"/>
            <a:ext cx="982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88900" algn="ctr">
              <a:spcAft>
                <a:spcPts val="0"/>
              </a:spcAft>
            </a:pPr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GRAZIE PER L’ATTENZIONE</a:t>
            </a:r>
            <a:endParaRPr lang="it-IT" sz="28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7592D1B-AE4C-40DF-BFD0-9F63BD05C026}"/>
              </a:ext>
            </a:extLst>
          </p:cNvPr>
          <p:cNvCxnSpPr>
            <a:cxnSpLocks/>
          </p:cNvCxnSpPr>
          <p:nvPr/>
        </p:nvCxnSpPr>
        <p:spPr>
          <a:xfrm>
            <a:off x="3766358" y="3582783"/>
            <a:ext cx="46592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0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471160" y="1001090"/>
            <a:ext cx="3242365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A14D4E-E180-479E-896C-0DC0865634E6}"/>
              </a:ext>
            </a:extLst>
          </p:cNvPr>
          <p:cNvSpPr txBox="1"/>
          <p:nvPr/>
        </p:nvSpPr>
        <p:spPr>
          <a:xfrm>
            <a:off x="4332701" y="1524310"/>
            <a:ext cx="75015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Progettazione e realizzazione di una base di dati </a:t>
            </a:r>
            <a:r>
              <a:rPr lang="it-IT" sz="2200" dirty="0"/>
              <a:t>per la </a:t>
            </a:r>
            <a:r>
              <a:rPr lang="it-IT" sz="2200" b="1" dirty="0"/>
              <a:t>gestione dei contributi ambientali </a:t>
            </a:r>
            <a:r>
              <a:rPr lang="it-IT" sz="2200" dirty="0"/>
              <a:t>relativi a moduli fotovoltaici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Evoluzione del sistema pre-esistente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Miglioramento prestazionale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Consistenza </a:t>
            </a:r>
            <a:r>
              <a:rPr lang="it-IT" sz="2200" dirty="0"/>
              <a:t>e</a:t>
            </a:r>
            <a:r>
              <a:rPr lang="it-IT" sz="2200" b="1" dirty="0"/>
              <a:t> persistenza dei dati </a:t>
            </a:r>
            <a:r>
              <a:rPr lang="it-IT" sz="2200" dirty="0"/>
              <a:t>(per i prossimi 10/20 anni)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69483F-015E-496E-B0F1-67D0327CE63D}"/>
              </a:ext>
            </a:extLst>
          </p:cNvPr>
          <p:cNvSpPr txBox="1"/>
          <p:nvPr/>
        </p:nvSpPr>
        <p:spPr>
          <a:xfrm>
            <a:off x="-101701" y="711934"/>
            <a:ext cx="228379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INTRODUZIONE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A312CA5-9374-463F-8B2E-D64DE36F7810}"/>
              </a:ext>
            </a:extLst>
          </p:cNvPr>
          <p:cNvCxnSpPr>
            <a:cxnSpLocks/>
          </p:cNvCxnSpPr>
          <p:nvPr/>
        </p:nvCxnSpPr>
        <p:spPr>
          <a:xfrm>
            <a:off x="102934" y="1201187"/>
            <a:ext cx="18745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396989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Obiettivi del Progetto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CBF58DC-A813-4922-A5D6-31EE3938D8D6}"/>
              </a:ext>
            </a:extLst>
          </p:cNvPr>
          <p:cNvSpPr txBox="1"/>
          <p:nvPr/>
        </p:nvSpPr>
        <p:spPr>
          <a:xfrm>
            <a:off x="4332701" y="4211827"/>
            <a:ext cx="7008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Implementazione </a:t>
            </a:r>
            <a:r>
              <a:rPr lang="it-IT" sz="2200" dirty="0"/>
              <a:t>di un’</a:t>
            </a:r>
            <a:r>
              <a:rPr lang="it-IT" sz="2200" b="1" dirty="0"/>
              <a:t>applicazione web:</a:t>
            </a:r>
          </a:p>
          <a:p>
            <a:pPr lvl="1"/>
            <a:r>
              <a:rPr lang="it-IT" sz="2200" dirty="0"/>
              <a:t>–</a:t>
            </a:r>
            <a:r>
              <a:rPr lang="it-IT" sz="2200" b="1" dirty="0"/>
              <a:t>   dichiarazione dei moduli da parte dei produttori </a:t>
            </a:r>
          </a:p>
          <a:p>
            <a:pPr lvl="1"/>
            <a:r>
              <a:rPr lang="it-IT" sz="2200" dirty="0"/>
              <a:t>–</a:t>
            </a:r>
            <a:r>
              <a:rPr lang="it-IT" sz="2200" b="1" dirty="0"/>
              <a:t>   memorizzazione</a:t>
            </a:r>
            <a:r>
              <a:rPr lang="it-IT" sz="2200" dirty="0"/>
              <a:t> delle eventuali </a:t>
            </a:r>
            <a:r>
              <a:rPr lang="it-IT" sz="2200" b="1" dirty="0"/>
              <a:t>sedi di installazione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Compatibilità</a:t>
            </a:r>
            <a:r>
              <a:rPr lang="it-IT" sz="2200" dirty="0"/>
              <a:t> con il sito pre-esistente</a:t>
            </a:r>
            <a:endParaRPr lang="it-IT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A7D7790-D21B-4B7E-BBBE-F8575D069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39" y="4406320"/>
            <a:ext cx="1253281" cy="125328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0746D8A-A91E-45C1-923F-322A440AB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38" y="1959498"/>
            <a:ext cx="1253281" cy="125328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AA98D5E-D88E-4CE2-8BEA-7183E6EED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" y="2626436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582920" y="1001090"/>
            <a:ext cx="3242365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408165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Struttura del Progetto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nettore 19">
            <a:extLst>
              <a:ext uri="{FF2B5EF4-FFF2-40B4-BE49-F238E27FC236}">
                <a16:creationId xmlns:a16="http://schemas.microsoft.com/office/drawing/2014/main" id="{CB03CD38-4C29-44FC-8344-9FC04710B7D2}"/>
              </a:ext>
            </a:extLst>
          </p:cNvPr>
          <p:cNvSpPr/>
          <p:nvPr/>
        </p:nvSpPr>
        <p:spPr>
          <a:xfrm>
            <a:off x="3302000" y="1396080"/>
            <a:ext cx="543560" cy="523240"/>
          </a:xfrm>
          <a:prstGeom prst="flowChartConnector">
            <a:avLst/>
          </a:prstGeom>
          <a:solidFill>
            <a:srgbClr val="5684C2"/>
          </a:solidFill>
          <a:ln w="2540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onnettore 21">
            <a:extLst>
              <a:ext uri="{FF2B5EF4-FFF2-40B4-BE49-F238E27FC236}">
                <a16:creationId xmlns:a16="http://schemas.microsoft.com/office/drawing/2014/main" id="{40B0A5E7-B0D7-4AE6-8F72-C3BCE996A17A}"/>
              </a:ext>
            </a:extLst>
          </p:cNvPr>
          <p:cNvSpPr/>
          <p:nvPr/>
        </p:nvSpPr>
        <p:spPr>
          <a:xfrm>
            <a:off x="3302000" y="229524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54FD36B-DF49-4402-A9F8-E9C2ABDD1BD4}"/>
              </a:ext>
            </a:extLst>
          </p:cNvPr>
          <p:cNvSpPr txBox="1"/>
          <p:nvPr/>
        </p:nvSpPr>
        <p:spPr>
          <a:xfrm>
            <a:off x="4485640" y="1426867"/>
            <a:ext cx="320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Tecnologie Utilizzate</a:t>
            </a:r>
          </a:p>
        </p:txBody>
      </p:sp>
      <p:sp>
        <p:nvSpPr>
          <p:cNvPr id="25" name="Connettore 24">
            <a:extLst>
              <a:ext uri="{FF2B5EF4-FFF2-40B4-BE49-F238E27FC236}">
                <a16:creationId xmlns:a16="http://schemas.microsoft.com/office/drawing/2014/main" id="{BDA1F525-7449-480E-A0C9-016B72F0F2D3}"/>
              </a:ext>
            </a:extLst>
          </p:cNvPr>
          <p:cNvSpPr/>
          <p:nvPr/>
        </p:nvSpPr>
        <p:spPr>
          <a:xfrm>
            <a:off x="3302000" y="319440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Connettore 25">
            <a:extLst>
              <a:ext uri="{FF2B5EF4-FFF2-40B4-BE49-F238E27FC236}">
                <a16:creationId xmlns:a16="http://schemas.microsoft.com/office/drawing/2014/main" id="{E3A6CA07-2589-48E1-87BF-9F75DF04A9F2}"/>
              </a:ext>
            </a:extLst>
          </p:cNvPr>
          <p:cNvSpPr/>
          <p:nvPr/>
        </p:nvSpPr>
        <p:spPr>
          <a:xfrm>
            <a:off x="3302000" y="409356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Connettore 31">
            <a:extLst>
              <a:ext uri="{FF2B5EF4-FFF2-40B4-BE49-F238E27FC236}">
                <a16:creationId xmlns:a16="http://schemas.microsoft.com/office/drawing/2014/main" id="{2E84DACA-56EA-438B-A626-DB5820AB7A4D}"/>
              </a:ext>
            </a:extLst>
          </p:cNvPr>
          <p:cNvSpPr/>
          <p:nvPr/>
        </p:nvSpPr>
        <p:spPr>
          <a:xfrm>
            <a:off x="3302000" y="499272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Connettore 33">
            <a:extLst>
              <a:ext uri="{FF2B5EF4-FFF2-40B4-BE49-F238E27FC236}">
                <a16:creationId xmlns:a16="http://schemas.microsoft.com/office/drawing/2014/main" id="{738E6C7B-6A91-4143-BF80-5C1A09863D16}"/>
              </a:ext>
            </a:extLst>
          </p:cNvPr>
          <p:cNvSpPr/>
          <p:nvPr/>
        </p:nvSpPr>
        <p:spPr>
          <a:xfrm>
            <a:off x="3302000" y="589188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85F6166-0873-4B7F-8217-46FA45E92EEC}"/>
              </a:ext>
            </a:extLst>
          </p:cNvPr>
          <p:cNvSpPr txBox="1"/>
          <p:nvPr/>
        </p:nvSpPr>
        <p:spPr>
          <a:xfrm>
            <a:off x="4485639" y="2295240"/>
            <a:ext cx="285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Analisi dei Requisiti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853B55F-5438-4924-8D50-B4DB0C9231E5}"/>
              </a:ext>
            </a:extLst>
          </p:cNvPr>
          <p:cNvSpPr txBox="1"/>
          <p:nvPr/>
        </p:nvSpPr>
        <p:spPr>
          <a:xfrm>
            <a:off x="4485639" y="316361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Progettazione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3D88B88-CC39-4BF0-8614-234B9FA80783}"/>
              </a:ext>
            </a:extLst>
          </p:cNvPr>
          <p:cNvSpPr txBox="1"/>
          <p:nvPr/>
        </p:nvSpPr>
        <p:spPr>
          <a:xfrm>
            <a:off x="4485639" y="4092615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Implementazione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E1016F5-240A-4DC5-A92B-723EC31A4C1E}"/>
              </a:ext>
            </a:extLst>
          </p:cNvPr>
          <p:cNvSpPr txBox="1"/>
          <p:nvPr/>
        </p:nvSpPr>
        <p:spPr>
          <a:xfrm>
            <a:off x="4485639" y="5023507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7E02184-41DD-464B-88C7-113FD4B0FEC1}"/>
              </a:ext>
            </a:extLst>
          </p:cNvPr>
          <p:cNvSpPr txBox="1"/>
          <p:nvPr/>
        </p:nvSpPr>
        <p:spPr>
          <a:xfrm>
            <a:off x="4417735" y="5922667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Conclusioni e Sviluppi Futuri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7622BA6-FB5C-4081-B074-0F06BE04443C}"/>
              </a:ext>
            </a:extLst>
          </p:cNvPr>
          <p:cNvCxnSpPr>
            <a:stCxn id="20" idx="4"/>
            <a:endCxn id="22" idx="0"/>
          </p:cNvCxnSpPr>
          <p:nvPr/>
        </p:nvCxnSpPr>
        <p:spPr>
          <a:xfrm>
            <a:off x="3573780" y="191932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5E65AA1-FC80-438D-A14D-FD753C200418}"/>
              </a:ext>
            </a:extLst>
          </p:cNvPr>
          <p:cNvCxnSpPr/>
          <p:nvPr/>
        </p:nvCxnSpPr>
        <p:spPr>
          <a:xfrm>
            <a:off x="3573780" y="281848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33DFC3EE-6DBF-47DB-8AD9-841CDA5DD6A0}"/>
              </a:ext>
            </a:extLst>
          </p:cNvPr>
          <p:cNvCxnSpPr/>
          <p:nvPr/>
        </p:nvCxnSpPr>
        <p:spPr>
          <a:xfrm>
            <a:off x="3573780" y="371764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02D2E511-AF79-40CB-93D9-23196A7846FE}"/>
              </a:ext>
            </a:extLst>
          </p:cNvPr>
          <p:cNvCxnSpPr/>
          <p:nvPr/>
        </p:nvCxnSpPr>
        <p:spPr>
          <a:xfrm>
            <a:off x="3573780" y="461680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DEC5B1D-CD1B-43FD-9619-137CA61E1E26}"/>
              </a:ext>
            </a:extLst>
          </p:cNvPr>
          <p:cNvCxnSpPr/>
          <p:nvPr/>
        </p:nvCxnSpPr>
        <p:spPr>
          <a:xfrm>
            <a:off x="3573780" y="551596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C92C8F04-EEEF-4504-9BC4-B74679E4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" y="2626436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3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799196" y="1001750"/>
            <a:ext cx="2602285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69483F-015E-496E-B0F1-67D0327CE63D}"/>
              </a:ext>
            </a:extLst>
          </p:cNvPr>
          <p:cNvSpPr txBox="1"/>
          <p:nvPr/>
        </p:nvSpPr>
        <p:spPr>
          <a:xfrm>
            <a:off x="-101701" y="711934"/>
            <a:ext cx="228379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TECNOLOGIE USATE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A312CA5-9374-463F-8B2E-D64DE36F7810}"/>
              </a:ext>
            </a:extLst>
          </p:cNvPr>
          <p:cNvCxnSpPr>
            <a:cxnSpLocks/>
          </p:cNvCxnSpPr>
          <p:nvPr/>
        </p:nvCxnSpPr>
        <p:spPr>
          <a:xfrm>
            <a:off x="245174" y="1450002"/>
            <a:ext cx="15785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400545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Tecnologie Usate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5F39252-2CD7-4455-B6F2-3B993ABCB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4" y="2839785"/>
            <a:ext cx="1283736" cy="1283736"/>
          </a:xfrm>
          <a:prstGeom prst="rect">
            <a:avLst/>
          </a:prstGeom>
        </p:spPr>
      </p:pic>
      <p:pic>
        <p:nvPicPr>
          <p:cNvPr id="1026" name="Picture 2" descr="VMware: le novità - Top Trade">
            <a:extLst>
              <a:ext uri="{FF2B5EF4-FFF2-40B4-BE49-F238E27FC236}">
                <a16:creationId xmlns:a16="http://schemas.microsoft.com/office/drawing/2014/main" id="{DB0B202E-C653-42C7-B888-E53833C44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5" b="33972"/>
          <a:stretch/>
        </p:blipFill>
        <p:spPr bwMode="auto">
          <a:xfrm>
            <a:off x="2333525" y="1675110"/>
            <a:ext cx="252984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stione siti web con database PostgreSQL">
            <a:extLst>
              <a:ext uri="{FF2B5EF4-FFF2-40B4-BE49-F238E27FC236}">
                <a16:creationId xmlns:a16="http://schemas.microsoft.com/office/drawing/2014/main" id="{1311ABF0-F187-47AF-9DFE-425307F5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91" y="2690304"/>
            <a:ext cx="4226717" cy="194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50E3BBA-A070-4F56-A7FC-E529B217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855" y="5161835"/>
            <a:ext cx="1280895" cy="128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2049D04-202F-411F-9130-C9457E84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88" y="5220974"/>
            <a:ext cx="1230626" cy="12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ebStorm: The Smartest JavaScript IDE by JetBrains">
            <a:extLst>
              <a:ext uri="{FF2B5EF4-FFF2-40B4-BE49-F238E27FC236}">
                <a16:creationId xmlns:a16="http://schemas.microsoft.com/office/drawing/2014/main" id="{6FE01B2C-2E5A-459C-8ABB-E622F507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98" y="5192820"/>
            <a:ext cx="1230626" cy="12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D71EC41-9C6D-4042-8C27-DACD0EAA0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49" y="5164667"/>
            <a:ext cx="1286933" cy="12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HP - Wikipedia">
            <a:extLst>
              <a:ext uri="{FF2B5EF4-FFF2-40B4-BE49-F238E27FC236}">
                <a16:creationId xmlns:a16="http://schemas.microsoft.com/office/drawing/2014/main" id="{5A235A89-C164-4E1D-BF52-F40583BDB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94" y="1550687"/>
            <a:ext cx="1706880" cy="9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ML5 - Wikipedia">
            <a:extLst>
              <a:ext uri="{FF2B5EF4-FFF2-40B4-BE49-F238E27FC236}">
                <a16:creationId xmlns:a16="http://schemas.microsoft.com/office/drawing/2014/main" id="{9876EC60-11C5-44A4-9989-99587CEE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379" y="3086607"/>
            <a:ext cx="1269683" cy="126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ome riconoscere un tag con .is() di jQuery - Web Lab di Luca Raldiri">
            <a:extLst>
              <a:ext uri="{FF2B5EF4-FFF2-40B4-BE49-F238E27FC236}">
                <a16:creationId xmlns:a16="http://schemas.microsoft.com/office/drawing/2014/main" id="{F137DDE3-A603-491C-B863-2BCB261D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91" y="1325496"/>
            <a:ext cx="2856807" cy="14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390F872-EFF6-4C3C-9A8F-B81AD3BD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469" y="1556158"/>
            <a:ext cx="967080" cy="9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SS - Wikipedia">
            <a:extLst>
              <a:ext uri="{FF2B5EF4-FFF2-40B4-BE49-F238E27FC236}">
                <a16:creationId xmlns:a16="http://schemas.microsoft.com/office/drawing/2014/main" id="{6726478A-FF8D-415E-A1F6-6537170A2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645" y="3051392"/>
            <a:ext cx="949868" cy="13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BBB4C71-DAF8-4324-B5F4-04A409AB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80" y="2970372"/>
            <a:ext cx="1421134" cy="14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4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906539" y="996340"/>
            <a:ext cx="2316480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A14D4E-E180-479E-896C-0DC0865634E6}"/>
              </a:ext>
            </a:extLst>
          </p:cNvPr>
          <p:cNvSpPr txBox="1"/>
          <p:nvPr/>
        </p:nvSpPr>
        <p:spPr>
          <a:xfrm>
            <a:off x="2658147" y="2373888"/>
            <a:ext cx="75015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Struttura dei dati </a:t>
            </a:r>
            <a:r>
              <a:rPr lang="it-IT" sz="2200" b="1" dirty="0"/>
              <a:t>rigida e precisa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/>
              <a:t>Pochi cambiamenti </a:t>
            </a:r>
            <a:r>
              <a:rPr lang="it-IT" sz="2200" dirty="0"/>
              <a:t>negli 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I dati si prestano bene ad una memorizzazione in tabelle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Necessità di un </a:t>
            </a:r>
            <a:r>
              <a:rPr lang="it-IT" sz="2200" b="1" dirty="0"/>
              <a:t>database</a:t>
            </a:r>
            <a:r>
              <a:rPr lang="it-IT" sz="2200" dirty="0"/>
              <a:t> </a:t>
            </a:r>
            <a:r>
              <a:rPr lang="it-IT" sz="2200" b="1" dirty="0"/>
              <a:t>coerente</a:t>
            </a:r>
            <a:r>
              <a:rPr lang="it-IT" sz="2200" dirty="0"/>
              <a:t> e </a:t>
            </a:r>
            <a:r>
              <a:rPr lang="it-IT" sz="2200" b="1" dirty="0"/>
              <a:t>consistente</a:t>
            </a:r>
            <a:r>
              <a:rPr lang="it-IT" sz="2200" dirty="0"/>
              <a:t> nel tempo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396989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Scelta del DBMS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8F83AE0-C8EE-491D-9B6F-1867E7F701DD}"/>
              </a:ext>
            </a:extLst>
          </p:cNvPr>
          <p:cNvSpPr txBox="1"/>
          <p:nvPr/>
        </p:nvSpPr>
        <p:spPr>
          <a:xfrm>
            <a:off x="-101701" y="711934"/>
            <a:ext cx="228379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TECNOLOGIE USATE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C23A133-8651-489D-8B30-5BAFD06D19D6}"/>
              </a:ext>
            </a:extLst>
          </p:cNvPr>
          <p:cNvCxnSpPr>
            <a:cxnSpLocks/>
          </p:cNvCxnSpPr>
          <p:nvPr/>
        </p:nvCxnSpPr>
        <p:spPr>
          <a:xfrm>
            <a:off x="245174" y="1450002"/>
            <a:ext cx="15785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1059B543-3B2B-4C9D-B237-276D85E8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5" y="2785481"/>
            <a:ext cx="1287037" cy="128703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950CD03-639C-482A-8C31-A18E4241322D}"/>
              </a:ext>
            </a:extLst>
          </p:cNvPr>
          <p:cNvSpPr txBox="1"/>
          <p:nvPr/>
        </p:nvSpPr>
        <p:spPr>
          <a:xfrm>
            <a:off x="3712148" y="4675346"/>
            <a:ext cx="6705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I DBMS relazionali sono la scelta più opportuna</a:t>
            </a:r>
          </a:p>
          <a:p>
            <a:endParaRPr lang="it-I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18EA7C-B3DC-4613-95AF-19345A12BD56}"/>
              </a:ext>
            </a:extLst>
          </p:cNvPr>
          <p:cNvSpPr txBox="1"/>
          <p:nvPr/>
        </p:nvSpPr>
        <p:spPr>
          <a:xfrm>
            <a:off x="2658147" y="1571922"/>
            <a:ext cx="516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Database originario su DBMS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FileMaker</a:t>
            </a:r>
          </a:p>
        </p:txBody>
      </p:sp>
      <p:pic>
        <p:nvPicPr>
          <p:cNvPr id="2050" name="Picture 2" descr="Guida allo sviluppo di FileMaker Go 18">
            <a:extLst>
              <a:ext uri="{FF2B5EF4-FFF2-40B4-BE49-F238E27FC236}">
                <a16:creationId xmlns:a16="http://schemas.microsoft.com/office/drawing/2014/main" id="{0418145E-5558-4612-BB8A-E9F2CE521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4"/>
          <a:stretch/>
        </p:blipFill>
        <p:spPr bwMode="auto">
          <a:xfrm>
            <a:off x="8093960" y="1459697"/>
            <a:ext cx="3615440" cy="8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9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906539" y="996340"/>
            <a:ext cx="2316480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396989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Scelta del DBMS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8F83AE0-C8EE-491D-9B6F-1867E7F701DD}"/>
              </a:ext>
            </a:extLst>
          </p:cNvPr>
          <p:cNvSpPr txBox="1"/>
          <p:nvPr/>
        </p:nvSpPr>
        <p:spPr>
          <a:xfrm>
            <a:off x="-101701" y="711934"/>
            <a:ext cx="228379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TECNOLOGIE USATE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C23A133-8651-489D-8B30-5BAFD06D19D6}"/>
              </a:ext>
            </a:extLst>
          </p:cNvPr>
          <p:cNvCxnSpPr>
            <a:cxnSpLocks/>
          </p:cNvCxnSpPr>
          <p:nvPr/>
        </p:nvCxnSpPr>
        <p:spPr>
          <a:xfrm>
            <a:off x="245174" y="1450002"/>
            <a:ext cx="15785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1059B543-3B2B-4C9D-B237-276D85E8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5" y="2785481"/>
            <a:ext cx="1287037" cy="128703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63B52DF-E3B7-48C8-BC1F-1F60B24AC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75" y="1205138"/>
            <a:ext cx="7611847" cy="2828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B283993-3332-46E0-95A6-27C057FE3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71" y="2982884"/>
            <a:ext cx="5177744" cy="3331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E12F759-A464-47C2-910A-10BCDE417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49" y="4840876"/>
            <a:ext cx="1473999" cy="14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3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906539" y="996340"/>
            <a:ext cx="2316480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396989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Scelta del DBMS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8F83AE0-C8EE-491D-9B6F-1867E7F701DD}"/>
              </a:ext>
            </a:extLst>
          </p:cNvPr>
          <p:cNvSpPr txBox="1"/>
          <p:nvPr/>
        </p:nvSpPr>
        <p:spPr>
          <a:xfrm>
            <a:off x="-101701" y="711934"/>
            <a:ext cx="228379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TECNOLOGIE USATE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6C23A133-8651-489D-8B30-5BAFD06D19D6}"/>
              </a:ext>
            </a:extLst>
          </p:cNvPr>
          <p:cNvCxnSpPr>
            <a:cxnSpLocks/>
          </p:cNvCxnSpPr>
          <p:nvPr/>
        </p:nvCxnSpPr>
        <p:spPr>
          <a:xfrm>
            <a:off x="245174" y="1450002"/>
            <a:ext cx="15785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1059B543-3B2B-4C9D-B237-276D85E8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5" y="2785481"/>
            <a:ext cx="1287037" cy="1287037"/>
          </a:xfrm>
          <a:prstGeom prst="rect">
            <a:avLst/>
          </a:prstGeom>
        </p:spPr>
      </p:pic>
      <p:pic>
        <p:nvPicPr>
          <p:cNvPr id="2" name="Picture 4" descr="Gestione siti web con database PostgreSQL">
            <a:extLst>
              <a:ext uri="{FF2B5EF4-FFF2-40B4-BE49-F238E27FC236}">
                <a16:creationId xmlns:a16="http://schemas.microsoft.com/office/drawing/2014/main" id="{C86F9289-D99E-437B-9FA2-30C9E322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34" y="1996519"/>
            <a:ext cx="7060489" cy="32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9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9830EB7-205B-4068-95E3-3A633776537A}"/>
              </a:ext>
            </a:extLst>
          </p:cNvPr>
          <p:cNvCxnSpPr>
            <a:cxnSpLocks/>
          </p:cNvCxnSpPr>
          <p:nvPr/>
        </p:nvCxnSpPr>
        <p:spPr>
          <a:xfrm>
            <a:off x="5582920" y="1001090"/>
            <a:ext cx="3242365" cy="0"/>
          </a:xfrm>
          <a:prstGeom prst="line">
            <a:avLst/>
          </a:prstGeom>
          <a:ln w="31750">
            <a:solidFill>
              <a:srgbClr val="5684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0052F80-DCD5-4EA5-80B0-C3B43DEA1687}"/>
              </a:ext>
            </a:extLst>
          </p:cNvPr>
          <p:cNvSpPr/>
          <p:nvPr/>
        </p:nvSpPr>
        <p:spPr>
          <a:xfrm>
            <a:off x="0" y="0"/>
            <a:ext cx="2089425" cy="6858000"/>
          </a:xfrm>
          <a:prstGeom prst="rect">
            <a:avLst/>
          </a:prstGeom>
          <a:solidFill>
            <a:srgbClr val="568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DD9FEA-68D6-4F33-9232-86C2E92110E6}"/>
              </a:ext>
            </a:extLst>
          </p:cNvPr>
          <p:cNvSpPr txBox="1"/>
          <p:nvPr/>
        </p:nvSpPr>
        <p:spPr>
          <a:xfrm>
            <a:off x="4081657" y="477870"/>
            <a:ext cx="61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Struttura del Progetto</a:t>
            </a: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nettore 19">
            <a:extLst>
              <a:ext uri="{FF2B5EF4-FFF2-40B4-BE49-F238E27FC236}">
                <a16:creationId xmlns:a16="http://schemas.microsoft.com/office/drawing/2014/main" id="{CB03CD38-4C29-44FC-8344-9FC04710B7D2}"/>
              </a:ext>
            </a:extLst>
          </p:cNvPr>
          <p:cNvSpPr/>
          <p:nvPr/>
        </p:nvSpPr>
        <p:spPr>
          <a:xfrm>
            <a:off x="3302000" y="1396080"/>
            <a:ext cx="543560" cy="523240"/>
          </a:xfrm>
          <a:prstGeom prst="flowChartConnector">
            <a:avLst/>
          </a:prstGeom>
          <a:solidFill>
            <a:schemeClr val="bg1"/>
          </a:solidFill>
          <a:ln w="2540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onnettore 21">
            <a:extLst>
              <a:ext uri="{FF2B5EF4-FFF2-40B4-BE49-F238E27FC236}">
                <a16:creationId xmlns:a16="http://schemas.microsoft.com/office/drawing/2014/main" id="{40B0A5E7-B0D7-4AE6-8F72-C3BCE996A17A}"/>
              </a:ext>
            </a:extLst>
          </p:cNvPr>
          <p:cNvSpPr/>
          <p:nvPr/>
        </p:nvSpPr>
        <p:spPr>
          <a:xfrm>
            <a:off x="3302000" y="2295240"/>
            <a:ext cx="543560" cy="523240"/>
          </a:xfrm>
          <a:prstGeom prst="flowChartConnector">
            <a:avLst/>
          </a:prstGeom>
          <a:solidFill>
            <a:srgbClr val="5684C2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54FD36B-DF49-4402-A9F8-E9C2ABDD1BD4}"/>
              </a:ext>
            </a:extLst>
          </p:cNvPr>
          <p:cNvSpPr txBox="1"/>
          <p:nvPr/>
        </p:nvSpPr>
        <p:spPr>
          <a:xfrm>
            <a:off x="4485640" y="1426867"/>
            <a:ext cx="29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Tecnologie Utilizzate</a:t>
            </a:r>
          </a:p>
        </p:txBody>
      </p:sp>
      <p:sp>
        <p:nvSpPr>
          <p:cNvPr id="25" name="Connettore 24">
            <a:extLst>
              <a:ext uri="{FF2B5EF4-FFF2-40B4-BE49-F238E27FC236}">
                <a16:creationId xmlns:a16="http://schemas.microsoft.com/office/drawing/2014/main" id="{BDA1F525-7449-480E-A0C9-016B72F0F2D3}"/>
              </a:ext>
            </a:extLst>
          </p:cNvPr>
          <p:cNvSpPr/>
          <p:nvPr/>
        </p:nvSpPr>
        <p:spPr>
          <a:xfrm>
            <a:off x="3302000" y="319440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Connettore 25">
            <a:extLst>
              <a:ext uri="{FF2B5EF4-FFF2-40B4-BE49-F238E27FC236}">
                <a16:creationId xmlns:a16="http://schemas.microsoft.com/office/drawing/2014/main" id="{E3A6CA07-2589-48E1-87BF-9F75DF04A9F2}"/>
              </a:ext>
            </a:extLst>
          </p:cNvPr>
          <p:cNvSpPr/>
          <p:nvPr/>
        </p:nvSpPr>
        <p:spPr>
          <a:xfrm>
            <a:off x="3302000" y="409356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Connettore 31">
            <a:extLst>
              <a:ext uri="{FF2B5EF4-FFF2-40B4-BE49-F238E27FC236}">
                <a16:creationId xmlns:a16="http://schemas.microsoft.com/office/drawing/2014/main" id="{2E84DACA-56EA-438B-A626-DB5820AB7A4D}"/>
              </a:ext>
            </a:extLst>
          </p:cNvPr>
          <p:cNvSpPr/>
          <p:nvPr/>
        </p:nvSpPr>
        <p:spPr>
          <a:xfrm>
            <a:off x="3302000" y="499272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Connettore 33">
            <a:extLst>
              <a:ext uri="{FF2B5EF4-FFF2-40B4-BE49-F238E27FC236}">
                <a16:creationId xmlns:a16="http://schemas.microsoft.com/office/drawing/2014/main" id="{738E6C7B-6A91-4143-BF80-5C1A09863D16}"/>
              </a:ext>
            </a:extLst>
          </p:cNvPr>
          <p:cNvSpPr/>
          <p:nvPr/>
        </p:nvSpPr>
        <p:spPr>
          <a:xfrm>
            <a:off x="3302000" y="5891880"/>
            <a:ext cx="543560" cy="52324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568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85F6166-0873-4B7F-8217-46FA45E92EEC}"/>
              </a:ext>
            </a:extLst>
          </p:cNvPr>
          <p:cNvSpPr txBox="1"/>
          <p:nvPr/>
        </p:nvSpPr>
        <p:spPr>
          <a:xfrm>
            <a:off x="4485639" y="2295240"/>
            <a:ext cx="310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Analisi dei Requisiti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853B55F-5438-4924-8D50-B4DB0C9231E5}"/>
              </a:ext>
            </a:extLst>
          </p:cNvPr>
          <p:cNvSpPr txBox="1"/>
          <p:nvPr/>
        </p:nvSpPr>
        <p:spPr>
          <a:xfrm>
            <a:off x="4485639" y="316361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Progettazione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3D88B88-CC39-4BF0-8614-234B9FA80783}"/>
              </a:ext>
            </a:extLst>
          </p:cNvPr>
          <p:cNvSpPr txBox="1"/>
          <p:nvPr/>
        </p:nvSpPr>
        <p:spPr>
          <a:xfrm>
            <a:off x="4485639" y="4092615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Implementazione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E1016F5-240A-4DC5-A92B-723EC31A4C1E}"/>
              </a:ext>
            </a:extLst>
          </p:cNvPr>
          <p:cNvSpPr txBox="1"/>
          <p:nvPr/>
        </p:nvSpPr>
        <p:spPr>
          <a:xfrm>
            <a:off x="4485639" y="5023507"/>
            <a:ext cx="74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7E02184-41DD-464B-88C7-113FD4B0FEC1}"/>
              </a:ext>
            </a:extLst>
          </p:cNvPr>
          <p:cNvSpPr txBox="1"/>
          <p:nvPr/>
        </p:nvSpPr>
        <p:spPr>
          <a:xfrm>
            <a:off x="4417735" y="5922667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Conclusioni e Sviluppi Futuri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7622BA6-FB5C-4081-B074-0F06BE04443C}"/>
              </a:ext>
            </a:extLst>
          </p:cNvPr>
          <p:cNvCxnSpPr>
            <a:stCxn id="20" idx="4"/>
            <a:endCxn id="22" idx="0"/>
          </p:cNvCxnSpPr>
          <p:nvPr/>
        </p:nvCxnSpPr>
        <p:spPr>
          <a:xfrm>
            <a:off x="3573780" y="191932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5E65AA1-FC80-438D-A14D-FD753C200418}"/>
              </a:ext>
            </a:extLst>
          </p:cNvPr>
          <p:cNvCxnSpPr/>
          <p:nvPr/>
        </p:nvCxnSpPr>
        <p:spPr>
          <a:xfrm>
            <a:off x="3573780" y="281848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33DFC3EE-6DBF-47DB-8AD9-841CDA5DD6A0}"/>
              </a:ext>
            </a:extLst>
          </p:cNvPr>
          <p:cNvCxnSpPr/>
          <p:nvPr/>
        </p:nvCxnSpPr>
        <p:spPr>
          <a:xfrm>
            <a:off x="3573780" y="371764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02D2E511-AF79-40CB-93D9-23196A7846FE}"/>
              </a:ext>
            </a:extLst>
          </p:cNvPr>
          <p:cNvCxnSpPr/>
          <p:nvPr/>
        </p:nvCxnSpPr>
        <p:spPr>
          <a:xfrm>
            <a:off x="3573780" y="461680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DEC5B1D-CD1B-43FD-9619-137CA61E1E26}"/>
              </a:ext>
            </a:extLst>
          </p:cNvPr>
          <p:cNvCxnSpPr/>
          <p:nvPr/>
        </p:nvCxnSpPr>
        <p:spPr>
          <a:xfrm>
            <a:off x="3573780" y="5515960"/>
            <a:ext cx="0" cy="3759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8EE7B79-8A42-4681-A4DF-7EB38C0DA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8" y="2626436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51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TM16401371[[fn=Atlante]]</Template>
  <TotalTime>958</TotalTime>
  <Words>820</Words>
  <Application>Microsoft Office PowerPoint</Application>
  <PresentationFormat>Widescreen</PresentationFormat>
  <Paragraphs>223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Terzulli</dc:creator>
  <cp:lastModifiedBy>Marco Terzulli</cp:lastModifiedBy>
  <cp:revision>95</cp:revision>
  <dcterms:created xsi:type="dcterms:W3CDTF">2020-10-12T12:23:25Z</dcterms:created>
  <dcterms:modified xsi:type="dcterms:W3CDTF">2020-10-14T08:25:00Z</dcterms:modified>
</cp:coreProperties>
</file>