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4" r:id="rId3"/>
    <p:sldId id="289" r:id="rId4"/>
    <p:sldId id="316" r:id="rId5"/>
    <p:sldId id="315" r:id="rId6"/>
    <p:sldId id="296" r:id="rId7"/>
    <p:sldId id="303" r:id="rId8"/>
    <p:sldId id="293" r:id="rId9"/>
    <p:sldId id="304" r:id="rId10"/>
    <p:sldId id="294" r:id="rId11"/>
    <p:sldId id="306" r:id="rId12"/>
    <p:sldId id="305" r:id="rId13"/>
    <p:sldId id="295" r:id="rId14"/>
    <p:sldId id="300" r:id="rId15"/>
    <p:sldId id="308" r:id="rId16"/>
    <p:sldId id="309" r:id="rId17"/>
    <p:sldId id="310" r:id="rId18"/>
    <p:sldId id="312" r:id="rId19"/>
    <p:sldId id="311" r:id="rId20"/>
    <p:sldId id="285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ABD954-E468-49EC-B6CF-34C87519CFC5}" v="687" dt="2020-04-02T14:33:27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780" autoAdjust="0"/>
  </p:normalViewPr>
  <p:slideViewPr>
    <p:cSldViewPr snapToGrid="0" showGuides="1">
      <p:cViewPr varScale="1">
        <p:scale>
          <a:sx n="86" d="100"/>
          <a:sy n="86" d="100"/>
        </p:scale>
        <p:origin x="562" y="53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46527B0-0B24-4087-B225-DB4F5C738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2798E0-F322-4236-8531-A1882BFE4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190EFE-CCCB-4DCD-B1CF-8C3CB119D6FE}" type="datetime1">
              <a:rPr lang="it-IT" smtClean="0"/>
              <a:t>07/04/2020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E5881F-2FD0-41BC-8E76-C691E59E1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CA62C5-8A29-4592-9E3E-4C457F263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E85F6F-0FAD-4AD4-850C-7E4CD14D7D7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327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AC070-77AE-44FC-B0C8-108B581F9765}" type="datetime1">
              <a:rPr lang="it-IT" noProof="0" smtClean="0"/>
              <a:pPr/>
              <a:t>07/04/2020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60DC36-8EFA-4378-9855-E019C55AC47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In questo elaborato si andrà a presentare ciò che è stato fatto nel tirocinio e di conseguenza nella tesi.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907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52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Diverse strutture</a:t>
            </a:r>
          </a:p>
          <a:p>
            <a:endParaRPr lang="it-IT" dirty="0"/>
          </a:p>
          <a:p>
            <a:r>
              <a:rPr lang="it-IT" dirty="0"/>
              <a:t>File di validazione</a:t>
            </a:r>
          </a:p>
          <a:p>
            <a:endParaRPr lang="it-IT" dirty="0"/>
          </a:p>
          <a:p>
            <a:r>
              <a:rPr lang="it-IT" dirty="0"/>
              <a:t>Form</a:t>
            </a:r>
          </a:p>
          <a:p>
            <a:endParaRPr lang="it-IT" dirty="0"/>
          </a:p>
          <a:p>
            <a:r>
              <a:rPr lang="it-IT" dirty="0"/>
              <a:t>3 operazioni e 11 esami BASE</a:t>
            </a:r>
          </a:p>
          <a:p>
            <a:endParaRPr lang="it-IT" dirty="0"/>
          </a:p>
          <a:p>
            <a:r>
              <a:rPr lang="it-IT" dirty="0"/>
              <a:t>Approccio statico: NO</a:t>
            </a:r>
          </a:p>
          <a:p>
            <a:endParaRPr lang="it-IT" dirty="0"/>
          </a:p>
          <a:p>
            <a:r>
              <a:rPr lang="it-IT" dirty="0"/>
              <a:t>Approccio dinamico: SI</a:t>
            </a:r>
          </a:p>
          <a:p>
            <a:endParaRPr lang="it-IT" dirty="0"/>
          </a:p>
          <a:p>
            <a:r>
              <a:rPr lang="it-IT" dirty="0"/>
              <a:t>Analisi generatore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E60DC36-8EFA-4378-9855-E019C55AC472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64706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Esame + operazione</a:t>
            </a:r>
          </a:p>
          <a:p>
            <a:endParaRPr lang="it-IT" dirty="0"/>
          </a:p>
          <a:p>
            <a:r>
              <a:rPr lang="it-IT" dirty="0"/>
              <a:t>Struttura</a:t>
            </a:r>
          </a:p>
          <a:p>
            <a:endParaRPr lang="it-IT" dirty="0"/>
          </a:p>
          <a:p>
            <a:r>
              <a:rPr lang="it-IT" dirty="0"/>
              <a:t>Campi</a:t>
            </a:r>
          </a:p>
          <a:p>
            <a:endParaRPr lang="it-IT" dirty="0"/>
          </a:p>
          <a:p>
            <a:r>
              <a:rPr lang="it-IT" dirty="0"/>
              <a:t>Conversione</a:t>
            </a:r>
          </a:p>
          <a:p>
            <a:endParaRPr lang="it-IT" dirty="0"/>
          </a:p>
          <a:p>
            <a:r>
              <a:rPr lang="it-IT" dirty="0"/>
              <a:t>Statico + dinamico</a:t>
            </a:r>
          </a:p>
          <a:p>
            <a:endParaRPr lang="it-IT" dirty="0"/>
          </a:p>
          <a:p>
            <a:r>
              <a:rPr lang="it-IT" dirty="0"/>
              <a:t>Finale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E60DC36-8EFA-4378-9855-E019C55AC472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29272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47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Grafo navigazione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E60DC36-8EFA-4378-9855-E019C55AC472}" type="slidenum">
              <a:rPr lang="it-IT" noProof="0" smtClean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24063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Aggiunta paziente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E60DC36-8EFA-4378-9855-E019C55AC472}" type="slidenum">
              <a:rPr lang="it-IT" noProof="0" smtClean="0"/>
              <a:t>15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89138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Inserimento/modifica/eliminazione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E60DC36-8EFA-4378-9855-E019C55AC472}" type="slidenum">
              <a:rPr lang="it-IT" noProof="0" smtClean="0"/>
              <a:t>16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33128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Download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E60DC36-8EFA-4378-9855-E019C55AC472}" type="slidenum">
              <a:rPr lang="it-IT" noProof="0" smtClean="0"/>
              <a:t>17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24602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MCIBase</a:t>
            </a:r>
            <a:endParaRPr lang="it-IT" dirty="0"/>
          </a:p>
          <a:p>
            <a:endParaRPr lang="it-IT" dirty="0"/>
          </a:p>
          <a:p>
            <a:r>
              <a:rPr lang="it-IT" dirty="0"/>
              <a:t>Tolleranza</a:t>
            </a:r>
          </a:p>
          <a:p>
            <a:endParaRPr lang="it-IT" dirty="0"/>
          </a:p>
          <a:p>
            <a:r>
              <a:rPr lang="it-IT" dirty="0"/>
              <a:t>Espansione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E60DC36-8EFA-4378-9855-E019C55AC472}" type="slidenum">
              <a:rPr lang="it-IT" noProof="0" smtClean="0"/>
              <a:t>18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27081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CSV</a:t>
            </a:r>
          </a:p>
          <a:p>
            <a:endParaRPr lang="it-IT" dirty="0"/>
          </a:p>
          <a:p>
            <a:r>
              <a:rPr lang="it-IT" dirty="0"/>
              <a:t>Query</a:t>
            </a:r>
          </a:p>
          <a:p>
            <a:endParaRPr lang="it-IT" dirty="0"/>
          </a:p>
          <a:p>
            <a:r>
              <a:rPr lang="it-IT" dirty="0" err="1"/>
              <a:t>BioBanca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E60DC36-8EFA-4378-9855-E019C55AC472}" type="slidenum">
              <a:rPr lang="it-IT" noProof="0" smtClean="0"/>
              <a:t>19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7256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Collaborazione interdipartimentale: </a:t>
            </a:r>
          </a:p>
          <a:p>
            <a:endParaRPr lang="it-IT" dirty="0"/>
          </a:p>
          <a:p>
            <a:r>
              <a:rPr lang="it-IT" dirty="0"/>
              <a:t>Clinici e neurologi</a:t>
            </a:r>
          </a:p>
          <a:p>
            <a:endParaRPr lang="it-IT" dirty="0"/>
          </a:p>
          <a:p>
            <a:r>
              <a:rPr lang="it-IT" dirty="0"/>
              <a:t>Epidemiologi</a:t>
            </a:r>
          </a:p>
          <a:p>
            <a:endParaRPr lang="it-IT" dirty="0"/>
          </a:p>
          <a:p>
            <a:r>
              <a:rPr lang="it-IT" dirty="0"/>
              <a:t>Imaging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Obiettivi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E60DC36-8EFA-4378-9855-E019C55AC472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81796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480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E60DC36-8EFA-4378-9855-E019C55AC472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0432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2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diverse riunioni per conoscere </a:t>
            </a:r>
          </a:p>
          <a:p>
            <a:pPr rtl="0"/>
            <a:endParaRPr lang="it-IT" dirty="0"/>
          </a:p>
          <a:p>
            <a:pPr rtl="0"/>
            <a:r>
              <a:rPr lang="it-IT" dirty="0"/>
              <a:t>diversi incontri per le informazioni sulle specifiche </a:t>
            </a:r>
          </a:p>
          <a:p>
            <a:pPr rtl="0"/>
            <a:endParaRPr lang="it-IT" dirty="0"/>
          </a:p>
          <a:p>
            <a:pPr rtl="0"/>
            <a:endParaRPr lang="it-IT" dirty="0"/>
          </a:p>
          <a:p>
            <a:pPr rtl="0"/>
            <a:r>
              <a:rPr lang="it-IT" dirty="0"/>
              <a:t>sistema di archiviazione</a:t>
            </a:r>
          </a:p>
          <a:p>
            <a:pPr rtl="0"/>
            <a:endParaRPr lang="it-IT" dirty="0"/>
          </a:p>
          <a:p>
            <a:pPr rtl="0"/>
            <a:r>
              <a:rPr lang="it-IT" dirty="0"/>
              <a:t>11 strutture ed esami </a:t>
            </a:r>
          </a:p>
          <a:p>
            <a:pPr rtl="0"/>
            <a:endParaRPr lang="it-IT" dirty="0"/>
          </a:p>
          <a:p>
            <a:pPr rtl="0"/>
            <a:r>
              <a:rPr lang="it-IT" dirty="0"/>
              <a:t>interfaccia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572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Strumenti usati</a:t>
            </a:r>
          </a:p>
          <a:p>
            <a:endParaRPr lang="it-IT" dirty="0"/>
          </a:p>
          <a:p>
            <a:r>
              <a:rPr lang="it-IT" dirty="0"/>
              <a:t>Database</a:t>
            </a:r>
          </a:p>
          <a:p>
            <a:endParaRPr lang="it-IT" dirty="0"/>
          </a:p>
          <a:p>
            <a:r>
              <a:rPr lang="it-IT" dirty="0"/>
              <a:t>Framework</a:t>
            </a:r>
          </a:p>
          <a:p>
            <a:endParaRPr lang="it-IT" dirty="0"/>
          </a:p>
          <a:p>
            <a:r>
              <a:rPr lang="it-IT" dirty="0"/>
              <a:t>Interfaccia di gestione</a:t>
            </a:r>
          </a:p>
          <a:p>
            <a:endParaRPr lang="it-IT" dirty="0"/>
          </a:p>
          <a:p>
            <a:r>
              <a:rPr lang="it-IT" dirty="0"/>
              <a:t>Sviluppo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E60DC36-8EFA-4378-9855-E019C55AC472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0727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11 esami</a:t>
            </a:r>
          </a:p>
          <a:p>
            <a:endParaRPr lang="it-IT" dirty="0"/>
          </a:p>
          <a:p>
            <a:r>
              <a:rPr lang="it-IT" dirty="0"/>
              <a:t>Strutture diverse</a:t>
            </a:r>
          </a:p>
          <a:p>
            <a:endParaRPr lang="it-IT" dirty="0"/>
          </a:p>
          <a:p>
            <a:r>
              <a:rPr lang="it-IT" dirty="0"/>
              <a:t>File </a:t>
            </a:r>
            <a:r>
              <a:rPr lang="it-IT" dirty="0" err="1"/>
              <a:t>Json</a:t>
            </a:r>
            <a:endParaRPr lang="it-IT" dirty="0"/>
          </a:p>
          <a:p>
            <a:endParaRPr lang="it-IT" dirty="0"/>
          </a:p>
          <a:p>
            <a:r>
              <a:rPr lang="it-IT" dirty="0"/>
              <a:t>Struttura esempio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E60DC36-8EFA-4378-9855-E019C55AC472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71906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74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Operazioni interfaccia</a:t>
            </a:r>
          </a:p>
          <a:p>
            <a:r>
              <a:rPr lang="it-IT" dirty="0"/>
              <a:t> </a:t>
            </a:r>
          </a:p>
          <a:p>
            <a:r>
              <a:rPr lang="it-IT" dirty="0"/>
              <a:t>Divisione pagine in implementazione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E60DC36-8EFA-4378-9855-E019C55AC472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9505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953276-A596-464E-8131-16FDC4642D35}" type="datetime1">
              <a:rPr lang="it-IT" noProof="0" smtClean="0"/>
              <a:t>07/04/2020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F66E3F-D06F-47DA-A95C-C846DE23F8C0}" type="datetime1">
              <a:rPr lang="it-IT" noProof="0" smtClean="0"/>
              <a:t>07/04/2020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FE6513-E3C7-4048-AC2F-41B0D1F6D895}" type="datetime1">
              <a:rPr lang="it-IT" noProof="0" smtClean="0"/>
              <a:t>07/04/2020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A1E7DF-6F8F-47CE-8C70-53A994FBF180}" type="datetime1">
              <a:rPr lang="it-IT" noProof="0" smtClean="0"/>
              <a:t>07/04/2020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FB8710-ABAB-4285-AF31-02779743E1F4}" type="datetime1">
              <a:rPr lang="it-IT" noProof="0" smtClean="0"/>
              <a:t>07/04/2020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1FD3F1-0F70-4F3C-841E-3B4B1A9982AD}" type="datetime1">
              <a:rPr lang="it-IT" noProof="0" smtClean="0"/>
              <a:t>07/04/2020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95CD94-E959-4436-A899-6BFB5CD81E9E}" type="datetime1">
              <a:rPr lang="it-IT" noProof="0" smtClean="0"/>
              <a:t>07/04/2020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7B0C7F-749B-466A-A38A-03B1C8A2F06C}" type="datetime1">
              <a:rPr lang="it-IT" noProof="0" smtClean="0"/>
              <a:t>07/04/2020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C309BE-2E90-45F2-A626-98CE1308C9C4}" type="datetime1">
              <a:rPr lang="it-IT" noProof="0" smtClean="0"/>
              <a:t>07/04/2020</a:t>
            </a:fld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D791A9-9A19-4C7D-9EDF-F6B9F670B73C}" type="datetime1">
              <a:rPr lang="it-IT" noProof="0" smtClean="0"/>
              <a:t>07/04/2020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7147A-BE07-4D89-850F-642EAF1AAEA9}" type="datetime1">
              <a:rPr lang="it-IT" noProof="0" smtClean="0"/>
              <a:t>07/04/2020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0AD8DE-E201-43F1-B9CB-48547493CA6A}" type="datetime1">
              <a:rPr lang="it-IT" noProof="0" smtClean="0"/>
              <a:t>07/04/2020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FEDF93-2BFD-41CA-ABC7-B039102F379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4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FDDE04C1-963E-4DF7-BBD5-4FE2ACE2C4D1}"/>
              </a:ext>
            </a:extLst>
          </p:cNvPr>
          <p:cNvSpPr/>
          <p:nvPr/>
        </p:nvSpPr>
        <p:spPr>
          <a:xfrm>
            <a:off x="1476649" y="182546"/>
            <a:ext cx="9238697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MODENA E REGGIO EMILIA</a:t>
            </a:r>
            <a:endParaRPr lang="it-IT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69656C1-3B85-4C5E-AE3E-DAC4347CCA30}"/>
              </a:ext>
            </a:extLst>
          </p:cNvPr>
          <p:cNvSpPr/>
          <p:nvPr/>
        </p:nvSpPr>
        <p:spPr>
          <a:xfrm>
            <a:off x="2844948" y="769694"/>
            <a:ext cx="6502101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Dipartimento di Scienze Fisiche, Informatiche e Matematiche</a:t>
            </a:r>
            <a:endParaRPr lang="it-IT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F7E4914-FE38-4E1D-A16C-BAEEBB599757}"/>
              </a:ext>
            </a:extLst>
          </p:cNvPr>
          <p:cNvSpPr/>
          <p:nvPr/>
        </p:nvSpPr>
        <p:spPr>
          <a:xfrm>
            <a:off x="3783152" y="1433022"/>
            <a:ext cx="4625690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CORSO DI LAUREA IN INFORMATICA</a:t>
            </a:r>
            <a:endParaRPr lang="it-IT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ADFBAE1-07AE-4AFC-BB11-452CCB884859}"/>
              </a:ext>
            </a:extLst>
          </p:cNvPr>
          <p:cNvSpPr/>
          <p:nvPr/>
        </p:nvSpPr>
        <p:spPr>
          <a:xfrm>
            <a:off x="1524000" y="2461682"/>
            <a:ext cx="9144000" cy="149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it-IT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Applicazione Web per Dati Neuroscientifici: Generazione Dinamica di un Front End di Gestione</a:t>
            </a:r>
            <a:endParaRPr lang="it-IT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A807AD7-7E5D-4888-A97B-9EC5DE873439}"/>
              </a:ext>
            </a:extLst>
          </p:cNvPr>
          <p:cNvSpPr/>
          <p:nvPr/>
        </p:nvSpPr>
        <p:spPr>
          <a:xfrm>
            <a:off x="2361482" y="4770442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Relatore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BE71933-DF5C-4BBA-83E0-62DC0D5C548B}"/>
              </a:ext>
            </a:extLst>
          </p:cNvPr>
          <p:cNvSpPr/>
          <p:nvPr/>
        </p:nvSpPr>
        <p:spPr>
          <a:xfrm>
            <a:off x="1524000" y="5275067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Prof. Riccardo Martoglia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3B41895-1A71-49FB-8FB4-31BFADD5C3F5}"/>
              </a:ext>
            </a:extLst>
          </p:cNvPr>
          <p:cNvSpPr/>
          <p:nvPr/>
        </p:nvSpPr>
        <p:spPr>
          <a:xfrm>
            <a:off x="8658402" y="4773575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Laureando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F476301-83F3-4E7D-A022-21F2B3AA1B74}"/>
              </a:ext>
            </a:extLst>
          </p:cNvPr>
          <p:cNvSpPr/>
          <p:nvPr/>
        </p:nvSpPr>
        <p:spPr>
          <a:xfrm>
            <a:off x="8445651" y="5275067"/>
            <a:ext cx="1597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Matteo Vanzini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6A9B5063-AFB6-4D94-B2AE-52FDD71A7211}"/>
              </a:ext>
            </a:extLst>
          </p:cNvPr>
          <p:cNvCxnSpPr>
            <a:cxnSpLocks/>
          </p:cNvCxnSpPr>
          <p:nvPr/>
        </p:nvCxnSpPr>
        <p:spPr>
          <a:xfrm>
            <a:off x="1704513" y="769694"/>
            <a:ext cx="88421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E007A80-9043-4DF1-AFD2-E77F3C7E3E30}"/>
              </a:ext>
            </a:extLst>
          </p:cNvPr>
          <p:cNvSpPr txBox="1"/>
          <p:nvPr/>
        </p:nvSpPr>
        <p:spPr>
          <a:xfrm>
            <a:off x="4645584" y="6336900"/>
            <a:ext cx="2960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 accademico 2018/2019</a:t>
            </a:r>
          </a:p>
        </p:txBody>
      </p:sp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32">
        <p:fade/>
      </p:transition>
    </mc:Choice>
    <mc:Fallback xmlns="">
      <p:transition spd="med" advTm="5532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e 22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" name="Tito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it-IT" dirty="0"/>
              <a:t>Analisi progetto diapositiva 2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Analisi del progetto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275" y="2857500"/>
            <a:ext cx="1695450" cy="1695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MCIBase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16F1356-9015-4B5C-9C64-3C1D963E5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8887" y="1934551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8F812F5-70AF-4FBD-80D9-D59B3C456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8887" y="4453548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3313" y="1934551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4" name="Figura a mano libera 1676" descr="Icona di casella di controll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405908" y="2231572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5" name="Figura a mano libera 4665" descr="Icona di gra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403987" y="4749608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" name="Elemento grafico 2" descr="Strumenti">
            <a:extLst>
              <a:ext uri="{FF2B5EF4-FFF2-40B4-BE49-F238E27FC236}">
                <a16:creationId xmlns:a16="http://schemas.microsoft.com/office/drawing/2014/main" id="{2A5DE8FD-65A6-4E2A-9CF6-94DF2A942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2038" y="2155773"/>
            <a:ext cx="497356" cy="497356"/>
          </a:xfrm>
          <a:prstGeom prst="rect">
            <a:avLst/>
          </a:prstGeom>
        </p:spPr>
      </p:pic>
      <p:sp>
        <p:nvSpPr>
          <p:cNvPr id="17" name="Rettangolo: Angoli arrotondati 26">
            <a:extLst>
              <a:ext uri="{FF2B5EF4-FFF2-40B4-BE49-F238E27FC236}">
                <a16:creationId xmlns:a16="http://schemas.microsoft.com/office/drawing/2014/main" id="{76870C37-A29B-4AA2-A359-6C8188696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8716" y="4552950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GENERAZIONE FRONT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END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7E32ED95-4BCC-48D4-AD57-258CE53B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0816" y="4453548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9" name="Figura a mano libera 4346" descr="Icona di grafico a scatola e baffi. ">
            <a:extLst>
              <a:ext uri="{FF2B5EF4-FFF2-40B4-BE49-F238E27FC236}">
                <a16:creationId xmlns:a16="http://schemas.microsoft.com/office/drawing/2014/main" id="{8B9B8A2A-427B-4EF3-90D3-3978A67EBB45}"/>
              </a:ext>
            </a:extLst>
          </p:cNvPr>
          <p:cNvSpPr>
            <a:spLocks noEditPoints="1"/>
          </p:cNvSpPr>
          <p:nvPr/>
        </p:nvSpPr>
        <p:spPr bwMode="auto">
          <a:xfrm>
            <a:off x="4437837" y="4750569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6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18">
        <p:fade/>
      </p:transition>
    </mc:Choice>
    <mc:Fallback xmlns="">
      <p:transition spd="med" advTm="55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8FAFA7B3-4194-4D73-BA35-DBD90A232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69552" y="522895"/>
            <a:ext cx="3922448" cy="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B8D32C5A-E8C5-476B-9D95-F441377F2C74}"/>
              </a:ext>
            </a:extLst>
          </p:cNvPr>
          <p:cNvSpPr txBox="1">
            <a:spLocks/>
          </p:cNvSpPr>
          <p:nvPr/>
        </p:nvSpPr>
        <p:spPr>
          <a:xfrm>
            <a:off x="200875" y="334308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Generazione front end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9A0ADDC-CFA3-4FAD-A0AA-C9ABD865F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387879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FD9561-5EDE-46EE-A3B7-68532BB43FBE}"/>
              </a:ext>
            </a:extLst>
          </p:cNvPr>
          <p:cNvSpPr txBox="1"/>
          <p:nvPr/>
        </p:nvSpPr>
        <p:spPr>
          <a:xfrm>
            <a:off x="4166063" y="1524248"/>
            <a:ext cx="284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Diversi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file di validazione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8249CA0-6220-452E-B9A5-6FFED429EAFA}"/>
              </a:ext>
            </a:extLst>
          </p:cNvPr>
          <p:cNvSpPr/>
          <p:nvPr/>
        </p:nvSpPr>
        <p:spPr>
          <a:xfrm>
            <a:off x="494699" y="1524248"/>
            <a:ext cx="3096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Diverse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strutture</a:t>
            </a:r>
            <a:r>
              <a:rPr lang="it-IT" dirty="0"/>
              <a:t> degli esami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F14DFCC-345D-411C-8AFD-5218C8609A40}"/>
              </a:ext>
            </a:extLst>
          </p:cNvPr>
          <p:cNvSpPr/>
          <p:nvPr/>
        </p:nvSpPr>
        <p:spPr>
          <a:xfrm>
            <a:off x="7724859" y="1535837"/>
            <a:ext cx="3883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Diversi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form</a:t>
            </a:r>
            <a:r>
              <a:rPr lang="it-IT" dirty="0"/>
              <a:t> di inserimento/visualizzazione/modifica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32200E0-880C-466E-A52A-2E9B185E19D3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>
            <a:off x="3591525" y="1724303"/>
            <a:ext cx="574538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7FB0410-55A3-4A98-8E60-0E9CF2C11FA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007962" y="1724303"/>
            <a:ext cx="642518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ella 16">
            <a:extLst>
              <a:ext uri="{FF2B5EF4-FFF2-40B4-BE49-F238E27FC236}">
                <a16:creationId xmlns:a16="http://schemas.microsoft.com/office/drawing/2014/main" id="{4E8AB49F-F5BF-40DC-9DFB-54A20CF3C264}"/>
              </a:ext>
            </a:extLst>
          </p:cNvPr>
          <p:cNvGraphicFramePr>
            <a:graphicFrameLocks noGrp="1"/>
          </p:cNvGraphicFramePr>
          <p:nvPr/>
        </p:nvGraphicFramePr>
        <p:xfrm>
          <a:off x="621436" y="2731934"/>
          <a:ext cx="10986762" cy="3776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3381">
                  <a:extLst>
                    <a:ext uri="{9D8B030D-6E8A-4147-A177-3AD203B41FA5}">
                      <a16:colId xmlns:a16="http://schemas.microsoft.com/office/drawing/2014/main" val="1358794313"/>
                    </a:ext>
                  </a:extLst>
                </a:gridCol>
                <a:gridCol w="5493381">
                  <a:extLst>
                    <a:ext uri="{9D8B030D-6E8A-4147-A177-3AD203B41FA5}">
                      <a16:colId xmlns:a16="http://schemas.microsoft.com/office/drawing/2014/main" val="2094506497"/>
                    </a:ext>
                  </a:extLst>
                </a:gridCol>
              </a:tblGrid>
              <a:tr h="3776037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Approccio </a:t>
                      </a:r>
                      <a:r>
                        <a:rPr lang="it-IT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statico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Approccio </a:t>
                      </a:r>
                      <a:r>
                        <a:rPr lang="it-IT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dinamico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594286"/>
                  </a:ext>
                </a:extLst>
              </a:tr>
            </a:tbl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149D99B-BB6F-4CC7-953D-2A0EEC09CDDA}"/>
              </a:ext>
            </a:extLst>
          </p:cNvPr>
          <p:cNvSpPr txBox="1"/>
          <p:nvPr/>
        </p:nvSpPr>
        <p:spPr>
          <a:xfrm>
            <a:off x="1266316" y="3567525"/>
            <a:ext cx="1553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it-IT" dirty="0"/>
              <a:t> operazioni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CD479B5-2C75-4C2D-B9AF-718DFB2AD676}"/>
              </a:ext>
            </a:extLst>
          </p:cNvPr>
          <p:cNvSpPr txBox="1"/>
          <p:nvPr/>
        </p:nvSpPr>
        <p:spPr>
          <a:xfrm>
            <a:off x="3811479" y="3567525"/>
            <a:ext cx="1775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11</a:t>
            </a:r>
            <a:r>
              <a:rPr lang="it-IT" dirty="0"/>
              <a:t> esami diversi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CAD8C90-345B-462C-B4DA-2E29CC591316}"/>
              </a:ext>
            </a:extLst>
          </p:cNvPr>
          <p:cNvSpPr txBox="1"/>
          <p:nvPr/>
        </p:nvSpPr>
        <p:spPr>
          <a:xfrm>
            <a:off x="2148396" y="5467984"/>
            <a:ext cx="2601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33</a:t>
            </a:r>
            <a:r>
              <a:rPr lang="it-IT" dirty="0"/>
              <a:t> pagine HTML statiche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EB3FADC-7F16-438F-A2C7-EED1ED105D60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>
            <a:off x="2043112" y="3967635"/>
            <a:ext cx="1405863" cy="150034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A907C71C-1982-4EC2-85E0-747761DB0EC1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3448975" y="3967635"/>
            <a:ext cx="1250271" cy="150034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8E00264-EC8B-4AE6-852E-6FA9F076437F}"/>
              </a:ext>
            </a:extLst>
          </p:cNvPr>
          <p:cNvSpPr txBox="1"/>
          <p:nvPr/>
        </p:nvSpPr>
        <p:spPr>
          <a:xfrm>
            <a:off x="6715960" y="3595552"/>
            <a:ext cx="1553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it-IT" dirty="0"/>
              <a:t> operazioni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0C9EAA3-45FB-418C-9246-E30DD1AA9DA7}"/>
              </a:ext>
            </a:extLst>
          </p:cNvPr>
          <p:cNvSpPr txBox="1"/>
          <p:nvPr/>
        </p:nvSpPr>
        <p:spPr>
          <a:xfrm>
            <a:off x="9551654" y="3567525"/>
            <a:ext cx="1775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11</a:t>
            </a:r>
            <a:r>
              <a:rPr lang="it-IT" dirty="0"/>
              <a:t> esami diversi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674CDB5-F574-444B-B4C7-57806789F9CA}"/>
              </a:ext>
            </a:extLst>
          </p:cNvPr>
          <p:cNvSpPr txBox="1"/>
          <p:nvPr/>
        </p:nvSpPr>
        <p:spPr>
          <a:xfrm>
            <a:off x="8673483" y="4533143"/>
            <a:ext cx="253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generatore front end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4A984D9-6AD2-4115-87BF-F70C4C862C4E}"/>
              </a:ext>
            </a:extLst>
          </p:cNvPr>
          <p:cNvSpPr txBox="1"/>
          <p:nvPr/>
        </p:nvSpPr>
        <p:spPr>
          <a:xfrm>
            <a:off x="7442448" y="5683428"/>
            <a:ext cx="2487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it-IT" dirty="0"/>
              <a:t> pagine HTML statiche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96A4F64A-F301-48C7-A96A-64699FBBEF61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550457" y="3964884"/>
            <a:ext cx="1135605" cy="17185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C66529E3-2AE8-4697-85A2-DF80FFE9B338}"/>
              </a:ext>
            </a:extLst>
          </p:cNvPr>
          <p:cNvCxnSpPr>
            <a:cxnSpLocks/>
          </p:cNvCxnSpPr>
          <p:nvPr/>
        </p:nvCxnSpPr>
        <p:spPr>
          <a:xfrm>
            <a:off x="9929676" y="3964884"/>
            <a:ext cx="0" cy="56825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A90840BF-40BE-444A-AA2D-FE698F9C84D3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8686062" y="4902475"/>
            <a:ext cx="1192568" cy="78095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Elemento grafico 39" descr="Segno di spunta">
            <a:extLst>
              <a:ext uri="{FF2B5EF4-FFF2-40B4-BE49-F238E27FC236}">
                <a16:creationId xmlns:a16="http://schemas.microsoft.com/office/drawing/2014/main" id="{C637F77C-FC05-4CC1-AF63-249A6CDD1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2173" y="2354982"/>
            <a:ext cx="731668" cy="914400"/>
          </a:xfrm>
          <a:prstGeom prst="rect">
            <a:avLst/>
          </a:prstGeom>
        </p:spPr>
      </p:pic>
      <p:pic>
        <p:nvPicPr>
          <p:cNvPr id="42" name="Elemento grafico 41" descr="Chiudi">
            <a:extLst>
              <a:ext uri="{FF2B5EF4-FFF2-40B4-BE49-F238E27FC236}">
                <a16:creationId xmlns:a16="http://schemas.microsoft.com/office/drawing/2014/main" id="{B985B419-99B0-4B48-A75D-C49353CCF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8159" y="2391936"/>
            <a:ext cx="914400" cy="914400"/>
          </a:xfrm>
          <a:prstGeom prst="rect">
            <a:avLst/>
          </a:prstGeom>
        </p:spPr>
      </p:pic>
      <p:sp>
        <p:nvSpPr>
          <p:cNvPr id="31" name="Ovale 30">
            <a:extLst>
              <a:ext uri="{FF2B5EF4-FFF2-40B4-BE49-F238E27FC236}">
                <a16:creationId xmlns:a16="http://schemas.microsoft.com/office/drawing/2014/main" id="{4BAE852B-9449-46A2-BAD0-339372BB7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159" y="190498"/>
            <a:ext cx="668384" cy="66479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3" name="Figura a mano libera 4346" descr="Icona di grafico a scatola e baffi. ">
            <a:extLst>
              <a:ext uri="{FF2B5EF4-FFF2-40B4-BE49-F238E27FC236}">
                <a16:creationId xmlns:a16="http://schemas.microsoft.com/office/drawing/2014/main" id="{097DFECB-9328-418D-A47E-FBC072B14FD4}"/>
              </a:ext>
            </a:extLst>
          </p:cNvPr>
          <p:cNvSpPr>
            <a:spLocks noEditPoints="1"/>
          </p:cNvSpPr>
          <p:nvPr/>
        </p:nvSpPr>
        <p:spPr bwMode="auto">
          <a:xfrm>
            <a:off x="519400" y="416392"/>
            <a:ext cx="245902" cy="244581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683">
        <p:fade/>
      </p:transition>
    </mc:Choice>
    <mc:Fallback xmlns="">
      <p:transition spd="med" advTm="1316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8" grpId="0"/>
      <p:bldP spid="19" grpId="0"/>
      <p:bldP spid="20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8FAFA7B3-4194-4D73-BA35-DBD90A232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44759" y="522898"/>
            <a:ext cx="404724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9A0ADDC-CFA3-4FAD-A0AA-C9ABD865F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0639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688225-D933-4462-A589-B03637B1E8D2}"/>
              </a:ext>
            </a:extLst>
          </p:cNvPr>
          <p:cNvSpPr txBox="1"/>
          <p:nvPr/>
        </p:nvSpPr>
        <p:spPr>
          <a:xfrm>
            <a:off x="228600" y="1802167"/>
            <a:ext cx="2464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Esame</a:t>
            </a:r>
            <a:r>
              <a:rPr lang="it-IT" dirty="0"/>
              <a:t> selezionato</a:t>
            </a:r>
          </a:p>
          <a:p>
            <a:pPr algn="ctr"/>
            <a:r>
              <a:rPr lang="it-IT" dirty="0"/>
              <a:t>+</a:t>
            </a:r>
          </a:p>
          <a:p>
            <a:pPr algn="ctr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Operazione</a:t>
            </a:r>
            <a:r>
              <a:rPr lang="it-IT" dirty="0"/>
              <a:t> selezionata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736092A-0D73-4FC0-BE3C-7F6153934500}"/>
              </a:ext>
            </a:extLst>
          </p:cNvPr>
          <p:cNvCxnSpPr>
            <a:cxnSpLocks/>
            <a:stCxn id="11" idx="3"/>
            <a:endCxn id="31" idx="1"/>
          </p:cNvCxnSpPr>
          <p:nvPr/>
        </p:nvCxnSpPr>
        <p:spPr>
          <a:xfrm>
            <a:off x="2692736" y="2263832"/>
            <a:ext cx="2444157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228B738-475C-4E0F-971B-AE00B8B5C3BA}"/>
              </a:ext>
            </a:extLst>
          </p:cNvPr>
          <p:cNvSpPr txBox="1"/>
          <p:nvPr/>
        </p:nvSpPr>
        <p:spPr>
          <a:xfrm>
            <a:off x="5136893" y="1802167"/>
            <a:ext cx="1918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Estrazione 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struttura</a:t>
            </a:r>
            <a:r>
              <a:rPr lang="it-IT" dirty="0"/>
              <a:t> da file di validazione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C677935-552A-451A-9AAC-03E7EF96521C}"/>
              </a:ext>
            </a:extLst>
          </p:cNvPr>
          <p:cNvSpPr txBox="1"/>
          <p:nvPr/>
        </p:nvSpPr>
        <p:spPr>
          <a:xfrm>
            <a:off x="10005348" y="2057059"/>
            <a:ext cx="191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Ricerca 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campi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281F61A-387E-4D47-80A2-446BA01CCEF2}"/>
              </a:ext>
            </a:extLst>
          </p:cNvPr>
          <p:cNvSpPr txBox="1"/>
          <p:nvPr/>
        </p:nvSpPr>
        <p:spPr>
          <a:xfrm>
            <a:off x="10005347" y="5400947"/>
            <a:ext cx="1918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Conversione</a:t>
            </a:r>
            <a:r>
              <a:rPr lang="it-IT" dirty="0"/>
              <a:t> campi richiesti in</a:t>
            </a:r>
          </a:p>
          <a:p>
            <a:pPr algn="ctr"/>
            <a:r>
              <a:rPr lang="it-IT" dirty="0"/>
              <a:t>campi HTML 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A105374-5453-4DA0-BBB0-386AD6A99BCB}"/>
              </a:ext>
            </a:extLst>
          </p:cNvPr>
          <p:cNvSpPr txBox="1"/>
          <p:nvPr/>
        </p:nvSpPr>
        <p:spPr>
          <a:xfrm>
            <a:off x="5792144" y="3482135"/>
            <a:ext cx="1918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Pagina HTML</a:t>
            </a:r>
          </a:p>
          <a:p>
            <a:pPr algn="ctr"/>
            <a:r>
              <a:rPr lang="it-IT" dirty="0"/>
              <a:t> 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statica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+</a:t>
            </a:r>
          </a:p>
          <a:p>
            <a:pPr algn="ctr"/>
            <a:r>
              <a:rPr lang="it-IT" dirty="0"/>
              <a:t>Codice HTML 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dinamico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14104CA-5996-4105-A436-154AACEBB012}"/>
              </a:ext>
            </a:extLst>
          </p:cNvPr>
          <p:cNvSpPr txBox="1"/>
          <p:nvPr/>
        </p:nvSpPr>
        <p:spPr>
          <a:xfrm>
            <a:off x="326106" y="4020744"/>
            <a:ext cx="191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Pagina finale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211A2338-8CBC-494B-8CE8-B8BC92673C1F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 flipV="1">
            <a:off x="7055106" y="2241725"/>
            <a:ext cx="2950242" cy="2210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30A89116-2EA5-4E54-8460-E538962023D4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 flipH="1">
            <a:off x="10964454" y="2426391"/>
            <a:ext cx="1" cy="297455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4972C89A-FB48-4BE3-841E-C685A6B9147B}"/>
              </a:ext>
            </a:extLst>
          </p:cNvPr>
          <p:cNvCxnSpPr>
            <a:cxnSpLocks/>
            <a:stCxn id="35" idx="1"/>
            <a:endCxn id="37" idx="3"/>
          </p:cNvCxnSpPr>
          <p:nvPr/>
        </p:nvCxnSpPr>
        <p:spPr>
          <a:xfrm flipH="1" flipV="1">
            <a:off x="7710357" y="4220799"/>
            <a:ext cx="2294990" cy="164181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766B9756-914E-404E-90A7-3BBFF5563DEE}"/>
              </a:ext>
            </a:extLst>
          </p:cNvPr>
          <p:cNvCxnSpPr>
            <a:cxnSpLocks/>
            <a:stCxn id="37" idx="1"/>
            <a:endCxn id="38" idx="3"/>
          </p:cNvCxnSpPr>
          <p:nvPr/>
        </p:nvCxnSpPr>
        <p:spPr>
          <a:xfrm flipH="1">
            <a:off x="2244319" y="4220799"/>
            <a:ext cx="3547825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e 59">
            <a:extLst>
              <a:ext uri="{FF2B5EF4-FFF2-40B4-BE49-F238E27FC236}">
                <a16:creationId xmlns:a16="http://schemas.microsoft.com/office/drawing/2014/main" id="{0313BAA0-FC81-4420-A02F-4901170D8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159" y="190498"/>
            <a:ext cx="668384" cy="66479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1" name="Figura a mano libera 4346" descr="Icona di grafico a scatola e baffi. ">
            <a:extLst>
              <a:ext uri="{FF2B5EF4-FFF2-40B4-BE49-F238E27FC236}">
                <a16:creationId xmlns:a16="http://schemas.microsoft.com/office/drawing/2014/main" id="{73C7B6F1-3B7A-4C15-935C-FD89F55034F8}"/>
              </a:ext>
            </a:extLst>
          </p:cNvPr>
          <p:cNvSpPr>
            <a:spLocks noEditPoints="1"/>
          </p:cNvSpPr>
          <p:nvPr/>
        </p:nvSpPr>
        <p:spPr bwMode="auto">
          <a:xfrm>
            <a:off x="519400" y="416392"/>
            <a:ext cx="245902" cy="244581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941A9A5-2284-4323-B0D1-70981EB9E628}"/>
              </a:ext>
            </a:extLst>
          </p:cNvPr>
          <p:cNvSpPr/>
          <p:nvPr/>
        </p:nvSpPr>
        <p:spPr>
          <a:xfrm>
            <a:off x="383289" y="2740886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Blood + inserimento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9D94FBC-3318-427C-AFF9-02C227513736}"/>
              </a:ext>
            </a:extLst>
          </p:cNvPr>
          <p:cNvSpPr/>
          <p:nvPr/>
        </p:nvSpPr>
        <p:spPr>
          <a:xfrm>
            <a:off x="5082742" y="2740886"/>
            <a:ext cx="20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Upload(blood.json)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70815824-1FAE-4398-AD3E-874302B3B2BD}"/>
              </a:ext>
            </a:extLst>
          </p:cNvPr>
          <p:cNvSpPr/>
          <p:nvPr/>
        </p:nvSpPr>
        <p:spPr>
          <a:xfrm>
            <a:off x="9953601" y="2740886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Es. codice paziente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B6EA790-5B41-4022-BDFE-43843E8A8CB4}"/>
              </a:ext>
            </a:extLst>
          </p:cNvPr>
          <p:cNvSpPr/>
          <p:nvPr/>
        </p:nvSpPr>
        <p:spPr>
          <a:xfrm>
            <a:off x="7728751" y="6301014"/>
            <a:ext cx="4273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&lt;input type=text name=codice_paziente&gt;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B7EFC88B-A07D-4C94-929A-53818ABFC1C6}"/>
              </a:ext>
            </a:extLst>
          </p:cNvPr>
          <p:cNvSpPr/>
          <p:nvPr/>
        </p:nvSpPr>
        <p:spPr>
          <a:xfrm>
            <a:off x="799602" y="5254436"/>
            <a:ext cx="41232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 +</a:t>
            </a: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&lt;input type=text name=codice_paziente</a:t>
            </a: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 +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E2FA3197-862D-4F20-A238-5FF78DC96B5A}"/>
              </a:ext>
            </a:extLst>
          </p:cNvPr>
          <p:cNvSpPr/>
          <p:nvPr/>
        </p:nvSpPr>
        <p:spPr>
          <a:xfrm>
            <a:off x="427988" y="4421822"/>
            <a:ext cx="196560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&lt;html&gt;</a:t>
            </a:r>
          </a:p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&lt;head&gt;&lt;/head&gt;</a:t>
            </a:r>
          </a:p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&lt;body&gt;</a:t>
            </a:r>
          </a:p>
          <a:p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&lt;/body&gt;</a:t>
            </a:r>
          </a:p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&lt;/head&gt;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50A68550-E104-4E5B-AF68-317E99A817BA}"/>
              </a:ext>
            </a:extLst>
          </p:cNvPr>
          <p:cNvSpPr txBox="1">
            <a:spLocks/>
          </p:cNvSpPr>
          <p:nvPr/>
        </p:nvSpPr>
        <p:spPr>
          <a:xfrm>
            <a:off x="200875" y="334308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Generazione front end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5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076">
        <p:fade/>
      </p:transition>
    </mc:Choice>
    <mc:Fallback xmlns="">
      <p:transition spd="med" advTm="77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7" grpId="0"/>
      <p:bldP spid="38" grpId="0"/>
      <p:bldP spid="20" grpId="0"/>
      <p:bldP spid="32" grpId="0"/>
      <p:bldP spid="34" grpId="0"/>
      <p:bldP spid="36" grpId="0"/>
      <p:bldP spid="40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e 22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" name="Tito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it-IT" dirty="0"/>
              <a:t>Analisi progetto diapositiva 2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Analisi del progetto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275" y="2857500"/>
            <a:ext cx="1695450" cy="1695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MCIBase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16F1356-9015-4B5C-9C64-3C1D963E5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8887" y="1934551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3313" y="1934551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B3A511B7-C7F3-4107-9962-1E10D2E0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0816" y="4453548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4" name="Figura a mano libera 1676" descr="Icona di casella di controll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405908" y="2231572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2" name="Figura a mano libera 4346" descr="Icona di grafico a scatola e baffi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4437837" y="4750569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" name="Elemento grafico 2" descr="Strumenti">
            <a:extLst>
              <a:ext uri="{FF2B5EF4-FFF2-40B4-BE49-F238E27FC236}">
                <a16:creationId xmlns:a16="http://schemas.microsoft.com/office/drawing/2014/main" id="{2A5DE8FD-65A6-4E2A-9CF6-94DF2A942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4465" y="2155773"/>
            <a:ext cx="497356" cy="497356"/>
          </a:xfrm>
          <a:prstGeom prst="rect">
            <a:avLst/>
          </a:prstGeom>
        </p:spPr>
      </p:pic>
      <p:sp>
        <p:nvSpPr>
          <p:cNvPr id="17" name="Rettangolo: Angoli arrotondati 18">
            <a:extLst>
              <a:ext uri="{FF2B5EF4-FFF2-40B4-BE49-F238E27FC236}">
                <a16:creationId xmlns:a16="http://schemas.microsoft.com/office/drawing/2014/main" id="{D7A57EAD-E6FD-47EA-8F4F-0DA94C69B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1648" y="4552950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white"/>
                </a:solidFill>
                <a:latin typeface="Segoe UI Light"/>
              </a:rPr>
              <a:t>IMPLEMENTAZIONE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C2588F2B-A2A7-4AB2-AFC8-3D9848D50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8887" y="4453548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1" name="Figura a mano libera 4665" descr="Icona di grafico. ">
            <a:extLst>
              <a:ext uri="{FF2B5EF4-FFF2-40B4-BE49-F238E27FC236}">
                <a16:creationId xmlns:a16="http://schemas.microsoft.com/office/drawing/2014/main" id="{523C5C19-FBFB-4D34-92E1-3C500C3291B9}"/>
              </a:ext>
            </a:extLst>
          </p:cNvPr>
          <p:cNvSpPr>
            <a:spLocks/>
          </p:cNvSpPr>
          <p:nvPr/>
        </p:nvSpPr>
        <p:spPr bwMode="auto">
          <a:xfrm>
            <a:off x="7403987" y="4749608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4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10">
        <p:fade/>
      </p:transition>
    </mc:Choice>
    <mc:Fallback xmlns="">
      <p:transition spd="med" advTm="38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AFA471E-0803-43DF-8390-38ED8F87F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">
            <a:extLst>
              <a:ext uri="{FF2B5EF4-FFF2-40B4-BE49-F238E27FC236}">
                <a16:creationId xmlns:a16="http://schemas.microsoft.com/office/drawing/2014/main" id="{1C56575F-C25B-429C-8F05-46B00FE59FF6}"/>
              </a:ext>
            </a:extLst>
          </p:cNvPr>
          <p:cNvSpPr txBox="1">
            <a:spLocks/>
          </p:cNvSpPr>
          <p:nvPr/>
        </p:nvSpPr>
        <p:spPr>
          <a:xfrm>
            <a:off x="228600" y="333336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Implementazione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151B036-15AD-4999-8F95-2DD8341E0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1A31076-95E4-46BA-AC96-E177250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55DF6620-DA6F-43B4-8373-35B7FD1CE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159" y="190499"/>
            <a:ext cx="668384" cy="6647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F2DBDD-D546-4670-B59B-10CA2BF0F8D2}"/>
              </a:ext>
            </a:extLst>
          </p:cNvPr>
          <p:cNvSpPr txBox="1"/>
          <p:nvPr/>
        </p:nvSpPr>
        <p:spPr>
          <a:xfrm>
            <a:off x="7830734" y="2506370"/>
            <a:ext cx="201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Aggiunta paziente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C1A64AA-83E4-4A8A-A9A3-3BA530709692}"/>
              </a:ext>
            </a:extLst>
          </p:cNvPr>
          <p:cNvSpPr txBox="1"/>
          <p:nvPr/>
        </p:nvSpPr>
        <p:spPr>
          <a:xfrm>
            <a:off x="4615802" y="2963314"/>
            <a:ext cx="2821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Inserimento o visualizzazione</a:t>
            </a:r>
          </a:p>
          <a:p>
            <a:pPr algn="ctr"/>
            <a:r>
              <a:rPr lang="it-IT" dirty="0"/>
              <a:t>esame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9B5CC46-9B70-4EA3-A790-3562F132EC2C}"/>
              </a:ext>
            </a:extLst>
          </p:cNvPr>
          <p:cNvSpPr txBox="1"/>
          <p:nvPr/>
        </p:nvSpPr>
        <p:spPr>
          <a:xfrm>
            <a:off x="5390707" y="1374244"/>
            <a:ext cx="1232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Home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E1349C2-E839-44C3-80C9-2258192A37AD}"/>
              </a:ext>
            </a:extLst>
          </p:cNvPr>
          <p:cNvSpPr txBox="1"/>
          <p:nvPr/>
        </p:nvSpPr>
        <p:spPr>
          <a:xfrm>
            <a:off x="2137557" y="2316983"/>
            <a:ext cx="120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Download</a:t>
            </a:r>
          </a:p>
          <a:p>
            <a:pPr algn="ctr"/>
            <a:r>
              <a:rPr lang="it-IT" dirty="0"/>
              <a:t>dati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FD17690-FD30-472C-BF04-02FD50244131}"/>
              </a:ext>
            </a:extLst>
          </p:cNvPr>
          <p:cNvSpPr txBox="1"/>
          <p:nvPr/>
        </p:nvSpPr>
        <p:spPr>
          <a:xfrm>
            <a:off x="3852912" y="5504107"/>
            <a:ext cx="171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Modifica esame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1D946EE-1114-4F66-9855-F7E1B3440C03}"/>
              </a:ext>
            </a:extLst>
          </p:cNvPr>
          <p:cNvSpPr txBox="1"/>
          <p:nvPr/>
        </p:nvSpPr>
        <p:spPr>
          <a:xfrm>
            <a:off x="6622741" y="5504107"/>
            <a:ext cx="184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Elimina esame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CC29CDA-B830-41FA-83C5-8062334D4336}"/>
              </a:ext>
            </a:extLst>
          </p:cNvPr>
          <p:cNvCxnSpPr>
            <a:cxnSpLocks/>
            <a:stCxn id="20" idx="2"/>
            <a:endCxn id="18" idx="0"/>
          </p:cNvCxnSpPr>
          <p:nvPr/>
        </p:nvCxnSpPr>
        <p:spPr>
          <a:xfrm>
            <a:off x="6006724" y="1774354"/>
            <a:ext cx="19888" cy="118896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A1A83D7C-73EC-4F4D-AA71-BF3CA30DAD03}"/>
              </a:ext>
            </a:extLst>
          </p:cNvPr>
          <p:cNvCxnSpPr>
            <a:cxnSpLocks/>
            <a:stCxn id="20" idx="3"/>
            <a:endCxn id="17" idx="0"/>
          </p:cNvCxnSpPr>
          <p:nvPr/>
        </p:nvCxnSpPr>
        <p:spPr>
          <a:xfrm>
            <a:off x="6622740" y="1574299"/>
            <a:ext cx="2214131" cy="93207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D3C9551B-9589-48C9-9DF0-812B2C34A100}"/>
              </a:ext>
            </a:extLst>
          </p:cNvPr>
          <p:cNvCxnSpPr>
            <a:cxnSpLocks/>
          </p:cNvCxnSpPr>
          <p:nvPr/>
        </p:nvCxnSpPr>
        <p:spPr>
          <a:xfrm flipH="1">
            <a:off x="3404086" y="1676400"/>
            <a:ext cx="1571098" cy="64058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85D4FF2E-6265-4E03-815C-7A27F0E6DA7B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flipH="1">
            <a:off x="4711086" y="3886644"/>
            <a:ext cx="1315526" cy="161746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7E76312-482B-4CA0-9499-48493673DC11}"/>
              </a:ext>
            </a:extLst>
          </p:cNvPr>
          <p:cNvCxnSpPr>
            <a:cxnSpLocks/>
            <a:stCxn id="18" idx="2"/>
            <a:endCxn id="23" idx="0"/>
          </p:cNvCxnSpPr>
          <p:nvPr/>
        </p:nvCxnSpPr>
        <p:spPr>
          <a:xfrm>
            <a:off x="6026612" y="3886644"/>
            <a:ext cx="1517928" cy="161746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>
            <a:extLst>
              <a:ext uri="{FF2B5EF4-FFF2-40B4-BE49-F238E27FC236}">
                <a16:creationId xmlns:a16="http://schemas.microsoft.com/office/drawing/2014/main" id="{3C81B4BB-F0C6-46B1-8303-EE011238168F}"/>
              </a:ext>
            </a:extLst>
          </p:cNvPr>
          <p:cNvSpPr/>
          <p:nvPr/>
        </p:nvSpPr>
        <p:spPr>
          <a:xfrm>
            <a:off x="1343489" y="4111069"/>
            <a:ext cx="1959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Selezione esame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1B7355DB-18A6-4E00-984D-8FC2B23FEFF6}"/>
              </a:ext>
            </a:extLst>
          </p:cNvPr>
          <p:cNvSpPr/>
          <p:nvPr/>
        </p:nvSpPr>
        <p:spPr>
          <a:xfrm>
            <a:off x="1692677" y="5227108"/>
            <a:ext cx="1260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Download</a:t>
            </a:r>
          </a:p>
          <a:p>
            <a:pPr algn="ctr"/>
            <a:r>
              <a:rPr lang="it-IT" dirty="0"/>
              <a:t>dati esame</a:t>
            </a:r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8D9F5D3C-A04E-4F4A-9255-595AB97CC048}"/>
              </a:ext>
            </a:extLst>
          </p:cNvPr>
          <p:cNvCxnSpPr>
            <a:cxnSpLocks/>
            <a:stCxn id="21" idx="2"/>
            <a:endCxn id="40" idx="0"/>
          </p:cNvCxnSpPr>
          <p:nvPr/>
        </p:nvCxnSpPr>
        <p:spPr>
          <a:xfrm flipH="1">
            <a:off x="2322993" y="2963314"/>
            <a:ext cx="415287" cy="114775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D9A6966F-B767-4DD1-A06C-DD35AB409BC1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 flipH="1">
            <a:off x="2322992" y="4480401"/>
            <a:ext cx="1" cy="74670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igura a mano libera 4665" descr="Icona di grafico. ">
            <a:extLst>
              <a:ext uri="{FF2B5EF4-FFF2-40B4-BE49-F238E27FC236}">
                <a16:creationId xmlns:a16="http://schemas.microsoft.com/office/drawing/2014/main" id="{3E7595EF-BBEA-494A-A266-851CAB7BA16A}"/>
              </a:ext>
            </a:extLst>
          </p:cNvPr>
          <p:cNvSpPr>
            <a:spLocks/>
          </p:cNvSpPr>
          <p:nvPr/>
        </p:nvSpPr>
        <p:spPr bwMode="auto">
          <a:xfrm>
            <a:off x="468511" y="349058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" name="Elemento grafico 2" descr="Casa">
            <a:extLst>
              <a:ext uri="{FF2B5EF4-FFF2-40B4-BE49-F238E27FC236}">
                <a16:creationId xmlns:a16="http://schemas.microsoft.com/office/drawing/2014/main" id="{8395ED72-07B0-4162-8EF4-55BDF8F80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3854" y="1303120"/>
            <a:ext cx="430347" cy="430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563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809">
        <p:fade/>
      </p:transition>
    </mc:Choice>
    <mc:Fallback xmlns="">
      <p:transition spd="med" advTm="228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3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reenshot, via&#10;&#10;Descrizione generata automaticamente">
            <a:extLst>
              <a:ext uri="{FF2B5EF4-FFF2-40B4-BE49-F238E27FC236}">
                <a16:creationId xmlns:a16="http://schemas.microsoft.com/office/drawing/2014/main" id="{D0884292-32BB-49F6-BEA2-53B7D529A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32" y="1475692"/>
            <a:ext cx="9563302" cy="4548036"/>
          </a:xfrm>
          <a:prstGeom prst="rect">
            <a:avLst/>
          </a:prstGeom>
        </p:spPr>
      </p:pic>
      <p:pic>
        <p:nvPicPr>
          <p:cNvPr id="9" name="Immagine 8" descr="Immagine che contiene screenshot, monitor, sedendo, computer&#10;&#10;Descrizione generata automaticamente">
            <a:extLst>
              <a:ext uri="{FF2B5EF4-FFF2-40B4-BE49-F238E27FC236}">
                <a16:creationId xmlns:a16="http://schemas.microsoft.com/office/drawing/2014/main" id="{202F6471-4727-40A6-A2D8-A5582DCF4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03" y="1476004"/>
            <a:ext cx="9574167" cy="4547724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AFA471E-0803-43DF-8390-38ED8F87F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151B036-15AD-4999-8F95-2DD8341E0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1A31076-95E4-46BA-AC96-E177250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F2DBDD-D546-4670-B59B-10CA2BF0F8D2}"/>
              </a:ext>
            </a:extLst>
          </p:cNvPr>
          <p:cNvSpPr txBox="1"/>
          <p:nvPr/>
        </p:nvSpPr>
        <p:spPr>
          <a:xfrm>
            <a:off x="308159" y="1875802"/>
            <a:ext cx="201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Aggiunta paziente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9B5CC46-9B70-4EA3-A790-3562F132EC2C}"/>
              </a:ext>
            </a:extLst>
          </p:cNvPr>
          <p:cNvSpPr txBox="1"/>
          <p:nvPr/>
        </p:nvSpPr>
        <p:spPr>
          <a:xfrm>
            <a:off x="-25042" y="1475692"/>
            <a:ext cx="84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Home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7F196BE-3B4D-4DB6-AAB8-EE237EE390A7}"/>
              </a:ext>
            </a:extLst>
          </p:cNvPr>
          <p:cNvSpPr/>
          <p:nvPr/>
        </p:nvSpPr>
        <p:spPr>
          <a:xfrm>
            <a:off x="3453319" y="1384870"/>
            <a:ext cx="1050588" cy="508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691399B6-4883-4A9C-A35A-6FFDE563C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159" y="190499"/>
            <a:ext cx="668384" cy="6647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8" name="Figura a mano libera 4665" descr="Icona di grafico. ">
            <a:extLst>
              <a:ext uri="{FF2B5EF4-FFF2-40B4-BE49-F238E27FC236}">
                <a16:creationId xmlns:a16="http://schemas.microsoft.com/office/drawing/2014/main" id="{A7DB35A1-7C8E-42B1-89AB-F06AA232DFDF}"/>
              </a:ext>
            </a:extLst>
          </p:cNvPr>
          <p:cNvSpPr>
            <a:spLocks/>
          </p:cNvSpPr>
          <p:nvPr/>
        </p:nvSpPr>
        <p:spPr bwMode="auto">
          <a:xfrm>
            <a:off x="468511" y="349058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2E2C7CDD-A541-4656-87EA-79275036A0B3}"/>
              </a:ext>
            </a:extLst>
          </p:cNvPr>
          <p:cNvSpPr txBox="1">
            <a:spLocks/>
          </p:cNvSpPr>
          <p:nvPr/>
        </p:nvSpPr>
        <p:spPr>
          <a:xfrm>
            <a:off x="228600" y="333336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Implementazione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16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33">
        <p:fade/>
      </p:transition>
    </mc:Choice>
    <mc:Fallback xmlns="">
      <p:transition spd="med" advTm="3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reenshot, via&#10;&#10;Descrizione generata automaticamente">
            <a:extLst>
              <a:ext uri="{FF2B5EF4-FFF2-40B4-BE49-F238E27FC236}">
                <a16:creationId xmlns:a16="http://schemas.microsoft.com/office/drawing/2014/main" id="{D0884292-32BB-49F6-BEA2-53B7D529A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32" y="1475692"/>
            <a:ext cx="9563302" cy="4548036"/>
          </a:xfrm>
          <a:prstGeom prst="rect">
            <a:avLst/>
          </a:prstGeom>
        </p:spPr>
      </p:pic>
      <p:pic>
        <p:nvPicPr>
          <p:cNvPr id="24" name="Immagine 2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6D983CF-713D-493E-BDDA-779CEBABB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32" y="1475691"/>
            <a:ext cx="9563302" cy="4548037"/>
          </a:xfrm>
          <a:prstGeom prst="rect">
            <a:avLst/>
          </a:prstGeom>
        </p:spPr>
      </p:pic>
      <p:pic>
        <p:nvPicPr>
          <p:cNvPr id="27" name="Immagine 2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F3BF7C2-4794-4278-B10B-8DB770146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32" y="1475690"/>
            <a:ext cx="9563302" cy="4548037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AFA471E-0803-43DF-8390-38ED8F87F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151B036-15AD-4999-8F95-2DD8341E0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1A31076-95E4-46BA-AC96-E177250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9B5CC46-9B70-4EA3-A790-3562F132EC2C}"/>
              </a:ext>
            </a:extLst>
          </p:cNvPr>
          <p:cNvSpPr txBox="1"/>
          <p:nvPr/>
        </p:nvSpPr>
        <p:spPr>
          <a:xfrm>
            <a:off x="-25042" y="1475692"/>
            <a:ext cx="84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Home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A8D0787-A2F7-4843-AE27-362DDEBBC74D}"/>
              </a:ext>
            </a:extLst>
          </p:cNvPr>
          <p:cNvSpPr txBox="1"/>
          <p:nvPr/>
        </p:nvSpPr>
        <p:spPr>
          <a:xfrm>
            <a:off x="308159" y="2060903"/>
            <a:ext cx="1784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Inserimento o visualizzazione</a:t>
            </a:r>
          </a:p>
          <a:p>
            <a:pPr algn="ctr"/>
            <a:r>
              <a:rPr lang="it-IT" dirty="0"/>
              <a:t>esame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FB9096B-049A-4B6A-B8C5-4C4987120746}"/>
              </a:ext>
            </a:extLst>
          </p:cNvPr>
          <p:cNvSpPr txBox="1"/>
          <p:nvPr/>
        </p:nvSpPr>
        <p:spPr>
          <a:xfrm>
            <a:off x="308159" y="3187041"/>
            <a:ext cx="171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Modifica esame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2BCF0FD-F414-4AE8-86C8-C455B8C9D6A4}"/>
              </a:ext>
            </a:extLst>
          </p:cNvPr>
          <p:cNvSpPr txBox="1"/>
          <p:nvPr/>
        </p:nvSpPr>
        <p:spPr>
          <a:xfrm>
            <a:off x="308159" y="3759181"/>
            <a:ext cx="1843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Elimina esame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534DE8FD-FA31-4645-8DD3-75BB552974A3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092751" y="2522568"/>
            <a:ext cx="3083769" cy="2631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id="{9407CC1C-064E-4537-8764-CF519FA8A449}"/>
              </a:ext>
            </a:extLst>
          </p:cNvPr>
          <p:cNvSpPr/>
          <p:nvPr/>
        </p:nvSpPr>
        <p:spPr>
          <a:xfrm>
            <a:off x="6683604" y="5476973"/>
            <a:ext cx="810705" cy="452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09359AB7-B821-4C2B-A1B7-D112F4C0E0B9}"/>
              </a:ext>
            </a:extLst>
          </p:cNvPr>
          <p:cNvCxnSpPr>
            <a:stCxn id="19" idx="3"/>
          </p:cNvCxnSpPr>
          <p:nvPr/>
        </p:nvCxnSpPr>
        <p:spPr>
          <a:xfrm flipV="1">
            <a:off x="2024507" y="2168165"/>
            <a:ext cx="6412483" cy="120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9611FC76-EBB6-43DF-833D-C92FF37C17D8}"/>
              </a:ext>
            </a:extLst>
          </p:cNvPr>
          <p:cNvCxnSpPr>
            <a:stCxn id="21" idx="3"/>
          </p:cNvCxnSpPr>
          <p:nvPr/>
        </p:nvCxnSpPr>
        <p:spPr>
          <a:xfrm>
            <a:off x="2151756" y="3943847"/>
            <a:ext cx="5493382" cy="1438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>
            <a:extLst>
              <a:ext uri="{FF2B5EF4-FFF2-40B4-BE49-F238E27FC236}">
                <a16:creationId xmlns:a16="http://schemas.microsoft.com/office/drawing/2014/main" id="{01F53036-D5A3-4EF4-A7DC-7D5B1FFF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159" y="190499"/>
            <a:ext cx="668384" cy="6647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3" name="Figura a mano libera 4665" descr="Icona di grafico. ">
            <a:extLst>
              <a:ext uri="{FF2B5EF4-FFF2-40B4-BE49-F238E27FC236}">
                <a16:creationId xmlns:a16="http://schemas.microsoft.com/office/drawing/2014/main" id="{18CF4C6D-04B1-4862-B61E-71CDE997A5A5}"/>
              </a:ext>
            </a:extLst>
          </p:cNvPr>
          <p:cNvSpPr>
            <a:spLocks/>
          </p:cNvSpPr>
          <p:nvPr/>
        </p:nvSpPr>
        <p:spPr bwMode="auto">
          <a:xfrm>
            <a:off x="468511" y="349058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80D432F3-F8BD-4396-9A18-3F074B90453C}"/>
              </a:ext>
            </a:extLst>
          </p:cNvPr>
          <p:cNvSpPr txBox="1">
            <a:spLocks/>
          </p:cNvSpPr>
          <p:nvPr/>
        </p:nvSpPr>
        <p:spPr>
          <a:xfrm>
            <a:off x="228600" y="333336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Implementazione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3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56">
        <p:fade/>
      </p:transition>
    </mc:Choice>
    <mc:Fallback xmlns="">
      <p:transition spd="med" advTm="4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reenshot, via&#10;&#10;Descrizione generata automaticamente">
            <a:extLst>
              <a:ext uri="{FF2B5EF4-FFF2-40B4-BE49-F238E27FC236}">
                <a16:creationId xmlns:a16="http://schemas.microsoft.com/office/drawing/2014/main" id="{D0884292-32BB-49F6-BEA2-53B7D529A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32" y="1475692"/>
            <a:ext cx="9563302" cy="4548036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AFA471E-0803-43DF-8390-38ED8F87F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151B036-15AD-4999-8F95-2DD8341E0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1A31076-95E4-46BA-AC96-E177250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9B5CC46-9B70-4EA3-A790-3562F132EC2C}"/>
              </a:ext>
            </a:extLst>
          </p:cNvPr>
          <p:cNvSpPr txBox="1"/>
          <p:nvPr/>
        </p:nvSpPr>
        <p:spPr>
          <a:xfrm>
            <a:off x="-25042" y="1475692"/>
            <a:ext cx="84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Home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08FE9C5-EF24-4695-92BB-BF1565568447}"/>
              </a:ext>
            </a:extLst>
          </p:cNvPr>
          <p:cNvSpPr txBox="1"/>
          <p:nvPr/>
        </p:nvSpPr>
        <p:spPr>
          <a:xfrm>
            <a:off x="308159" y="1976178"/>
            <a:ext cx="120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Download</a:t>
            </a:r>
          </a:p>
          <a:p>
            <a:pPr algn="ctr"/>
            <a:r>
              <a:rPr lang="it-IT" dirty="0"/>
              <a:t>dati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00AA787-A3D0-4917-9220-35807C41CA55}"/>
              </a:ext>
            </a:extLst>
          </p:cNvPr>
          <p:cNvSpPr/>
          <p:nvPr/>
        </p:nvSpPr>
        <p:spPr>
          <a:xfrm>
            <a:off x="397387" y="2761477"/>
            <a:ext cx="1798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Selezione esame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4940204-BB0F-4F83-8618-A4A34516D534}"/>
              </a:ext>
            </a:extLst>
          </p:cNvPr>
          <p:cNvSpPr/>
          <p:nvPr/>
        </p:nvSpPr>
        <p:spPr>
          <a:xfrm>
            <a:off x="308159" y="3269777"/>
            <a:ext cx="1260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Download</a:t>
            </a:r>
          </a:p>
          <a:p>
            <a:pPr algn="ctr"/>
            <a:r>
              <a:rPr lang="it-IT" dirty="0"/>
              <a:t>dati esame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EC4E0BC-F719-4F99-A67C-F14BFB12485F}"/>
              </a:ext>
            </a:extLst>
          </p:cNvPr>
          <p:cNvSpPr/>
          <p:nvPr/>
        </p:nvSpPr>
        <p:spPr>
          <a:xfrm>
            <a:off x="9766169" y="1421289"/>
            <a:ext cx="1150070" cy="5089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55587D6-6816-4215-AA4B-7D0D14C38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33" y="1475692"/>
            <a:ext cx="9563302" cy="4548036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B96ACBC-3073-45CA-B5EF-92FD132CE577}"/>
              </a:ext>
            </a:extLst>
          </p:cNvPr>
          <p:cNvCxnSpPr>
            <a:cxnSpLocks/>
          </p:cNvCxnSpPr>
          <p:nvPr/>
        </p:nvCxnSpPr>
        <p:spPr>
          <a:xfrm>
            <a:off x="2267166" y="2978870"/>
            <a:ext cx="5745618" cy="2215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EE2A635-5E69-49D0-AE11-D8171DC38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31" y="1475692"/>
            <a:ext cx="9563302" cy="4548036"/>
          </a:xfrm>
          <a:prstGeom prst="rect">
            <a:avLst/>
          </a:prstGeom>
        </p:spPr>
      </p:pic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6AC4AAB4-087C-4235-9145-F9B8F7325285}"/>
              </a:ext>
            </a:extLst>
          </p:cNvPr>
          <p:cNvCxnSpPr>
            <a:stCxn id="21" idx="3"/>
          </p:cNvCxnSpPr>
          <p:nvPr/>
        </p:nvCxnSpPr>
        <p:spPr>
          <a:xfrm>
            <a:off x="1568788" y="3592943"/>
            <a:ext cx="5095963" cy="1195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>
            <a:extLst>
              <a:ext uri="{FF2B5EF4-FFF2-40B4-BE49-F238E27FC236}">
                <a16:creationId xmlns:a16="http://schemas.microsoft.com/office/drawing/2014/main" id="{1F2AD0AE-61D2-46FE-98A4-8A17EF793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159" y="190499"/>
            <a:ext cx="668384" cy="6647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8" name="Figura a mano libera 4665" descr="Icona di grafico. ">
            <a:extLst>
              <a:ext uri="{FF2B5EF4-FFF2-40B4-BE49-F238E27FC236}">
                <a16:creationId xmlns:a16="http://schemas.microsoft.com/office/drawing/2014/main" id="{4043C955-2BD0-4852-B752-8E88F6BF9C3E}"/>
              </a:ext>
            </a:extLst>
          </p:cNvPr>
          <p:cNvSpPr>
            <a:spLocks/>
          </p:cNvSpPr>
          <p:nvPr/>
        </p:nvSpPr>
        <p:spPr bwMode="auto">
          <a:xfrm>
            <a:off x="468511" y="349058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BD28186F-F857-423F-9665-9EFC2BB90F97}"/>
              </a:ext>
            </a:extLst>
          </p:cNvPr>
          <p:cNvSpPr txBox="1">
            <a:spLocks/>
          </p:cNvSpPr>
          <p:nvPr/>
        </p:nvSpPr>
        <p:spPr>
          <a:xfrm>
            <a:off x="228600" y="333336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Implementazione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48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72">
        <p:fade/>
      </p:transition>
    </mc:Choice>
    <mc:Fallback xmlns="">
      <p:transition spd="med" advTm="36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5C439C10-6CCF-4DF8-931C-21A232540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324977D6-5AA2-41BC-99C9-0923FBAB4470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Conclusioni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2647021-113F-4C63-B215-3A6A48FCD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B1706B-EA7C-424E-9EF2-10F24AAD42B6}"/>
              </a:ext>
            </a:extLst>
          </p:cNvPr>
          <p:cNvSpPr txBox="1"/>
          <p:nvPr/>
        </p:nvSpPr>
        <p:spPr>
          <a:xfrm>
            <a:off x="228600" y="1520785"/>
            <a:ext cx="11734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dirty="0"/>
              <a:t>Realizzazione dell’applicazione web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MCIBase </a:t>
            </a:r>
            <a:r>
              <a:rPr lang="it-IT" dirty="0"/>
              <a:t>per l’inserimento e la manipolazione dei dati raccolti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dirty="0"/>
              <a:t>Sono state soddisfatte le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richieste</a:t>
            </a:r>
            <a:r>
              <a:rPr lang="it-IT" dirty="0"/>
              <a:t> inizialmente raccolte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dirty="0"/>
              <a:t>Creazione di un sistema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tollerante</a:t>
            </a:r>
            <a:r>
              <a:rPr lang="it-IT" dirty="0"/>
              <a:t> ai cambiamenti delle strutture </a:t>
            </a:r>
          </a:p>
          <a:p>
            <a:pPr>
              <a:buClr>
                <a:schemeClr val="tx1"/>
              </a:buClr>
            </a:pPr>
            <a:endParaRPr lang="it-IT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dirty="0"/>
              <a:t>Stabilità in caso di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espansione</a:t>
            </a:r>
            <a:r>
              <a:rPr lang="it-IT" dirty="0"/>
              <a:t> a livello nazionale dello studio</a:t>
            </a:r>
          </a:p>
        </p:txBody>
      </p:sp>
    </p:spTree>
    <p:extLst>
      <p:ext uri="{BB962C8B-B14F-4D97-AF65-F5344CB8AC3E}">
        <p14:creationId xmlns:p14="http://schemas.microsoft.com/office/powerpoint/2010/main" val="37148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429">
        <p:fade/>
      </p:transition>
    </mc:Choice>
    <mc:Fallback xmlns="">
      <p:transition spd="med" advTm="64429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5C439C10-6CCF-4DF8-931C-21A232540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324977D6-5AA2-41BC-99C9-0923FBAB4470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Sviluppi futuri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2647021-113F-4C63-B215-3A6A48FCD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B1706B-EA7C-424E-9EF2-10F24AAD42B6}"/>
              </a:ext>
            </a:extLst>
          </p:cNvPr>
          <p:cNvSpPr txBox="1"/>
          <p:nvPr/>
        </p:nvSpPr>
        <p:spPr>
          <a:xfrm>
            <a:off x="228600" y="1951672"/>
            <a:ext cx="1173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 	Caricamento</a:t>
            </a:r>
            <a:r>
              <a:rPr lang="it-IT" dirty="0"/>
              <a:t> da file CSV dei dati relativi ai diversi esami</a:t>
            </a:r>
          </a:p>
          <a:p>
            <a:pPr>
              <a:buClr>
                <a:schemeClr val="tx1"/>
              </a:buClr>
            </a:pPr>
            <a:endParaRPr lang="it-IT" dirty="0"/>
          </a:p>
          <a:p>
            <a:pPr>
              <a:buClr>
                <a:schemeClr val="tx1"/>
              </a:buClr>
            </a:pPr>
            <a:endParaRPr lang="it-IT" dirty="0"/>
          </a:p>
          <a:p>
            <a:pPr>
              <a:buClr>
                <a:schemeClr val="tx1"/>
              </a:buClr>
            </a:pPr>
            <a:endParaRPr lang="it-IT" dirty="0"/>
          </a:p>
          <a:p>
            <a:pPr>
              <a:buClr>
                <a:schemeClr val="tx1"/>
              </a:buClr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 	Ricerca avanzata</a:t>
            </a:r>
            <a:r>
              <a:rPr lang="it-IT" dirty="0"/>
              <a:t> di specifici campi sui dati raccolti e presenti sul database</a:t>
            </a:r>
            <a:endParaRPr lang="it-IT" sz="2000" dirty="0"/>
          </a:p>
          <a:p>
            <a:pPr>
              <a:buClr>
                <a:schemeClr val="tx1"/>
              </a:buClr>
            </a:pPr>
            <a:endParaRPr lang="it-IT" dirty="0"/>
          </a:p>
          <a:p>
            <a:pPr>
              <a:buClr>
                <a:schemeClr val="tx1"/>
              </a:buClr>
            </a:pPr>
            <a:endParaRPr lang="it-IT" dirty="0"/>
          </a:p>
          <a:p>
            <a:pPr>
              <a:buClr>
                <a:schemeClr val="tx1"/>
              </a:buClr>
            </a:pPr>
            <a:endParaRPr lang="it-IT" dirty="0"/>
          </a:p>
          <a:p>
            <a:pPr>
              <a:buClr>
                <a:schemeClr val="tx1"/>
              </a:buClr>
            </a:pPr>
            <a:r>
              <a:rPr lang="it-IT" dirty="0"/>
              <a:t> 	Integrazione con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BioBanca</a:t>
            </a:r>
            <a:r>
              <a:rPr lang="it-IT" dirty="0"/>
              <a:t> per un migliore accesso ai dati utili allo studio</a:t>
            </a:r>
          </a:p>
        </p:txBody>
      </p:sp>
      <p:pic>
        <p:nvPicPr>
          <p:cNvPr id="7" name="Elemento grafico 6" descr="Cerchio con freccia destra">
            <a:extLst>
              <a:ext uri="{FF2B5EF4-FFF2-40B4-BE49-F238E27FC236}">
                <a16:creationId xmlns:a16="http://schemas.microsoft.com/office/drawing/2014/main" id="{CE78644E-6178-4111-A388-1C2AF842B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66040" y="1815448"/>
            <a:ext cx="710920" cy="710920"/>
          </a:xfrm>
          <a:prstGeom prst="rect">
            <a:avLst/>
          </a:prstGeom>
        </p:spPr>
      </p:pic>
      <p:pic>
        <p:nvPicPr>
          <p:cNvPr id="9" name="Elemento grafico 8" descr="Ricerca">
            <a:extLst>
              <a:ext uri="{FF2B5EF4-FFF2-40B4-BE49-F238E27FC236}">
                <a16:creationId xmlns:a16="http://schemas.microsoft.com/office/drawing/2014/main" id="{C2FACF06-41D1-49C4-A282-DC7CB6916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040" y="2935040"/>
            <a:ext cx="710920" cy="710920"/>
          </a:xfrm>
          <a:prstGeom prst="rect">
            <a:avLst/>
          </a:prstGeom>
        </p:spPr>
      </p:pic>
      <p:pic>
        <p:nvPicPr>
          <p:cNvPr id="11" name="Elemento grafico 10" descr="Provette">
            <a:extLst>
              <a:ext uri="{FF2B5EF4-FFF2-40B4-BE49-F238E27FC236}">
                <a16:creationId xmlns:a16="http://schemas.microsoft.com/office/drawing/2014/main" id="{AC710731-62FF-4E73-9A1B-57F2036719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040" y="4054632"/>
            <a:ext cx="710920" cy="7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965">
        <p:fade/>
      </p:transition>
    </mc:Choice>
    <mc:Fallback xmlns="">
      <p:transition spd="med" advTm="3696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5C439C10-6CCF-4DF8-931C-21A232540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324977D6-5AA2-41BC-99C9-0923FBAB4470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Ambito progettuale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2647021-113F-4C63-B215-3A6A48FCD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B1706B-EA7C-424E-9EF2-10F24AAD42B6}"/>
              </a:ext>
            </a:extLst>
          </p:cNvPr>
          <p:cNvSpPr txBox="1"/>
          <p:nvPr/>
        </p:nvSpPr>
        <p:spPr>
          <a:xfrm>
            <a:off x="228600" y="1248420"/>
            <a:ext cx="11734800" cy="95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Collaborazione interdipartimentale</a:t>
            </a:r>
            <a:r>
              <a:rPr lang="it-IT" sz="2000" b="1" dirty="0"/>
              <a:t> </a:t>
            </a:r>
            <a:r>
              <a:rPr lang="it-IT" dirty="0"/>
              <a:t>tra diverse gruppi di professori, dottori e ricercatori nata per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studiare</a:t>
            </a:r>
            <a:r>
              <a:rPr lang="it-IT" dirty="0"/>
              <a:t> pazienti con </a:t>
            </a:r>
            <a:r>
              <a:rPr lang="it-IT" dirty="0" err="1"/>
              <a:t>Mild</a:t>
            </a:r>
            <a:r>
              <a:rPr lang="it-IT" dirty="0"/>
              <a:t> Cognitive Impairment (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MCI</a:t>
            </a:r>
            <a:r>
              <a:rPr lang="it-IT" dirty="0"/>
              <a:t>) finalizzato a: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3566B96-61E7-4ECA-B03C-BF0A2EEC0E0D}"/>
              </a:ext>
            </a:extLst>
          </p:cNvPr>
          <p:cNvSpPr/>
          <p:nvPr/>
        </p:nvSpPr>
        <p:spPr>
          <a:xfrm>
            <a:off x="228600" y="4039920"/>
            <a:ext cx="9744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Clinici e Neurologi</a:t>
            </a:r>
            <a:r>
              <a:rPr lang="it-IT" dirty="0"/>
              <a:t>:</a:t>
            </a:r>
            <a:r>
              <a:rPr lang="it-IT" sz="2000" b="1" dirty="0"/>
              <a:t> 	</a:t>
            </a:r>
            <a:r>
              <a:rPr lang="it-IT" sz="1400" i="1" dirty="0"/>
              <a:t>Dott.ssa </a:t>
            </a:r>
            <a:r>
              <a:rPr lang="it-IT" dirty="0"/>
              <a:t>Giovanna Zamboni, </a:t>
            </a:r>
            <a:r>
              <a:rPr lang="it-IT" sz="1400" i="1" dirty="0"/>
              <a:t>Dott.ssa </a:t>
            </a:r>
            <a:r>
              <a:rPr lang="it-IT" dirty="0"/>
              <a:t>Chiara Carbone</a:t>
            </a:r>
          </a:p>
          <a:p>
            <a:pPr>
              <a:buClr>
                <a:schemeClr val="tx1"/>
              </a:buClr>
            </a:pPr>
            <a:endParaRPr lang="it-IT" dirty="0"/>
          </a:p>
          <a:p>
            <a:pPr>
              <a:buClr>
                <a:schemeClr val="tx1"/>
              </a:buClr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Epidemiologi</a:t>
            </a:r>
            <a:r>
              <a:rPr lang="it-IT" dirty="0"/>
              <a:t>:</a:t>
            </a:r>
            <a:r>
              <a:rPr lang="it-IT" sz="2000" b="1" dirty="0"/>
              <a:t> 		</a:t>
            </a:r>
            <a:r>
              <a:rPr lang="it-IT" sz="1400" i="1" dirty="0"/>
              <a:t>RUTD</a:t>
            </a:r>
            <a:r>
              <a:rPr lang="it-IT" dirty="0"/>
              <a:t> Tommaso Filippini, </a:t>
            </a:r>
            <a:r>
              <a:rPr lang="it-IT" sz="1400" i="1" dirty="0"/>
              <a:t>prof.</a:t>
            </a:r>
            <a:r>
              <a:rPr lang="it-IT" dirty="0"/>
              <a:t> Marco </a:t>
            </a:r>
            <a:r>
              <a:rPr lang="it-IT" dirty="0" err="1"/>
              <a:t>Vinceti</a:t>
            </a:r>
            <a:endParaRPr lang="it-IT" dirty="0"/>
          </a:p>
          <a:p>
            <a:pPr>
              <a:buClr>
                <a:schemeClr val="tx1"/>
              </a:buClr>
            </a:pPr>
            <a:endParaRPr lang="it-IT" dirty="0"/>
          </a:p>
          <a:p>
            <a:pPr>
              <a:buClr>
                <a:schemeClr val="tx1"/>
              </a:buClr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Imaging</a:t>
            </a:r>
            <a:r>
              <a:rPr lang="it-IT" dirty="0"/>
              <a:t>:</a:t>
            </a:r>
            <a:r>
              <a:rPr lang="it-IT" sz="2000" b="1" dirty="0"/>
              <a:t> 		</a:t>
            </a:r>
            <a:r>
              <a:rPr lang="it-IT" sz="1400" i="1" dirty="0"/>
              <a:t>prof.</a:t>
            </a:r>
            <a:r>
              <a:rPr lang="it-IT" sz="1400" dirty="0"/>
              <a:t> </a:t>
            </a:r>
            <a:r>
              <a:rPr lang="it-IT" dirty="0"/>
              <a:t>Giuseppe Pagnoni</a:t>
            </a:r>
            <a:endParaRPr lang="it-IT" sz="2000" b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61FDAD8-15A0-45AF-ACD7-D1FC6D137B5C}"/>
              </a:ext>
            </a:extLst>
          </p:cNvPr>
          <p:cNvSpPr/>
          <p:nvPr/>
        </p:nvSpPr>
        <p:spPr>
          <a:xfrm>
            <a:off x="228600" y="2400657"/>
            <a:ext cx="110693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dirty="0"/>
              <a:t>valutare l’effetto di possibili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fattori di rischio ambientali e nutrizionali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dirty="0"/>
              <a:t>individuare possibili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marcatori prognostici</a:t>
            </a:r>
            <a:r>
              <a:rPr lang="it-IT" dirty="0"/>
              <a:t> di manifestazione clinica e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progressione a demenza</a:t>
            </a:r>
          </a:p>
        </p:txBody>
      </p:sp>
    </p:spTree>
    <p:extLst>
      <p:ext uri="{BB962C8B-B14F-4D97-AF65-F5344CB8AC3E}">
        <p14:creationId xmlns:p14="http://schemas.microsoft.com/office/powerpoint/2010/main" val="39302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567">
        <p:fade/>
      </p:transition>
    </mc:Choice>
    <mc:Fallback xmlns="">
      <p:transition spd="med" advTm="44567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599" y="2192964"/>
            <a:ext cx="5296801" cy="2243691"/>
          </a:xfrm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it-IT" sz="5400" b="1" dirty="0">
                <a:solidFill>
                  <a:schemeClr val="bg1"/>
                </a:solidFill>
              </a:rPr>
              <a:t>Grazie</a:t>
            </a:r>
            <a:br>
              <a:rPr lang="it-IT" sz="5400" b="1" dirty="0">
                <a:solidFill>
                  <a:schemeClr val="bg1"/>
                </a:solidFill>
              </a:rPr>
            </a:br>
            <a:r>
              <a:rPr lang="it-IT" sz="5400" b="1" dirty="0">
                <a:solidFill>
                  <a:schemeClr val="bg1"/>
                </a:solidFill>
              </a:rPr>
              <a:t>per</a:t>
            </a:r>
            <a:br>
              <a:rPr lang="it-IT" sz="5400" b="1" dirty="0">
                <a:solidFill>
                  <a:schemeClr val="bg1"/>
                </a:solidFill>
              </a:rPr>
            </a:br>
            <a:r>
              <a:rPr lang="it-IT" sz="5400" b="1" dirty="0">
                <a:solidFill>
                  <a:schemeClr val="bg1"/>
                </a:solidFill>
              </a:rPr>
              <a:t>l’attenzione</a:t>
            </a:r>
            <a:endParaRPr lang="it-IT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93">
        <p:fade/>
      </p:transition>
    </mc:Choice>
    <mc:Fallback xmlns="">
      <p:transition spd="med" advTm="299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5C439C10-6CCF-4DF8-931C-21A232540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324977D6-5AA2-41BC-99C9-0923FBAB4470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Obiettivi tesi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2647021-113F-4C63-B215-3A6A48FCD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148CC8-5D85-41AC-9F26-6A192C74D6A4}"/>
              </a:ext>
            </a:extLst>
          </p:cNvPr>
          <p:cNvSpPr txBox="1"/>
          <p:nvPr/>
        </p:nvSpPr>
        <p:spPr>
          <a:xfrm>
            <a:off x="228600" y="1847195"/>
            <a:ext cx="11734800" cy="209288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dirty="0"/>
              <a:t>Realizzare un’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applicazione web</a:t>
            </a:r>
            <a:r>
              <a:rPr lang="it-IT" dirty="0"/>
              <a:t> per la gestione dei dati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dirty="0"/>
              <a:t>Realizzare un’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interfaccia di gestione</a:t>
            </a:r>
            <a:r>
              <a:rPr lang="it-IT" dirty="0"/>
              <a:t> per la 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manipolazione</a:t>
            </a:r>
            <a:r>
              <a:rPr lang="it-IT" dirty="0"/>
              <a:t> dei dati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Semplificare</a:t>
            </a:r>
            <a:r>
              <a:rPr lang="it-IT" dirty="0"/>
              <a:t> lo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scambio</a:t>
            </a:r>
            <a:r>
              <a:rPr lang="it-IT" dirty="0"/>
              <a:t> di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dati</a:t>
            </a:r>
            <a:r>
              <a:rPr lang="it-IT" dirty="0"/>
              <a:t> tra gruppi di ricerca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10BE9349-965A-497B-9DAE-462F7616F1EE}"/>
              </a:ext>
            </a:extLst>
          </p:cNvPr>
          <p:cNvCxnSpPr>
            <a:cxnSpLocks/>
          </p:cNvCxnSpPr>
          <p:nvPr/>
        </p:nvCxnSpPr>
        <p:spPr>
          <a:xfrm>
            <a:off x="6700761" y="2068099"/>
            <a:ext cx="1569479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05448796-913E-4AD2-AAF1-6036D10A25C6}"/>
              </a:ext>
            </a:extLst>
          </p:cNvPr>
          <p:cNvSpPr/>
          <p:nvPr/>
        </p:nvSpPr>
        <p:spPr>
          <a:xfrm>
            <a:off x="228600" y="4876576"/>
            <a:ext cx="7887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Realizzare un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database</a:t>
            </a:r>
            <a:r>
              <a:rPr lang="it-IT" dirty="0"/>
              <a:t> per la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memorizzazione</a:t>
            </a:r>
            <a:r>
              <a:rPr lang="it-IT" dirty="0"/>
              <a:t> e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recupero</a:t>
            </a:r>
            <a:r>
              <a:rPr lang="it-IT" dirty="0"/>
              <a:t> dei dati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172A8B6-9078-4052-BCBD-8767FDB49DD8}"/>
              </a:ext>
            </a:extLst>
          </p:cNvPr>
          <p:cNvSpPr/>
          <p:nvPr/>
        </p:nvSpPr>
        <p:spPr>
          <a:xfrm>
            <a:off x="8593213" y="1868044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MCIBase</a:t>
            </a:r>
            <a:endParaRPr lang="it-IT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57D89B5-8875-4330-821F-A1FE7B528457}"/>
              </a:ext>
            </a:extLst>
          </p:cNvPr>
          <p:cNvCxnSpPr/>
          <p:nvPr/>
        </p:nvCxnSpPr>
        <p:spPr>
          <a:xfrm>
            <a:off x="8029122" y="5076631"/>
            <a:ext cx="867266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51AB6DA8-2496-4342-BBD3-788619E016B7}"/>
              </a:ext>
            </a:extLst>
          </p:cNvPr>
          <p:cNvSpPr/>
          <p:nvPr/>
        </p:nvSpPr>
        <p:spPr>
          <a:xfrm>
            <a:off x="9226895" y="4876576"/>
            <a:ext cx="2171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/>
              <a:t>Laureando</a:t>
            </a:r>
            <a:r>
              <a:rPr lang="it-IT" sz="2000" b="1" dirty="0"/>
              <a:t>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Luca Sala</a:t>
            </a:r>
            <a:endParaRPr lang="it-IT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1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937">
        <p:fade/>
      </p:transition>
    </mc:Choice>
    <mc:Fallback xmlns="">
      <p:transition spd="med" advTm="919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e 22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" name="Tito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it-IT" dirty="0"/>
              <a:t>Analisi progetto diapositiva 2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Analisi del progetto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275" y="2857500"/>
            <a:ext cx="1695450" cy="1695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MCIBase</a:t>
            </a:r>
          </a:p>
        </p:txBody>
      </p:sp>
      <p:sp>
        <p:nvSpPr>
          <p:cNvPr id="25" name="Rettangolo: Angoli arrotondati 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1213" y="2033953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Requisiti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e strumenti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3313" y="1934551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" name="Elemento grafico 2" descr="Strumenti">
            <a:extLst>
              <a:ext uri="{FF2B5EF4-FFF2-40B4-BE49-F238E27FC236}">
                <a16:creationId xmlns:a16="http://schemas.microsoft.com/office/drawing/2014/main" id="{2A5DE8FD-65A6-4E2A-9CF6-94DF2A942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2038" y="2155773"/>
            <a:ext cx="497356" cy="497356"/>
          </a:xfrm>
          <a:prstGeom prst="rect">
            <a:avLst/>
          </a:prstGeom>
        </p:spPr>
      </p:pic>
      <p:sp>
        <p:nvSpPr>
          <p:cNvPr id="17" name="Rettangolo: Angoli arrotondati 15">
            <a:extLst>
              <a:ext uri="{FF2B5EF4-FFF2-40B4-BE49-F238E27FC236}">
                <a16:creationId xmlns:a16="http://schemas.microsoft.com/office/drawing/2014/main" id="{E9F68826-BEE8-46CD-9A6B-DD1DFB178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0012" y="2033953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	PROGETTO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INTERFACCIA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	DI GESTIONE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C3885E7-5246-4096-A61A-5F0837DFE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8887" y="1934551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9" name="Figura a mano libera 1676" descr="Icona di casella di controllo. ">
            <a:extLst>
              <a:ext uri="{FF2B5EF4-FFF2-40B4-BE49-F238E27FC236}">
                <a16:creationId xmlns:a16="http://schemas.microsoft.com/office/drawing/2014/main" id="{FEE09D00-1A53-4AB9-971E-608CB0405761}"/>
              </a:ext>
            </a:extLst>
          </p:cNvPr>
          <p:cNvSpPr>
            <a:spLocks noEditPoints="1"/>
          </p:cNvSpPr>
          <p:nvPr/>
        </p:nvSpPr>
        <p:spPr bwMode="auto">
          <a:xfrm>
            <a:off x="7405908" y="2231572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1" name="Rettangolo: Angoli arrotondati 26">
            <a:extLst>
              <a:ext uri="{FF2B5EF4-FFF2-40B4-BE49-F238E27FC236}">
                <a16:creationId xmlns:a16="http://schemas.microsoft.com/office/drawing/2014/main" id="{BD8C0439-18DE-4FD3-B5A0-5E30468EA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8716" y="4552950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GENERAZIONE FRONT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END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78D0D9A1-77DB-4B36-874F-31CFA9B66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0816" y="4453548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4" name="Figura a mano libera 4346" descr="Icona di grafico a scatola e baffi. ">
            <a:extLst>
              <a:ext uri="{FF2B5EF4-FFF2-40B4-BE49-F238E27FC236}">
                <a16:creationId xmlns:a16="http://schemas.microsoft.com/office/drawing/2014/main" id="{784B0D44-2D03-4083-A084-3EE6BE01891A}"/>
              </a:ext>
            </a:extLst>
          </p:cNvPr>
          <p:cNvSpPr>
            <a:spLocks noEditPoints="1"/>
          </p:cNvSpPr>
          <p:nvPr/>
        </p:nvSpPr>
        <p:spPr bwMode="auto">
          <a:xfrm>
            <a:off x="4437837" y="4750569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7" name="Rettangolo: Angoli arrotondati 18">
            <a:extLst>
              <a:ext uri="{FF2B5EF4-FFF2-40B4-BE49-F238E27FC236}">
                <a16:creationId xmlns:a16="http://schemas.microsoft.com/office/drawing/2014/main" id="{53B8C9AC-6D66-486E-9905-DDA35E1C6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1648" y="4552950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white"/>
                </a:solidFill>
                <a:latin typeface="Segoe UI Light"/>
              </a:rPr>
              <a:t>IMPLEMENTAZIONE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C2A8CA9-EF7B-4305-8561-36453EC1E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8887" y="4453548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0" name="Figura a mano libera 4665" descr="Icona di grafico. ">
            <a:extLst>
              <a:ext uri="{FF2B5EF4-FFF2-40B4-BE49-F238E27FC236}">
                <a16:creationId xmlns:a16="http://schemas.microsoft.com/office/drawing/2014/main" id="{CF64AE2E-9983-4077-AD52-F2DB94774B19}"/>
              </a:ext>
            </a:extLst>
          </p:cNvPr>
          <p:cNvSpPr>
            <a:spLocks/>
          </p:cNvSpPr>
          <p:nvPr/>
        </p:nvSpPr>
        <p:spPr bwMode="auto">
          <a:xfrm>
            <a:off x="7403987" y="4749608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13">
        <p:fade/>
      </p:transition>
    </mc:Choice>
    <mc:Fallback xmlns="">
      <p:transition spd="med" advTm="78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7" grpId="1" animBg="1"/>
      <p:bldP spid="21" grpId="0" animBg="1"/>
      <p:bldP spid="21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it-IT" dirty="0"/>
              <a:t>Analisi progetto diapositiva 2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Requisiti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645EC2-F416-4EF5-9DD4-601A6E65ECEA}"/>
              </a:ext>
            </a:extLst>
          </p:cNvPr>
          <p:cNvSpPr txBox="1"/>
          <p:nvPr/>
        </p:nvSpPr>
        <p:spPr>
          <a:xfrm>
            <a:off x="3550920" y="1518712"/>
            <a:ext cx="509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Numerosi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incontri</a:t>
            </a:r>
            <a:r>
              <a:rPr lang="it-IT" dirty="0"/>
              <a:t> con ogni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gruppo</a:t>
            </a:r>
            <a:r>
              <a:rPr lang="it-IT" dirty="0"/>
              <a:t> di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ricerca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B99228A-9C5F-49A6-8D80-3688147C6FD2}"/>
              </a:ext>
            </a:extLst>
          </p:cNvPr>
          <p:cNvSpPr txBox="1"/>
          <p:nvPr/>
        </p:nvSpPr>
        <p:spPr>
          <a:xfrm>
            <a:off x="3550920" y="3075057"/>
            <a:ext cx="509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Definizione delle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specifiche</a:t>
            </a:r>
            <a:r>
              <a:rPr lang="it-IT" dirty="0"/>
              <a:t> e dei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requisiti</a:t>
            </a:r>
            <a:r>
              <a:rPr lang="it-IT" dirty="0"/>
              <a:t>: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C1CEAB9-4074-4A4C-B723-E720382356FD}"/>
              </a:ext>
            </a:extLst>
          </p:cNvPr>
          <p:cNvSpPr txBox="1"/>
          <p:nvPr/>
        </p:nvSpPr>
        <p:spPr>
          <a:xfrm>
            <a:off x="2779853" y="3815794"/>
            <a:ext cx="66322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11 </a:t>
            </a:r>
            <a:r>
              <a:rPr lang="it-IT" dirty="0"/>
              <a:t>diversi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 esami </a:t>
            </a:r>
            <a:r>
              <a:rPr lang="it-IT" dirty="0"/>
              <a:t>con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dirty="0"/>
              <a:t>diverse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dirty="0"/>
              <a:t>strutture eseguiti su ogni paziente</a:t>
            </a:r>
            <a:endParaRPr lang="it-IT" sz="2000" dirty="0"/>
          </a:p>
          <a:p>
            <a:pPr algn="ctr"/>
            <a:endParaRPr lang="it-IT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Archiviazione </a:t>
            </a:r>
            <a:r>
              <a:rPr lang="it-IT" dirty="0"/>
              <a:t>dati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dirty="0"/>
              <a:t>esami</a:t>
            </a:r>
            <a:endParaRPr lang="it-IT" sz="2000" dirty="0"/>
          </a:p>
          <a:p>
            <a:pPr algn="ctr"/>
            <a:endParaRPr lang="it-IT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Manipolazione </a:t>
            </a:r>
            <a:r>
              <a:rPr lang="it-IT" dirty="0"/>
              <a:t>dati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dirty="0"/>
              <a:t>esami memorizzati</a:t>
            </a:r>
            <a:endParaRPr lang="it-IT" sz="2000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64A6593-A952-4923-A21E-7F61FE425AF8}"/>
              </a:ext>
            </a:extLst>
          </p:cNvPr>
          <p:cNvCxnSpPr>
            <a:cxnSpLocks/>
            <a:stCxn id="5" idx="2"/>
            <a:endCxn id="19" idx="0"/>
          </p:cNvCxnSpPr>
          <p:nvPr/>
        </p:nvCxnSpPr>
        <p:spPr>
          <a:xfrm>
            <a:off x="6096000" y="1918822"/>
            <a:ext cx="0" cy="115623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286">
        <p:fade/>
      </p:transition>
    </mc:Choice>
    <mc:Fallback xmlns="">
      <p:transition spd="med" advTm="3228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8015C781-D27C-4F77-97D9-AB9FDF382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15119ABC-30B5-45BB-AE05-D82B6E6E9160}"/>
              </a:ext>
            </a:extLst>
          </p:cNvPr>
          <p:cNvSpPr txBox="1">
            <a:spLocks/>
          </p:cNvSpPr>
          <p:nvPr/>
        </p:nvSpPr>
        <p:spPr>
          <a:xfrm>
            <a:off x="228599" y="336844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Strumenti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6D9BABA-4031-4487-9E07-F886D81AC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7FA485F7-F484-4757-8776-B900B887C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945011"/>
              </p:ext>
            </p:extLst>
          </p:nvPr>
        </p:nvGraphicFramePr>
        <p:xfrm>
          <a:off x="228599" y="1298496"/>
          <a:ext cx="11734800" cy="5271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905886163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1029694913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939893224"/>
                    </a:ext>
                  </a:extLst>
                </a:gridCol>
              </a:tblGrid>
              <a:tr h="2731966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Framework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Interfaccia gestione</a:t>
                      </a:r>
                    </a:p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45383"/>
                  </a:ext>
                </a:extLst>
              </a:tr>
              <a:tr h="845588">
                <a:tc>
                  <a:txBody>
                    <a:bodyPr/>
                    <a:lstStyle/>
                    <a:p>
                      <a:pPr algn="ctr"/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436482"/>
                  </a:ext>
                </a:extLst>
              </a:tr>
              <a:tr h="1694203">
                <a:tc gridSpan="3">
                  <a:txBody>
                    <a:bodyPr/>
                    <a:lstStyle/>
                    <a:p>
                      <a:pPr algn="l"/>
                      <a:r>
                        <a:rPr lang="it-IT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Sviluppo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537458"/>
                  </a:ext>
                </a:extLst>
              </a:tr>
            </a:tbl>
          </a:graphicData>
        </a:graphic>
      </p:graphicFrame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D44C1636-534F-4059-AB31-2E89F8FE8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68" y="2156103"/>
            <a:ext cx="1290637" cy="1290637"/>
          </a:xfrm>
          <a:prstGeom prst="rect">
            <a:avLst/>
          </a:prstGeom>
        </p:spPr>
      </p:pic>
      <p:pic>
        <p:nvPicPr>
          <p:cNvPr id="10" name="Immagine 9" descr="Immagine che contiene maglietta&#10;&#10;Descrizione generata automaticamente">
            <a:extLst>
              <a:ext uri="{FF2B5EF4-FFF2-40B4-BE49-F238E27FC236}">
                <a16:creationId xmlns:a16="http://schemas.microsoft.com/office/drawing/2014/main" id="{13AAB6BD-FB21-45DA-84BF-1370589D6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86" y="2101315"/>
            <a:ext cx="1345425" cy="1345425"/>
          </a:xfrm>
          <a:prstGeom prst="rect">
            <a:avLst/>
          </a:prstGeom>
        </p:spPr>
      </p:pic>
      <p:pic>
        <p:nvPicPr>
          <p:cNvPr id="14" name="Immagine 13" descr="Immagine che contiene segnale, arresto, cibo, via&#10;&#10;Descrizione generata automaticamente">
            <a:extLst>
              <a:ext uri="{FF2B5EF4-FFF2-40B4-BE49-F238E27FC236}">
                <a16:creationId xmlns:a16="http://schemas.microsoft.com/office/drawing/2014/main" id="{173313CA-AB16-44B7-B1BA-D1C581AFC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02" y="2487521"/>
            <a:ext cx="2128838" cy="573012"/>
          </a:xfrm>
          <a:prstGeom prst="rect">
            <a:avLst/>
          </a:prstGeom>
        </p:spPr>
      </p:pic>
      <p:pic>
        <p:nvPicPr>
          <p:cNvPr id="16" name="Immagine 15" descr="Immagine che contiene segnale, disegnando, orologio&#10;&#10;Descrizione generata automaticamente">
            <a:extLst>
              <a:ext uri="{FF2B5EF4-FFF2-40B4-BE49-F238E27FC236}">
                <a16:creationId xmlns:a16="http://schemas.microsoft.com/office/drawing/2014/main" id="{F03C5C5C-1BB6-4788-A97D-2951E8DD7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27" y="5192102"/>
            <a:ext cx="2286000" cy="1143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A00F196-CE8D-444D-9F46-3CA462729C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97" y="5308254"/>
            <a:ext cx="910695" cy="910695"/>
          </a:xfrm>
          <a:prstGeom prst="rect">
            <a:avLst/>
          </a:prstGeom>
        </p:spPr>
      </p:pic>
      <p:sp>
        <p:nvSpPr>
          <p:cNvPr id="19" name="Ovale 18">
            <a:extLst>
              <a:ext uri="{FF2B5EF4-FFF2-40B4-BE49-F238E27FC236}">
                <a16:creationId xmlns:a16="http://schemas.microsoft.com/office/drawing/2014/main" id="{D63B7661-5E3F-4002-B26E-F27F20D15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159" y="190499"/>
            <a:ext cx="668384" cy="66479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0" name="Elemento grafico 19" descr="Strumenti">
            <a:extLst>
              <a:ext uri="{FF2B5EF4-FFF2-40B4-BE49-F238E27FC236}">
                <a16:creationId xmlns:a16="http://schemas.microsoft.com/office/drawing/2014/main" id="{9EAB85FE-C507-4612-83B2-DF7CEDD7A4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4885" y="345432"/>
            <a:ext cx="354932" cy="354932"/>
          </a:xfrm>
          <a:prstGeom prst="rect">
            <a:avLst/>
          </a:prstGeom>
        </p:spPr>
      </p:pic>
      <p:pic>
        <p:nvPicPr>
          <p:cNvPr id="22" name="Immagine 21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6A92E4CA-536C-4A2A-9C53-2ABCD30D73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61" y="4083599"/>
            <a:ext cx="731650" cy="731650"/>
          </a:xfrm>
          <a:prstGeom prst="rect">
            <a:avLst/>
          </a:prstGeom>
        </p:spPr>
      </p:pic>
      <p:pic>
        <p:nvPicPr>
          <p:cNvPr id="24" name="Immagine 2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E0150DC-64E8-468F-AB86-A6EF7DED23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64" y="4083599"/>
            <a:ext cx="1392623" cy="782906"/>
          </a:xfrm>
          <a:prstGeom prst="rect">
            <a:avLst/>
          </a:prstGeom>
        </p:spPr>
      </p:pic>
      <p:pic>
        <p:nvPicPr>
          <p:cNvPr id="26" name="Immagine 25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D3DBAFDC-3B5D-460D-ABED-1FFF58CFBD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87" y="4126897"/>
            <a:ext cx="1392622" cy="696311"/>
          </a:xfrm>
          <a:prstGeom prst="rect">
            <a:avLst/>
          </a:prstGeom>
        </p:spPr>
      </p:pic>
      <p:pic>
        <p:nvPicPr>
          <p:cNvPr id="28" name="Immagine 2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5B51971-5AE2-4DB8-8B72-A6C71F3B4E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303" y="4092995"/>
            <a:ext cx="536790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13">
        <p:fade/>
      </p:transition>
    </mc:Choice>
    <mc:Fallback xmlns="">
      <p:transition spd="med" advTm="3411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8FAFA7B3-4194-4D73-BA35-DBD90A232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091E97-F541-4EDB-850D-AA74607DC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9A0ADDC-CFA3-4FAD-A0AA-C9ABD865F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B529036-F217-493B-99E8-AE216706620E}"/>
              </a:ext>
            </a:extLst>
          </p:cNvPr>
          <p:cNvSpPr txBox="1"/>
          <p:nvPr/>
        </p:nvSpPr>
        <p:spPr>
          <a:xfrm>
            <a:off x="308159" y="1795384"/>
            <a:ext cx="386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11 diversi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esami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44DBFA9-4AFB-40DD-B20B-EF7E2DBE2D25}"/>
              </a:ext>
            </a:extLst>
          </p:cNvPr>
          <p:cNvSpPr txBox="1"/>
          <p:nvPr/>
        </p:nvSpPr>
        <p:spPr>
          <a:xfrm>
            <a:off x="308159" y="3173180"/>
            <a:ext cx="3542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Ognuno ha una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struttura</a:t>
            </a:r>
            <a:r>
              <a:rPr lang="it-IT" dirty="0"/>
              <a:t>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diversa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20C6FE7-4E1A-4DDC-8634-72892D748B5D}"/>
              </a:ext>
            </a:extLst>
          </p:cNvPr>
          <p:cNvCxnSpPr>
            <a:cxnSpLocks/>
          </p:cNvCxnSpPr>
          <p:nvPr/>
        </p:nvCxnSpPr>
        <p:spPr>
          <a:xfrm flipH="1">
            <a:off x="1728927" y="2333668"/>
            <a:ext cx="1" cy="70346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62DC6321-C84E-4EF9-84A9-9A855FD2F731}"/>
              </a:ext>
            </a:extLst>
          </p:cNvPr>
          <p:cNvCxnSpPr>
            <a:cxnSpLocks/>
          </p:cNvCxnSpPr>
          <p:nvPr/>
        </p:nvCxnSpPr>
        <p:spPr>
          <a:xfrm flipH="1">
            <a:off x="2348687" y="3661707"/>
            <a:ext cx="1" cy="70346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67931E4-61FA-4E74-9095-BFDEB9B36F76}"/>
              </a:ext>
            </a:extLst>
          </p:cNvPr>
          <p:cNvSpPr txBox="1"/>
          <p:nvPr/>
        </p:nvSpPr>
        <p:spPr>
          <a:xfrm>
            <a:off x="276194" y="4550976"/>
            <a:ext cx="587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Ognuna è definita in un diverso </a:t>
            </a: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file JSON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78BC5D57-4064-4240-909A-83EF29E98398}"/>
              </a:ext>
            </a:extLst>
          </p:cNvPr>
          <p:cNvCxnSpPr>
            <a:cxnSpLocks/>
          </p:cNvCxnSpPr>
          <p:nvPr/>
        </p:nvCxnSpPr>
        <p:spPr>
          <a:xfrm flipV="1">
            <a:off x="4619564" y="3789629"/>
            <a:ext cx="1852356" cy="96140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 descr="Immagine che contiene portatile, schermo, computer, telefono&#10;&#10;Descrizione generata automaticamente">
            <a:extLst>
              <a:ext uri="{FF2B5EF4-FFF2-40B4-BE49-F238E27FC236}">
                <a16:creationId xmlns:a16="http://schemas.microsoft.com/office/drawing/2014/main" id="{7A0E109D-62A7-4400-8083-6B5EF62CA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96" y="1616811"/>
            <a:ext cx="4362627" cy="3512848"/>
          </a:xfrm>
          <a:prstGeom prst="rect">
            <a:avLst/>
          </a:prstGeom>
        </p:spPr>
      </p:pic>
      <p:sp>
        <p:nvSpPr>
          <p:cNvPr id="38" name="Ovale 37">
            <a:extLst>
              <a:ext uri="{FF2B5EF4-FFF2-40B4-BE49-F238E27FC236}">
                <a16:creationId xmlns:a16="http://schemas.microsoft.com/office/drawing/2014/main" id="{19D726E1-DFF8-447C-9876-300ACF5AC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159" y="190498"/>
            <a:ext cx="668384" cy="66479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9" name="Figura a mano libera 4346" descr="Icona di grafico a scatola e baffi. ">
            <a:extLst>
              <a:ext uri="{FF2B5EF4-FFF2-40B4-BE49-F238E27FC236}">
                <a16:creationId xmlns:a16="http://schemas.microsoft.com/office/drawing/2014/main" id="{692D7AEC-780B-4E9E-8A61-494F377CE38B}"/>
              </a:ext>
            </a:extLst>
          </p:cNvPr>
          <p:cNvSpPr>
            <a:spLocks noEditPoints="1"/>
          </p:cNvSpPr>
          <p:nvPr/>
        </p:nvSpPr>
        <p:spPr bwMode="auto">
          <a:xfrm>
            <a:off x="519400" y="416392"/>
            <a:ext cx="245902" cy="244581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C8CE8C0C-1FB9-42BA-9F7F-FF588F0158FE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Requisiti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8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353">
        <p:fade/>
      </p:transition>
    </mc:Choice>
    <mc:Fallback xmlns="">
      <p:transition spd="med" advTm="843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e 22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" name="Tito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it-IT" dirty="0"/>
              <a:t>Analisi progetto diapositiva 2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Analisi del progetto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275" y="2857500"/>
            <a:ext cx="1695450" cy="1695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MCIBase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8F812F5-70AF-4FBD-80D9-D59B3C456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8887" y="4453548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3313" y="1934551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B3A511B7-C7F3-4107-9962-1E10D2E0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0816" y="4453548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5" name="Figura a mano libera 4665" descr="Icona di gra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403987" y="4749608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2" name="Figura a mano libera 4346" descr="Icona di grafico a scatola e baffi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4437837" y="4750569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" name="Elemento grafico 2" descr="Strumenti">
            <a:extLst>
              <a:ext uri="{FF2B5EF4-FFF2-40B4-BE49-F238E27FC236}">
                <a16:creationId xmlns:a16="http://schemas.microsoft.com/office/drawing/2014/main" id="{2A5DE8FD-65A6-4E2A-9CF6-94DF2A942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4535" y="2155773"/>
            <a:ext cx="497356" cy="497356"/>
          </a:xfrm>
          <a:prstGeom prst="rect">
            <a:avLst/>
          </a:prstGeom>
        </p:spPr>
      </p:pic>
      <p:sp>
        <p:nvSpPr>
          <p:cNvPr id="17" name="Rettangolo: Angoli arrotondati 15">
            <a:extLst>
              <a:ext uri="{FF2B5EF4-FFF2-40B4-BE49-F238E27FC236}">
                <a16:creationId xmlns:a16="http://schemas.microsoft.com/office/drawing/2014/main" id="{AFC8A2AC-D515-4EC4-83BF-7AD1AFD17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0012" y="2033953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	PROGETTO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INTERFACCIA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	DI GESTIONE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6A683C65-6534-4121-9CC6-8A3B5A556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8887" y="1934551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9" name="Figura a mano libera 1676" descr="Icona di casella di controllo. ">
            <a:extLst>
              <a:ext uri="{FF2B5EF4-FFF2-40B4-BE49-F238E27FC236}">
                <a16:creationId xmlns:a16="http://schemas.microsoft.com/office/drawing/2014/main" id="{20673EFD-6BEA-423C-BE56-1739B5022C46}"/>
              </a:ext>
            </a:extLst>
          </p:cNvPr>
          <p:cNvSpPr>
            <a:spLocks noEditPoints="1"/>
          </p:cNvSpPr>
          <p:nvPr/>
        </p:nvSpPr>
        <p:spPr bwMode="auto">
          <a:xfrm>
            <a:off x="7405908" y="2231572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8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39">
        <p:fade/>
      </p:transition>
    </mc:Choice>
    <mc:Fallback xmlns="">
      <p:transition spd="med" advTm="33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C4BDACD5-0C9A-4765-AC75-09C1A622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889476" y="522898"/>
            <a:ext cx="330252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D825D858-9109-47DD-9BF1-9D6F0CFA8683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Progetto interfaccia di gestione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67A894-C107-4DB1-A920-75D3D28FF4BA}"/>
              </a:ext>
            </a:extLst>
          </p:cNvPr>
          <p:cNvSpPr txBox="1"/>
          <p:nvPr/>
        </p:nvSpPr>
        <p:spPr>
          <a:xfrm>
            <a:off x="417995" y="1719661"/>
            <a:ext cx="478728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Specifiche:</a:t>
            </a:r>
          </a:p>
          <a:p>
            <a:endParaRPr lang="it-IT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Visualizzazione</a:t>
            </a:r>
            <a:r>
              <a:rPr lang="it-IT" dirty="0"/>
              <a:t> pazienti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Visualizzazione</a:t>
            </a:r>
            <a:r>
              <a:rPr lang="it-IT" dirty="0"/>
              <a:t> esami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Inserimento</a:t>
            </a:r>
            <a:r>
              <a:rPr lang="it-IT" dirty="0"/>
              <a:t> esami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Modifica</a:t>
            </a:r>
            <a:r>
              <a:rPr lang="it-IT" dirty="0"/>
              <a:t> esami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Eliminazione</a:t>
            </a:r>
            <a:r>
              <a:rPr lang="it-IT" dirty="0"/>
              <a:t> esami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dirty="0"/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3">
                    <a:lumMod val="75000"/>
                  </a:schemeClr>
                </a:solidFill>
              </a:rPr>
              <a:t>Download</a:t>
            </a:r>
            <a:r>
              <a:rPr lang="it-IT" dirty="0"/>
              <a:t> risultati esami</a:t>
            </a:r>
          </a:p>
        </p:txBody>
      </p:sp>
      <p:sp>
        <p:nvSpPr>
          <p:cNvPr id="12" name="Parentesi graffa chiusa 11">
            <a:extLst>
              <a:ext uri="{FF2B5EF4-FFF2-40B4-BE49-F238E27FC236}">
                <a16:creationId xmlns:a16="http://schemas.microsoft.com/office/drawing/2014/main" id="{BE7EA56B-A11F-46A3-B858-4CE7568B955D}"/>
              </a:ext>
            </a:extLst>
          </p:cNvPr>
          <p:cNvSpPr/>
          <p:nvPr/>
        </p:nvSpPr>
        <p:spPr>
          <a:xfrm>
            <a:off x="5351015" y="2998590"/>
            <a:ext cx="181991" cy="2009869"/>
          </a:xfrm>
          <a:prstGeom prst="rightBrace">
            <a:avLst>
              <a:gd name="adj1" fmla="val 8333"/>
              <a:gd name="adj2" fmla="val 50842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BA5914E-EB42-46DC-AFB0-B63E9C8FCD1C}"/>
              </a:ext>
            </a:extLst>
          </p:cNvPr>
          <p:cNvCxnSpPr/>
          <p:nvPr/>
        </p:nvCxnSpPr>
        <p:spPr>
          <a:xfrm>
            <a:off x="4438834" y="2501738"/>
            <a:ext cx="1003177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0B3B2C6-BB6C-4A82-B598-14EA7E527AAD}"/>
              </a:ext>
            </a:extLst>
          </p:cNvPr>
          <p:cNvSpPr txBox="1"/>
          <p:nvPr/>
        </p:nvSpPr>
        <p:spPr>
          <a:xfrm>
            <a:off x="5885895" y="2317072"/>
            <a:ext cx="204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Home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9BA3A33-056A-4C42-A242-912E83931D4E}"/>
              </a:ext>
            </a:extLst>
          </p:cNvPr>
          <p:cNvSpPr txBox="1"/>
          <p:nvPr/>
        </p:nvSpPr>
        <p:spPr>
          <a:xfrm>
            <a:off x="5885895" y="3803470"/>
            <a:ext cx="257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Pagina operazioni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76306AD-B70D-40D0-9963-1D314ABC4848}"/>
              </a:ext>
            </a:extLst>
          </p:cNvPr>
          <p:cNvCxnSpPr>
            <a:cxnSpLocks/>
          </p:cNvCxnSpPr>
          <p:nvPr/>
        </p:nvCxnSpPr>
        <p:spPr>
          <a:xfrm>
            <a:off x="4438834" y="5415379"/>
            <a:ext cx="1003176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95A1B63-7E03-4D6D-83A0-D2BB7893322B}"/>
              </a:ext>
            </a:extLst>
          </p:cNvPr>
          <p:cNvSpPr txBox="1"/>
          <p:nvPr/>
        </p:nvSpPr>
        <p:spPr>
          <a:xfrm>
            <a:off x="5885895" y="5230713"/>
            <a:ext cx="197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Pagina download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AD6590C-2E00-4DB9-90E0-E769242AE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328052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>
            <a:extLst>
              <a:ext uri="{FF2B5EF4-FFF2-40B4-BE49-F238E27FC236}">
                <a16:creationId xmlns:a16="http://schemas.microsoft.com/office/drawing/2014/main" id="{34425903-4543-498D-986C-92243F7FE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159" y="190499"/>
            <a:ext cx="668384" cy="66479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2" name="Figura a mano libera 1676" descr="Icona di casella di controllo. ">
            <a:extLst>
              <a:ext uri="{FF2B5EF4-FFF2-40B4-BE49-F238E27FC236}">
                <a16:creationId xmlns:a16="http://schemas.microsoft.com/office/drawing/2014/main" id="{8FB03BA2-1862-42D3-B50A-A27B794BF0E6}"/>
              </a:ext>
            </a:extLst>
          </p:cNvPr>
          <p:cNvSpPr>
            <a:spLocks noEditPoints="1"/>
          </p:cNvSpPr>
          <p:nvPr/>
        </p:nvSpPr>
        <p:spPr bwMode="auto">
          <a:xfrm>
            <a:off x="469472" y="350019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F1A3FF9-B907-443F-9CAE-8C99F53AFBB4}"/>
              </a:ext>
            </a:extLst>
          </p:cNvPr>
          <p:cNvSpPr/>
          <p:nvPr/>
        </p:nvSpPr>
        <p:spPr>
          <a:xfrm>
            <a:off x="5442010" y="1725486"/>
            <a:ext cx="204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Implementazione: </a:t>
            </a:r>
          </a:p>
        </p:txBody>
      </p:sp>
      <p:pic>
        <p:nvPicPr>
          <p:cNvPr id="24" name="Elemento grafico 23" descr="Ingranaggi">
            <a:extLst>
              <a:ext uri="{FF2B5EF4-FFF2-40B4-BE49-F238E27FC236}">
                <a16:creationId xmlns:a16="http://schemas.microsoft.com/office/drawing/2014/main" id="{46653A57-5392-43DA-BAFD-B60126B5E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1972" y="3710763"/>
            <a:ext cx="492817" cy="492817"/>
          </a:xfrm>
          <a:prstGeom prst="rect">
            <a:avLst/>
          </a:prstGeom>
        </p:spPr>
      </p:pic>
      <p:pic>
        <p:nvPicPr>
          <p:cNvPr id="26" name="Elemento grafico 25" descr="Casa">
            <a:extLst>
              <a:ext uri="{FF2B5EF4-FFF2-40B4-BE49-F238E27FC236}">
                <a16:creationId xmlns:a16="http://schemas.microsoft.com/office/drawing/2014/main" id="{1E1F9FC6-DC35-40E6-B179-9D50AF447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3300" y="2265866"/>
            <a:ext cx="369333" cy="369333"/>
          </a:xfrm>
          <a:prstGeom prst="rect">
            <a:avLst/>
          </a:prstGeom>
        </p:spPr>
      </p:pic>
      <p:pic>
        <p:nvPicPr>
          <p:cNvPr id="28" name="Elemento grafico 27" descr="Download dal cloud">
            <a:extLst>
              <a:ext uri="{FF2B5EF4-FFF2-40B4-BE49-F238E27FC236}">
                <a16:creationId xmlns:a16="http://schemas.microsoft.com/office/drawing/2014/main" id="{29C6F851-E0DC-4CC7-993E-83F1AB4852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29145" y="5146216"/>
            <a:ext cx="471478" cy="471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40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483">
        <p:fade/>
      </p:transition>
    </mc:Choice>
    <mc:Fallback xmlns="">
      <p:transition spd="med" advTm="50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9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1|16.2|1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9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.7|26|7.5|5.9|54.4|2|7.8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.9|10.5|3.8|12.4|3.8|7.6|4.9|6.9|1.9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5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1.3|0.6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|0.4|0.2"/>
</p:tagLst>
</file>

<file path=ppt/theme/theme1.xml><?xml version="1.0" encoding="utf-8"?>
<a:theme xmlns:a="http://schemas.openxmlformats.org/drawingml/2006/main" name="Tema di Offic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442_TF78455520.potx" id="{18B1944C-1E7D-43C4-975E-E50ACFFDB4A4}" vid="{83F0D432-2B92-4580-B168-71CC71A93FA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Analisi di progetto, da 24Slides</Template>
  <TotalTime>0</TotalTime>
  <Words>714</Words>
  <Application>Microsoft Office PowerPoint</Application>
  <PresentationFormat>Widescreen</PresentationFormat>
  <Paragraphs>279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Segoe UI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Analisi progetto diapositiva 2</vt:lpstr>
      <vt:lpstr>Analisi progetto diapositiva 2</vt:lpstr>
      <vt:lpstr>Presentazione standard di PowerPoint</vt:lpstr>
      <vt:lpstr>Presentazione standard di PowerPoint</vt:lpstr>
      <vt:lpstr>Analisi progetto diapositiva 2</vt:lpstr>
      <vt:lpstr>Presentazione standard di PowerPoint</vt:lpstr>
      <vt:lpstr>Analisi progetto diapositiva 2</vt:lpstr>
      <vt:lpstr>Presentazione standard di PowerPoint</vt:lpstr>
      <vt:lpstr>Presentazione standard di PowerPoint</vt:lpstr>
      <vt:lpstr>Analisi progetto diapositiva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2020-03-29T12:25:30Z</dcterms:created>
  <dcterms:modified xsi:type="dcterms:W3CDTF">2020-04-07T09:59:26Z</dcterms:modified>
</cp:coreProperties>
</file>