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5" r:id="rId18"/>
    <p:sldId id="276" r:id="rId19"/>
    <p:sldId id="277" r:id="rId20"/>
    <p:sldId id="278" r:id="rId21"/>
    <p:sldId id="279" r:id="rId22"/>
    <p:sldId id="280" r:id="rId23"/>
    <p:sldId id="281"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FD34DBE-F722-4896-A801-2873736A1BC6}">
          <p14:sldIdLst>
            <p14:sldId id="256"/>
            <p14:sldId id="257"/>
            <p14:sldId id="258"/>
            <p14:sldId id="259"/>
            <p14:sldId id="260"/>
            <p14:sldId id="262"/>
            <p14:sldId id="263"/>
            <p14:sldId id="264"/>
            <p14:sldId id="265"/>
            <p14:sldId id="266"/>
            <p14:sldId id="267"/>
            <p14:sldId id="268"/>
            <p14:sldId id="269"/>
            <p14:sldId id="270"/>
            <p14:sldId id="271"/>
            <p14:sldId id="273"/>
            <p14:sldId id="275"/>
            <p14:sldId id="276"/>
            <p14:sldId id="277"/>
            <p14:sldId id="278"/>
            <p14:sldId id="279"/>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68467" autoAdjust="0"/>
  </p:normalViewPr>
  <p:slideViewPr>
    <p:cSldViewPr snapToGrid="0">
      <p:cViewPr varScale="1">
        <p:scale>
          <a:sx n="58" d="100"/>
          <a:sy n="58" d="100"/>
        </p:scale>
        <p:origin x="1248"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DA38-DABB-41B3-9A82-BC68ACF9883F}" type="datetimeFigureOut">
              <a:rPr lang="it-IT" smtClean="0"/>
              <a:t>15/12/2020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C8F92-A7F7-4CA9-AC3E-BE30EEBBB568}" type="slidenum">
              <a:rPr lang="it-IT" smtClean="0"/>
              <a:t>‹N›</a:t>
            </a:fld>
            <a:endParaRPr lang="it-IT"/>
          </a:p>
        </p:txBody>
      </p:sp>
    </p:spTree>
    <p:extLst>
      <p:ext uri="{BB962C8B-B14F-4D97-AF65-F5344CB8AC3E}">
        <p14:creationId xmlns:p14="http://schemas.microsoft.com/office/powerpoint/2010/main" val="4730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Buongiorno </a:t>
            </a:r>
            <a:r>
              <a:rPr lang="it-IT" dirty="0" err="1"/>
              <a:t>ecc</a:t>
            </a:r>
            <a:r>
              <a:rPr lang="it-IT" dirty="0"/>
              <a:t>…</a:t>
            </a:r>
          </a:p>
        </p:txBody>
      </p:sp>
      <p:sp>
        <p:nvSpPr>
          <p:cNvPr id="4" name="Segnaposto numero diapositiva 3"/>
          <p:cNvSpPr>
            <a:spLocks noGrp="1"/>
          </p:cNvSpPr>
          <p:nvPr>
            <p:ph type="sldNum" sz="quarter" idx="5"/>
          </p:nvPr>
        </p:nvSpPr>
        <p:spPr/>
        <p:txBody>
          <a:bodyPr/>
          <a:lstStyle/>
          <a:p>
            <a:fld id="{E51C8F92-A7F7-4CA9-AC3E-BE30EEBBB568}" type="slidenum">
              <a:rPr lang="it-IT" smtClean="0"/>
              <a:t>1</a:t>
            </a:fld>
            <a:endParaRPr lang="it-IT"/>
          </a:p>
        </p:txBody>
      </p:sp>
    </p:spTree>
    <p:extLst>
      <p:ext uri="{BB962C8B-B14F-4D97-AF65-F5344CB8AC3E}">
        <p14:creationId xmlns:p14="http://schemas.microsoft.com/office/powerpoint/2010/main" val="310618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Lo SQM è un indicatore di dispersione di una distribuzione di valori.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Prima di effettuare le operazioni principali, sono stati calcolati due valori: </a:t>
            </a:r>
          </a:p>
          <a:p>
            <a:pPr marL="342900" lvl="0" indent="-342900" algn="just">
              <a:lnSpc>
                <a:spcPct val="107000"/>
              </a:lnSpc>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un massimo assoluto; </a:t>
            </a:r>
          </a:p>
          <a:p>
            <a:pPr marL="342900" lvl="0" indent="-342900" algn="just">
              <a:lnSpc>
                <a:spcPct val="107000"/>
              </a:lnSpc>
              <a:spcAft>
                <a:spcPts val="800"/>
              </a:spcAft>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un minimo assoluto.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Questi vengono calcolati tra tutti i punti dei segnali dati in ingresso, in modo tale da poter aver una metrica di confronto omogenea.</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Successivamente, viene effettuata la differenza tra i valori delle due curve nel punto i-esimo. Su questi valori, andrà calcolata una media per poter poi calcolare il singolo scarto.</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 valori degli scarti calcolati, vengono poi normalizzati attraverso un rapporto con il massimo ed il minimo assoluti, in modo tale da avere tutti i valori degli scarti compresi tra 0 ed 1.</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latin typeface="Liberation Serif" panose="02020603050405020304" pitchFamily="18" charset="0"/>
                <a:ea typeface="Liberation Serif" panose="02020603050405020304" pitchFamily="18" charset="0"/>
                <a:cs typeface="Liberation Serif" panose="02020603050405020304" pitchFamily="18" charset="0"/>
              </a:rPr>
              <a:t>Output: </a:t>
            </a:r>
            <a:r>
              <a:rPr lang="it-IT" sz="1200" dirty="0">
                <a:latin typeface="Liberation Serif" panose="02020603050405020304" pitchFamily="18" charset="0"/>
                <a:ea typeface="Liberation Serif" panose="02020603050405020304" pitchFamily="18" charset="0"/>
                <a:cs typeface="Liberation Serif" panose="02020603050405020304" pitchFamily="18" charset="0"/>
              </a:rPr>
              <a:t>più i valori ritornati saranno prossimi ad uno e più le due curve saranno simili</a:t>
            </a:r>
            <a:endParaRPr lang="it-IT" sz="1200" b="1"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12</a:t>
            </a:fld>
            <a:endParaRPr lang="it-IT"/>
          </a:p>
        </p:txBody>
      </p:sp>
    </p:spTree>
    <p:extLst>
      <p:ext uri="{BB962C8B-B14F-4D97-AF65-F5344CB8AC3E}">
        <p14:creationId xmlns:p14="http://schemas.microsoft.com/office/powerpoint/2010/main" val="185556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Metodo che utilizza integrali. Si è voluto calcolare il rapporto tra le due aree sottese relative alle curve di riferimento e di confronto.</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 una prima fase preliminare sono stati calcolati i valori di soglia superiore ed inferiore.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Successivamente si procede con il calcolo dei punti esterni alle due soglie di tolleranza. Dopo questa fase preliminare di elaborazione dei dati, vengono calcolate effettivamente le due aree attraverso l’integrale e successivamente ne viene effettuato il rapporto: più questo valore è vicino a 0, più i due segnali sono simili. Questa è stata ritenuta la scelta migliore per lo scopo di progetto, si è deciso di implementare all’interno del software.</a:t>
            </a:r>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13</a:t>
            </a:fld>
            <a:endParaRPr lang="it-IT"/>
          </a:p>
        </p:txBody>
      </p:sp>
    </p:spTree>
    <p:extLst>
      <p:ext uri="{BB962C8B-B14F-4D97-AF65-F5344CB8AC3E}">
        <p14:creationId xmlns:p14="http://schemas.microsoft.com/office/powerpoint/2010/main" val="146215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All’interno di una Cartiera sono stati installati quattro sensori da fine luglio a fine gennaio 2020. Analizzando i vari campioni raccolti per ciascuna frequenza, si è deciso di prendere in esame solo i dati in cui si è notato un aumento della dispersione vibrazionale.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Nella fase di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preprocessing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i dati sono stati divisi in due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dataframe</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uno verrà utilizzato per il training della rete</a:t>
            </a:r>
          </a:p>
          <a:p>
            <a:pPr marL="342900" lvl="0" indent="-342900" algn="just">
              <a:lnSpc>
                <a:spcPct val="107000"/>
              </a:lnSpc>
              <a:spcAft>
                <a:spcPts val="800"/>
              </a:spcAft>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l’altro verrà utilizzato per la fase di testing;</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 valori verranno poi normalizzati in modo da rientrare in un range tra 0 ed 1.</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Viene poi creato il modello di rete neurale, nel mio caso ho utilizzato un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autoencoder</a:t>
            </a:r>
            <a:r>
              <a:rPr lang="it-IT" sz="1800" dirty="0">
                <a:effectLst/>
                <a:latin typeface="Calibri" panose="020F0502020204030204" pitchFamily="34" charset="0"/>
                <a:ea typeface="Calibri" panose="020F0502020204030204" pitchFamily="34" charset="0"/>
                <a:cs typeface="Times New Roman" panose="02020603050405020304" pitchFamily="18" charset="0"/>
              </a:rPr>
              <a:t>. Scopo di questo fase è quello di addestrare il modello sui dati ritenuti “normali” e poi determinare la ricostruzione dell’errore. Quando si incontreranno valori “anomali”, il modello non sarà in grado di ricostruirli correttamente e quindi si avrà un incremento dell’errore.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passo successivo sarà quello di effettuare un’operazione di “fitting”, cioè verificare la bontà dell’adattamento del modello prodotto rispetto ai dati osservati.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Ultima fase è quella della determinazione dei valori che superano la soglia di normalità, attraverso la ricostruzione dell’errore, unendo i due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dataframe</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modo da avere una rappresentazione unica.</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14</a:t>
            </a:fld>
            <a:endParaRPr lang="it-IT"/>
          </a:p>
        </p:txBody>
      </p:sp>
    </p:spTree>
    <p:extLst>
      <p:ext uri="{BB962C8B-B14F-4D97-AF65-F5344CB8AC3E}">
        <p14:creationId xmlns:p14="http://schemas.microsoft.com/office/powerpoint/2010/main" val="272963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La funzione principale è rappresentata da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calcolo(riferimento, confronto)</a:t>
            </a:r>
            <a:r>
              <a:rPr lang="it-IT" sz="1800" dirty="0">
                <a:effectLst/>
                <a:latin typeface="Calibri" panose="020F0502020204030204" pitchFamily="34" charset="0"/>
                <a:ea typeface="Calibri" panose="020F0502020204030204" pitchFamily="34" charset="0"/>
                <a:cs typeface="Times New Roman" panose="02020603050405020304" pitchFamily="18" charset="0"/>
              </a:rPr>
              <a:t>. Nella prima parte vengono effettuate le operazioni preliminari del calcolo delle zone di tolleranza e dei valori esterni a questa zona. Vengono poi effettuati i controlli per evitare operazioni illegali, come la divisione per 0.</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Le fasi successive sono implementate nelle seguenti funzioni:</a:t>
            </a:r>
          </a:p>
          <a:p>
            <a:pPr marL="342900" lvl="0" indent="-342900" algn="just">
              <a:lnSpc>
                <a:spcPct val="107000"/>
              </a:lnSpc>
              <a:buFont typeface="Symbol" panose="05050102010706020507" pitchFamily="18" charset="2"/>
              <a:buChar char=""/>
            </a:pPr>
            <a:r>
              <a:rPr lang="it-IT" sz="1800" b="1" dirty="0" err="1">
                <a:effectLst/>
                <a:latin typeface="Calibri" panose="020F0502020204030204" pitchFamily="34" charset="0"/>
                <a:ea typeface="Calibri" panose="020F0502020204030204" pitchFamily="34" charset="0"/>
                <a:cs typeface="Times New Roman" panose="02020603050405020304" pitchFamily="18" charset="0"/>
              </a:rPr>
              <a:t>calcola_contributi</a:t>
            </a:r>
            <a:r>
              <a:rPr lang="it-IT" sz="1800" dirty="0">
                <a:effectLst/>
                <a:latin typeface="Calibri" panose="020F0502020204030204" pitchFamily="34" charset="0"/>
                <a:ea typeface="Calibri" panose="020F0502020204030204" pitchFamily="34" charset="0"/>
                <a:cs typeface="Times New Roman" panose="02020603050405020304" pitchFamily="18" charset="0"/>
              </a:rPr>
              <a:t>: calcola i contributi superiori ed inferiori apportati dalla curva di confronto rispetto quella di riferimento; </a:t>
            </a:r>
          </a:p>
          <a:p>
            <a:pPr marL="342900" lvl="0" indent="-342900" algn="just">
              <a:lnSpc>
                <a:spcPct val="107000"/>
              </a:lnSpc>
              <a:buFont typeface="Symbol" panose="05050102010706020507" pitchFamily="18" charset="2"/>
              <a:buChar char=""/>
            </a:pPr>
            <a:r>
              <a:rPr lang="it-IT" sz="1800" b="1" dirty="0" err="1">
                <a:effectLst/>
                <a:latin typeface="Calibri" panose="020F0502020204030204" pitchFamily="34" charset="0"/>
                <a:ea typeface="Calibri" panose="020F0502020204030204" pitchFamily="34" charset="0"/>
                <a:cs typeface="Times New Roman" panose="02020603050405020304" pitchFamily="18" charset="0"/>
              </a:rPr>
              <a:t>calcola_val_esterni</a:t>
            </a:r>
            <a:r>
              <a:rPr lang="it-IT" sz="1800" dirty="0">
                <a:effectLst/>
                <a:latin typeface="Calibri" panose="020F0502020204030204" pitchFamily="34" charset="0"/>
                <a:ea typeface="Calibri" panose="020F0502020204030204" pitchFamily="34" charset="0"/>
                <a:cs typeface="Times New Roman" panose="02020603050405020304" pitchFamily="18" charset="0"/>
              </a:rPr>
              <a:t>: effettua il calcolo dei valori che escono dalla zona di tolleranza e ne restituisce i valori esterni a queste zone;</a:t>
            </a:r>
          </a:p>
          <a:p>
            <a:pPr marL="342900" lvl="0" indent="-342900" algn="just">
              <a:lnSpc>
                <a:spcPct val="107000"/>
              </a:lnSpc>
              <a:spcAft>
                <a:spcPts val="800"/>
              </a:spcAft>
              <a:buFont typeface="Symbol" panose="05050102010706020507" pitchFamily="18" charset="2"/>
              <a:buChar char=""/>
            </a:pPr>
            <a:r>
              <a:rPr lang="it-IT" sz="1800" b="1" dirty="0" err="1">
                <a:effectLst/>
                <a:latin typeface="Calibri" panose="020F0502020204030204" pitchFamily="34" charset="0"/>
                <a:ea typeface="Calibri" panose="020F0502020204030204" pitchFamily="34" charset="0"/>
                <a:cs typeface="Times New Roman" panose="02020603050405020304" pitchFamily="18" charset="0"/>
              </a:rPr>
              <a:t>integrale_trap</a:t>
            </a:r>
            <a:r>
              <a:rPr lang="it-IT" sz="1800" dirty="0">
                <a:effectLst/>
                <a:latin typeface="Calibri" panose="020F0502020204030204" pitchFamily="34" charset="0"/>
                <a:ea typeface="Calibri" panose="020F0502020204030204" pitchFamily="34" charset="0"/>
                <a:cs typeface="Times New Roman" panose="02020603050405020304" pitchFamily="18" charset="0"/>
              </a:rPr>
              <a:t>: calcola il valore dell’integrale all’interno dei due segnali passati in ingresso e ne restituisce il rapporto.</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16</a:t>
            </a:fld>
            <a:endParaRPr lang="it-IT"/>
          </a:p>
        </p:txBody>
      </p:sp>
    </p:spTree>
    <p:extLst>
      <p:ext uri="{BB962C8B-B14F-4D97-AF65-F5344CB8AC3E}">
        <p14:creationId xmlns:p14="http://schemas.microsoft.com/office/powerpoint/2010/main" val="244515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Nelle immagini seguenti, si possono vedere come vengono implementati l’</a:t>
            </a:r>
            <a:r>
              <a:rPr lang="it-IT" dirty="0" err="1"/>
              <a:t>autoencoder</a:t>
            </a:r>
            <a:r>
              <a:rPr lang="it-IT" dirty="0"/>
              <a:t>, il calcolo dei valori sopra soglia ed il calcolo della distribuzione dell’errore. In particolare l’</a:t>
            </a:r>
            <a:r>
              <a:rPr lang="it-IT" dirty="0" err="1"/>
              <a:t>autoencoder</a:t>
            </a:r>
            <a:r>
              <a:rPr lang="it-IT" dirty="0"/>
              <a:t> è formato da 5 </a:t>
            </a:r>
            <a:r>
              <a:rPr lang="it-IT" dirty="0" err="1"/>
              <a:t>layer</a:t>
            </a:r>
            <a:r>
              <a:rPr lang="it-IT" dirty="0"/>
              <a:t>:</a:t>
            </a:r>
          </a:p>
          <a:p>
            <a:pPr marL="457200" algn="just">
              <a:lnSpc>
                <a:spcPct val="107000"/>
              </a:lnSpc>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due di input;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uno che rappresenta la ripetizione dei valori di input per i time step del decoder;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gli ultimi che rappresentano la ricostruzione dei dati di input.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17</a:t>
            </a:fld>
            <a:endParaRPr lang="it-IT"/>
          </a:p>
        </p:txBody>
      </p:sp>
    </p:spTree>
    <p:extLst>
      <p:ext uri="{BB962C8B-B14F-4D97-AF65-F5344CB8AC3E}">
        <p14:creationId xmlns:p14="http://schemas.microsoft.com/office/powerpoint/2010/main" val="292822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dirty="0">
                <a:solidFill>
                  <a:srgbClr val="222222"/>
                </a:solidFill>
                <a:effectLst/>
                <a:latin typeface="Arial" panose="020B0604020202020204" pitchFamily="34" charset="0"/>
              </a:rPr>
              <a:t>Ho effettuato vari test riguardo la non similarità di due curve, di cui ne riporto uno. Come input sono stati inseriti due segnali volutamente differenti. Il valore ritornato dall'algoritmo rappresenta un 75% e ciò identifica l'effettiva non similarità dei due segnali, risultato soddisfacente per il progetto.</a:t>
            </a:r>
            <a:endParaRPr lang="it-IT" sz="2800" b="0" i="0" dirty="0">
              <a:solidFill>
                <a:srgbClr val="222222"/>
              </a:solidFill>
              <a:effectLst/>
              <a:latin typeface="Arial" panose="020B0604020202020204" pitchFamily="34" charset="0"/>
            </a:endParaRPr>
          </a:p>
          <a:p>
            <a:pPr algn="l"/>
            <a:r>
              <a:rPr lang="it-IT" sz="1800" b="0" i="0" dirty="0">
                <a:solidFill>
                  <a:srgbClr val="222222"/>
                </a:solidFill>
                <a:effectLst/>
                <a:latin typeface="Arial" panose="020B0604020202020204" pitchFamily="34" charset="0"/>
              </a:rPr>
              <a:t>Per verificare la bontà dei primi risultati, sono stati poi effettuati i test sulle LSTM. Nei grafici viene mostrata l'approssimazione dell'errore dei dati di </a:t>
            </a:r>
            <a:r>
              <a:rPr lang="it-IT" sz="1800" b="0" i="0" dirty="0" err="1">
                <a:solidFill>
                  <a:srgbClr val="222222"/>
                </a:solidFill>
                <a:effectLst/>
                <a:latin typeface="Arial" panose="020B0604020202020204" pitchFamily="34" charset="0"/>
              </a:rPr>
              <a:t>train</a:t>
            </a:r>
            <a:r>
              <a:rPr lang="it-IT" sz="1800" b="0" i="0" dirty="0">
                <a:solidFill>
                  <a:srgbClr val="222222"/>
                </a:solidFill>
                <a:effectLst/>
                <a:latin typeface="Arial" panose="020B0604020202020204" pitchFamily="34" charset="0"/>
              </a:rPr>
              <a:t> rispetto all'approssimazione dell'errore fatta dal modello.</a:t>
            </a:r>
            <a:endParaRPr lang="it-IT" sz="2800" b="0" i="0" dirty="0">
              <a:solidFill>
                <a:srgbClr val="222222"/>
              </a:solidFill>
              <a:effectLst/>
              <a:latin typeface="Arial" panose="020B0604020202020204" pitchFamily="34" charset="0"/>
            </a:endParaRPr>
          </a:p>
          <a:p>
            <a:pPr algn="l"/>
            <a:r>
              <a:rPr lang="it-IT" sz="1800" b="0" i="0" dirty="0">
                <a:solidFill>
                  <a:srgbClr val="222222"/>
                </a:solidFill>
                <a:effectLst/>
                <a:latin typeface="Arial" panose="020B0604020202020204" pitchFamily="34" charset="0"/>
              </a:rPr>
              <a:t>Si può vedere come il cambiamento</a:t>
            </a:r>
            <a:endParaRPr lang="it-IT" sz="2800" b="0" i="0" dirty="0">
              <a:solidFill>
                <a:srgbClr val="222222"/>
              </a:solidFill>
              <a:effectLst/>
              <a:latin typeface="Arial" panose="020B0604020202020204" pitchFamily="34" charset="0"/>
            </a:endParaRPr>
          </a:p>
          <a:p>
            <a:pPr algn="l"/>
            <a:r>
              <a:rPr lang="it-IT" sz="1800" b="0" i="0" dirty="0">
                <a:solidFill>
                  <a:srgbClr val="222222"/>
                </a:solidFill>
                <a:effectLst/>
                <a:latin typeface="Arial" panose="020B0604020202020204" pitchFamily="34" charset="0"/>
              </a:rPr>
              <a:t>del dataset di </a:t>
            </a:r>
            <a:r>
              <a:rPr lang="it-IT" sz="1800" b="0" i="0" dirty="0" err="1">
                <a:solidFill>
                  <a:srgbClr val="222222"/>
                </a:solidFill>
                <a:effectLst/>
                <a:latin typeface="Arial" panose="020B0604020202020204" pitchFamily="34" charset="0"/>
              </a:rPr>
              <a:t>train</a:t>
            </a:r>
            <a:r>
              <a:rPr lang="it-IT" sz="1800" b="0" i="0" dirty="0">
                <a:solidFill>
                  <a:srgbClr val="222222"/>
                </a:solidFill>
                <a:effectLst/>
                <a:latin typeface="Arial" panose="020B0604020202020204" pitchFamily="34" charset="0"/>
              </a:rPr>
              <a:t> e di test,</a:t>
            </a:r>
            <a:endParaRPr lang="it-IT" sz="2800" b="0" i="0" dirty="0">
              <a:solidFill>
                <a:srgbClr val="222222"/>
              </a:solidFill>
              <a:effectLst/>
              <a:latin typeface="Arial" panose="020B0604020202020204" pitchFamily="34" charset="0"/>
            </a:endParaRPr>
          </a:p>
          <a:p>
            <a:pPr algn="l"/>
            <a:r>
              <a:rPr lang="it-IT" sz="1800" b="0" i="0" dirty="0">
                <a:solidFill>
                  <a:srgbClr val="222222"/>
                </a:solidFill>
                <a:effectLst/>
                <a:latin typeface="Arial" panose="020B0604020202020204" pitchFamily="34" charset="0"/>
              </a:rPr>
              <a:t>dell'</a:t>
            </a:r>
            <a:r>
              <a:rPr lang="it-IT" sz="1800" b="0" i="0" dirty="0" err="1">
                <a:solidFill>
                  <a:srgbClr val="222222"/>
                </a:solidFill>
                <a:effectLst/>
                <a:latin typeface="Arial" panose="020B0604020202020204" pitchFamily="34" charset="0"/>
              </a:rPr>
              <a:t>activation</a:t>
            </a:r>
            <a:r>
              <a:rPr lang="it-IT" sz="1800" b="0" i="0" dirty="0">
                <a:solidFill>
                  <a:srgbClr val="222222"/>
                </a:solidFill>
                <a:effectLst/>
                <a:latin typeface="Arial" panose="020B0604020202020204" pitchFamily="34" charset="0"/>
              </a:rPr>
              <a:t> </a:t>
            </a:r>
            <a:r>
              <a:rPr lang="it-IT" sz="1800" b="0" i="0" dirty="0" err="1">
                <a:solidFill>
                  <a:srgbClr val="222222"/>
                </a:solidFill>
                <a:effectLst/>
                <a:latin typeface="Arial" panose="020B0604020202020204" pitchFamily="34" charset="0"/>
              </a:rPr>
              <a:t>function</a:t>
            </a:r>
            <a:r>
              <a:rPr lang="it-IT" sz="1800" b="0" i="0" dirty="0">
                <a:solidFill>
                  <a:srgbClr val="222222"/>
                </a:solidFill>
                <a:effectLst/>
                <a:latin typeface="Arial" panose="020B0604020202020204" pitchFamily="34" charset="0"/>
              </a:rPr>
              <a:t> e</a:t>
            </a:r>
            <a:endParaRPr lang="it-IT" sz="2800" b="0" i="0" dirty="0">
              <a:solidFill>
                <a:srgbClr val="222222"/>
              </a:solidFill>
              <a:effectLst/>
              <a:latin typeface="Arial" panose="020B0604020202020204" pitchFamily="34" charset="0"/>
            </a:endParaRPr>
          </a:p>
          <a:p>
            <a:pPr algn="l"/>
            <a:r>
              <a:rPr lang="it-IT" sz="1800" b="0" i="0" dirty="0">
                <a:solidFill>
                  <a:srgbClr val="222222"/>
                </a:solidFill>
                <a:effectLst/>
                <a:latin typeface="Arial" panose="020B0604020202020204" pitchFamily="34" charset="0"/>
              </a:rPr>
              <a:t>l'aumento del numero dei neuroni all'interno dei singoli </a:t>
            </a:r>
            <a:r>
              <a:rPr lang="it-IT" sz="1800" b="0" i="0" dirty="0" err="1">
                <a:solidFill>
                  <a:srgbClr val="222222"/>
                </a:solidFill>
                <a:effectLst/>
                <a:latin typeface="Arial" panose="020B0604020202020204" pitchFamily="34" charset="0"/>
              </a:rPr>
              <a:t>layer</a:t>
            </a:r>
            <a:r>
              <a:rPr lang="it-IT" sz="1800" b="0" i="0" dirty="0">
                <a:solidFill>
                  <a:srgbClr val="222222"/>
                </a:solidFill>
                <a:effectLst/>
                <a:latin typeface="Arial" panose="020B0604020202020204" pitchFamily="34" charset="0"/>
              </a:rPr>
              <a:t> LSTM non ha portato un effettivo miglioramento dell'efficienza nell’approssimazione.</a:t>
            </a:r>
            <a:endParaRPr lang="it-IT" sz="2800" b="0" i="0" dirty="0">
              <a:solidFill>
                <a:srgbClr val="222222"/>
              </a:solidFill>
              <a:effectLst/>
              <a:latin typeface="Arial" panose="020B0604020202020204" pitchFamily="34" charset="0"/>
            </a:endParaRPr>
          </a:p>
          <a:p>
            <a:pPr algn="l"/>
            <a:r>
              <a:rPr lang="it-IT" sz="1800" b="0" i="0" dirty="0">
                <a:solidFill>
                  <a:srgbClr val="222222"/>
                </a:solidFill>
                <a:effectLst/>
                <a:latin typeface="Arial" panose="020B0604020202020204" pitchFamily="34" charset="0"/>
              </a:rPr>
              <a:t>L'implementazione iniziale, grazie ai risultati ottenuti, è stata ritenuta quindi la migliore.</a:t>
            </a:r>
            <a:endParaRPr lang="it-IT" sz="2800" b="0" i="0" dirty="0">
              <a:solidFill>
                <a:srgbClr val="222222"/>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19</a:t>
            </a:fld>
            <a:endParaRPr lang="it-IT"/>
          </a:p>
        </p:txBody>
      </p:sp>
    </p:spTree>
    <p:extLst>
      <p:ext uri="{BB962C8B-B14F-4D97-AF65-F5344CB8AC3E}">
        <p14:creationId xmlns:p14="http://schemas.microsoft.com/office/powerpoint/2010/main" val="17658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20</a:t>
            </a:fld>
            <a:endParaRPr lang="it-IT"/>
          </a:p>
        </p:txBody>
      </p:sp>
    </p:spTree>
    <p:extLst>
      <p:ext uri="{BB962C8B-B14F-4D97-AF65-F5344CB8AC3E}">
        <p14:creationId xmlns:p14="http://schemas.microsoft.com/office/powerpoint/2010/main" val="70330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22</a:t>
            </a:fld>
            <a:endParaRPr lang="it-IT"/>
          </a:p>
        </p:txBody>
      </p:sp>
    </p:spTree>
    <p:extLst>
      <p:ext uri="{BB962C8B-B14F-4D97-AF65-F5344CB8AC3E}">
        <p14:creationId xmlns:p14="http://schemas.microsoft.com/office/powerpoint/2010/main" val="196464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2800" b="0" i="0" dirty="0">
                <a:solidFill>
                  <a:srgbClr val="222222"/>
                </a:solidFill>
                <a:effectLst/>
                <a:latin typeface="Arial" panose="020B0604020202020204" pitchFamily="34" charset="0"/>
              </a:rPr>
              <a:t>Durante il mio percorso di tirocinio, ho lavorato presso Proteo Engineering SRL, società leader:</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nella realizzazione di impianti automatici.</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Controllo di processo</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Automazione e robotica</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Soluzioni software e di raccolta dati</a:t>
            </a:r>
          </a:p>
          <a:p>
            <a:pPr algn="l"/>
            <a:r>
              <a:rPr lang="it-IT" sz="2800" b="0" i="0" dirty="0">
                <a:solidFill>
                  <a:srgbClr val="222222"/>
                </a:solidFill>
                <a:effectLst/>
                <a:latin typeface="Arial" panose="020B0604020202020204" pitchFamily="34" charset="0"/>
              </a:rPr>
              <a:t>Negli ultimi anni sta investendo anche in progetti di ricerca e sviluppo in ambito AI.</a:t>
            </a:r>
          </a:p>
          <a:p>
            <a:pPr algn="l"/>
            <a:r>
              <a:rPr lang="it-IT" sz="2800" b="0" i="0" dirty="0">
                <a:solidFill>
                  <a:srgbClr val="222222"/>
                </a:solidFill>
                <a:effectLst/>
                <a:latin typeface="Arial" panose="020B0604020202020204" pitchFamily="34" charset="0"/>
              </a:rPr>
              <a:t> </a:t>
            </a:r>
          </a:p>
          <a:p>
            <a:pPr algn="l"/>
            <a:r>
              <a:rPr lang="it-IT" sz="2800" b="0" i="0" dirty="0">
                <a:solidFill>
                  <a:srgbClr val="222222"/>
                </a:solidFill>
                <a:effectLst/>
                <a:latin typeface="Arial" panose="020B0604020202020204" pitchFamily="34" charset="0"/>
              </a:rPr>
              <a:t>I problemi affrontati durante la mia attività sono stati:</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La realizzazione di un sistema che permettesse di confrontare due segnali presi in ingresso</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Lo sviluppo di tecniche di AI per la ricerca di novità all’interno dei dati</a:t>
            </a:r>
          </a:p>
        </p:txBody>
      </p:sp>
      <p:sp>
        <p:nvSpPr>
          <p:cNvPr id="4" name="Segnaposto numero diapositiva 3"/>
          <p:cNvSpPr>
            <a:spLocks noGrp="1"/>
          </p:cNvSpPr>
          <p:nvPr>
            <p:ph type="sldNum" sz="quarter" idx="5"/>
          </p:nvPr>
        </p:nvSpPr>
        <p:spPr/>
        <p:txBody>
          <a:bodyPr/>
          <a:lstStyle/>
          <a:p>
            <a:fld id="{E51C8F92-A7F7-4CA9-AC3E-BE30EEBBB568}" type="slidenum">
              <a:rPr lang="it-IT" smtClean="0"/>
              <a:t>2</a:t>
            </a:fld>
            <a:endParaRPr lang="it-IT"/>
          </a:p>
        </p:txBody>
      </p:sp>
    </p:spTree>
    <p:extLst>
      <p:ext uri="{BB962C8B-B14F-4D97-AF65-F5344CB8AC3E}">
        <p14:creationId xmlns:p14="http://schemas.microsoft.com/office/powerpoint/2010/main" val="426986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2800" b="0" i="0" dirty="0">
                <a:solidFill>
                  <a:srgbClr val="222222"/>
                </a:solidFill>
                <a:effectLst/>
                <a:latin typeface="Arial" panose="020B0604020202020204" pitchFamily="34" charset="0"/>
              </a:rPr>
              <a:t>Sempre di più, al giorno d’oggi, le aziende richiedono tecnologie che possano comunicare stati di errore, causati da attività umana o da situazioni anomale, con un certo anticipo, e che siano in grado di evitare guasti dei macchinari in modo da scongiurare considerevoli danni durante l’attività produttiva.</a:t>
            </a:r>
          </a:p>
          <a:p>
            <a:pPr algn="l"/>
            <a:r>
              <a:rPr lang="it-IT" sz="2800" b="0" i="0" dirty="0">
                <a:solidFill>
                  <a:srgbClr val="222222"/>
                </a:solidFill>
                <a:effectLst/>
                <a:latin typeface="Arial" panose="020B0604020202020204" pitchFamily="34" charset="0"/>
              </a:rPr>
              <a:t>Le aziende possono infatti perdere consistenti somme di denaro a causa di inefficienze all’interno dei processi produttivi, che portano a fermi non previsti, come:</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Cambi preventivi di componenti</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Rotture degli stessi</a:t>
            </a:r>
          </a:p>
          <a:p>
            <a:pPr algn="l"/>
            <a:r>
              <a:rPr lang="it-IT" sz="2800" b="0" i="0" dirty="0">
                <a:solidFill>
                  <a:srgbClr val="222222"/>
                </a:solidFill>
                <a:effectLst/>
                <a:latin typeface="Arial" panose="020B0604020202020204" pitchFamily="34" charset="0"/>
              </a:rPr>
              <a:t> </a:t>
            </a:r>
          </a:p>
          <a:p>
            <a:pPr algn="l"/>
            <a:r>
              <a:rPr lang="it-IT" sz="2800" b="0" i="0" dirty="0">
                <a:solidFill>
                  <a:srgbClr val="222222"/>
                </a:solidFill>
                <a:effectLst/>
                <a:latin typeface="Arial" panose="020B0604020202020204" pitchFamily="34" charset="0"/>
              </a:rPr>
              <a:t>Grazie agli enormi passi avanti fatti in ambito IoT ed AI, oggi è possibile sviluppare tecniche e metodi che permettono alle aziende di identificare o predire guasti prima che questi si verifichino.</a:t>
            </a:r>
          </a:p>
          <a:p>
            <a:pPr algn="l"/>
            <a:r>
              <a:rPr lang="it-IT" sz="2800" b="0" i="0" dirty="0">
                <a:solidFill>
                  <a:srgbClr val="222222"/>
                </a:solidFill>
                <a:effectLst/>
                <a:latin typeface="Arial" panose="020B0604020202020204" pitchFamily="34" charset="0"/>
              </a:rPr>
              <a:t>Obiettivi della mia attività all’interno dell’azienda sono stati la:</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Progettazione e realizzazione di un algoritmo che permettesse di avere una metrica di non similarità tra due segnali FFT ricevuti in ingresso</a:t>
            </a:r>
          </a:p>
          <a:p>
            <a:pPr algn="l">
              <a:buFont typeface="Arial" panose="020B0604020202020204" pitchFamily="34" charset="0"/>
              <a:buChar char="•"/>
            </a:pPr>
            <a:r>
              <a:rPr lang="it-IT" sz="2800" b="0" i="0" dirty="0">
                <a:solidFill>
                  <a:srgbClr val="222222"/>
                </a:solidFill>
                <a:effectLst/>
                <a:latin typeface="Arial" panose="020B0604020202020204" pitchFamily="34" charset="0"/>
              </a:rPr>
              <a:t>Progettazione e realizzazione di un algoritmo basato su LSTM, con l’obbiettivo di andare a predire un possibile cambiamento all’interno dei dati</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3</a:t>
            </a:fld>
            <a:endParaRPr lang="it-IT"/>
          </a:p>
        </p:txBody>
      </p:sp>
    </p:spTree>
    <p:extLst>
      <p:ext uri="{BB962C8B-B14F-4D97-AF65-F5344CB8AC3E}">
        <p14:creationId xmlns:p14="http://schemas.microsoft.com/office/powerpoint/2010/main" val="158802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4</a:t>
            </a:fld>
            <a:endParaRPr lang="it-IT"/>
          </a:p>
        </p:txBody>
      </p:sp>
    </p:spTree>
    <p:extLst>
      <p:ext uri="{BB962C8B-B14F-4D97-AF65-F5344CB8AC3E}">
        <p14:creationId xmlns:p14="http://schemas.microsoft.com/office/powerpoint/2010/main" val="51625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Anomaly</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Detection</a:t>
            </a:r>
            <a:r>
              <a:rPr lang="it-IT" sz="1800" dirty="0">
                <a:effectLst/>
                <a:latin typeface="Calibri" panose="020F0502020204030204" pitchFamily="34" charset="0"/>
                <a:ea typeface="Calibri" panose="020F0502020204030204" pitchFamily="34" charset="0"/>
                <a:cs typeface="Times New Roman" panose="02020603050405020304" pitchFamily="18" charset="0"/>
              </a:rPr>
              <a:t> consiste nel riconoscimento di eventi inattesi all’interno dell’insieme dei dati, che differiscono dalla condizione di normalità.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Un’anomalia è un evento che si verifica raramente e deve essere significativo.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Esistono principalmente due metodi che utilizzano l’</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Anomaly</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Detection</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l’</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Outlier</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Detection</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cui i dati di training contengono valori anomali che sono definiti come osservazioni lontane dalle altre.</a:t>
            </a:r>
          </a:p>
          <a:p>
            <a:pPr marL="342900" lvl="0" indent="-342900" algn="just">
              <a:lnSpc>
                <a:spcPct val="107000"/>
              </a:lnSpc>
              <a:spcAft>
                <a:spcPts val="800"/>
              </a:spcAft>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la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Novelty</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Detection</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cui i dati di training non sono alterati da valori anomali e quindi siamo interessati ad individuare se una nuova osservazione è un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outlier</a:t>
            </a:r>
            <a:r>
              <a:rPr lang="it-IT" sz="1800" dirty="0">
                <a:effectLst/>
                <a:latin typeface="Calibri" panose="020F0502020204030204" pitchFamily="34" charset="0"/>
                <a:ea typeface="Calibri" panose="020F0502020204030204" pitchFamily="34" charset="0"/>
                <a:cs typeface="Times New Roman" panose="02020603050405020304" pitchFamily="18" charset="0"/>
              </a:rPr>
              <a:t> o meno.</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5</a:t>
            </a:fld>
            <a:endParaRPr lang="it-IT"/>
          </a:p>
        </p:txBody>
      </p:sp>
    </p:spTree>
    <p:extLst>
      <p:ext uri="{BB962C8B-B14F-4D97-AF65-F5344CB8AC3E}">
        <p14:creationId xmlns:p14="http://schemas.microsoft.com/office/powerpoint/2010/main" val="129754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2800" b="0" i="0" dirty="0">
                <a:solidFill>
                  <a:srgbClr val="222222"/>
                </a:solidFill>
                <a:effectLst/>
                <a:latin typeface="Arial" panose="020B0604020202020204" pitchFamily="34" charset="0"/>
              </a:rPr>
              <a:t>I passaggi classici per l’implementazione di un modello di </a:t>
            </a:r>
            <a:r>
              <a:rPr lang="it-IT" sz="2800" b="0" i="0" dirty="0" err="1">
                <a:solidFill>
                  <a:srgbClr val="222222"/>
                </a:solidFill>
                <a:effectLst/>
                <a:latin typeface="Arial" panose="020B0604020202020204" pitchFamily="34" charset="0"/>
              </a:rPr>
              <a:t>Novelty</a:t>
            </a:r>
            <a:r>
              <a:rPr lang="it-IT" sz="2800" b="0" i="0" dirty="0">
                <a:solidFill>
                  <a:srgbClr val="222222"/>
                </a:solidFill>
                <a:effectLst/>
                <a:latin typeface="Arial" panose="020B0604020202020204" pitchFamily="34" charset="0"/>
              </a:rPr>
              <a:t> </a:t>
            </a:r>
            <a:r>
              <a:rPr lang="it-IT" sz="2800" b="0" i="0" dirty="0" err="1">
                <a:solidFill>
                  <a:srgbClr val="222222"/>
                </a:solidFill>
                <a:effectLst/>
                <a:latin typeface="Arial" panose="020B0604020202020204" pitchFamily="34" charset="0"/>
              </a:rPr>
              <a:t>Detection</a:t>
            </a:r>
            <a:r>
              <a:rPr lang="it-IT" sz="2800" b="0" i="0" dirty="0">
                <a:solidFill>
                  <a:srgbClr val="222222"/>
                </a:solidFill>
                <a:effectLst/>
                <a:latin typeface="Arial" panose="020B0604020202020204" pitchFamily="34" charset="0"/>
              </a:rPr>
              <a:t> sono i seguenti:</a:t>
            </a:r>
          </a:p>
          <a:p>
            <a:pPr algn="l"/>
            <a:r>
              <a:rPr lang="it-IT" sz="2800" b="0" i="0" dirty="0">
                <a:solidFill>
                  <a:srgbClr val="222222"/>
                </a:solidFill>
                <a:effectLst/>
                <a:latin typeface="Arial" panose="020B0604020202020204" pitchFamily="34" charset="0"/>
              </a:rPr>
              <a:t>la procedura inizia con un processing offline dei dati grezzi e</a:t>
            </a:r>
          </a:p>
          <a:p>
            <a:pPr algn="l"/>
            <a:r>
              <a:rPr lang="it-IT" sz="2800" b="0" i="0" dirty="0">
                <a:solidFill>
                  <a:srgbClr val="222222"/>
                </a:solidFill>
                <a:effectLst/>
                <a:latin typeface="Arial" panose="020B0604020202020204" pitchFamily="34" charset="0"/>
              </a:rPr>
              <a:t>successivamente viene “istruito” il modello sui dati che abbiamo estratto.</a:t>
            </a:r>
          </a:p>
          <a:p>
            <a:pPr algn="l"/>
            <a:r>
              <a:rPr lang="it-IT" sz="2800" b="0" i="0" dirty="0">
                <a:solidFill>
                  <a:srgbClr val="222222"/>
                </a:solidFill>
                <a:effectLst/>
                <a:latin typeface="Arial" panose="020B0604020202020204" pitchFamily="34" charset="0"/>
              </a:rPr>
              <a:t>Grazie a questa fase iniziale di training, il modello andrà ad analizzare le nuove acquisizioni e a determinare se i nuovi dati corrispondono a scenari conosciuti oppure se presentano caratteristiche differenti e possono essere considerate novità.</a:t>
            </a:r>
          </a:p>
          <a:p>
            <a:pPr algn="l"/>
            <a:r>
              <a:rPr lang="it-IT" sz="2800" b="0" i="0" dirty="0">
                <a:solidFill>
                  <a:srgbClr val="222222"/>
                </a:solidFill>
                <a:effectLst/>
                <a:latin typeface="Arial" panose="020B0604020202020204" pitchFamily="34" charset="0"/>
              </a:rPr>
              <a:t>In caso di scenari </a:t>
            </a:r>
            <a:r>
              <a:rPr lang="it-IT" sz="2800" b="0" i="0" dirty="0" err="1">
                <a:solidFill>
                  <a:srgbClr val="222222"/>
                </a:solidFill>
                <a:effectLst/>
                <a:latin typeface="Arial" panose="020B0604020202020204" pitchFamily="34" charset="0"/>
              </a:rPr>
              <a:t>consosciuti</a:t>
            </a:r>
            <a:r>
              <a:rPr lang="it-IT" sz="2800" b="0" i="0" dirty="0">
                <a:solidFill>
                  <a:srgbClr val="222222"/>
                </a:solidFill>
                <a:effectLst/>
                <a:latin typeface="Arial" panose="020B0604020202020204" pitchFamily="34" charset="0"/>
              </a:rPr>
              <a:t>, l'analisi dei dati può continuare, altrimenti si deve interrompere in quanto l'affidabilità</a:t>
            </a:r>
          </a:p>
          <a:p>
            <a:pPr algn="l"/>
            <a:r>
              <a:rPr lang="it-IT" sz="2800" b="0" i="0" dirty="0">
                <a:solidFill>
                  <a:srgbClr val="222222"/>
                </a:solidFill>
                <a:effectLst/>
                <a:latin typeface="Arial" panose="020B0604020202020204" pitchFamily="34" charset="0"/>
              </a:rPr>
              <a:t>del sistema sarebbe compromessa. In questo caso, i nuovi dati devono essere studiati e solo successivamente può essere effettuato </a:t>
            </a:r>
          </a:p>
          <a:p>
            <a:pPr algn="l"/>
            <a:r>
              <a:rPr lang="it-IT" sz="2800" b="0" i="0" dirty="0">
                <a:solidFill>
                  <a:srgbClr val="222222"/>
                </a:solidFill>
                <a:effectLst/>
                <a:latin typeface="Arial" panose="020B0604020202020204" pitchFamily="34" charset="0"/>
              </a:rPr>
              <a:t>nuovamente il training sul nuovo dataset e riprendere il processo di </a:t>
            </a:r>
            <a:r>
              <a:rPr lang="it-IT" sz="2800" b="0" i="0" dirty="0" err="1">
                <a:solidFill>
                  <a:srgbClr val="222222"/>
                </a:solidFill>
                <a:effectLst/>
                <a:latin typeface="Arial" panose="020B0604020202020204" pitchFamily="34" charset="0"/>
              </a:rPr>
              <a:t>Novelty</a:t>
            </a:r>
            <a:r>
              <a:rPr lang="it-IT" sz="2800" b="0" i="0" dirty="0">
                <a:solidFill>
                  <a:srgbClr val="222222"/>
                </a:solidFill>
                <a:effectLst/>
                <a:latin typeface="Arial" panose="020B0604020202020204" pitchFamily="34" charset="0"/>
              </a:rPr>
              <a:t> </a:t>
            </a:r>
            <a:r>
              <a:rPr lang="it-IT" sz="2800" b="0" i="0" dirty="0" err="1">
                <a:solidFill>
                  <a:srgbClr val="222222"/>
                </a:solidFill>
                <a:effectLst/>
                <a:latin typeface="Arial" panose="020B0604020202020204" pitchFamily="34" charset="0"/>
              </a:rPr>
              <a:t>Detection</a:t>
            </a:r>
            <a:r>
              <a:rPr lang="it-IT" sz="2800" b="0" i="0" dirty="0">
                <a:solidFill>
                  <a:srgbClr val="222222"/>
                </a:solidFill>
                <a:effectLst/>
                <a:latin typeface="Arial" panose="020B0604020202020204" pitchFamily="34" charset="0"/>
              </a:rPr>
              <a:t>.</a:t>
            </a:r>
          </a:p>
        </p:txBody>
      </p:sp>
      <p:sp>
        <p:nvSpPr>
          <p:cNvPr id="4" name="Segnaposto numero diapositiva 3"/>
          <p:cNvSpPr>
            <a:spLocks noGrp="1"/>
          </p:cNvSpPr>
          <p:nvPr>
            <p:ph type="sldNum" sz="quarter" idx="5"/>
          </p:nvPr>
        </p:nvSpPr>
        <p:spPr/>
        <p:txBody>
          <a:bodyPr/>
          <a:lstStyle/>
          <a:p>
            <a:fld id="{E51C8F92-A7F7-4CA9-AC3E-BE30EEBBB568}" type="slidenum">
              <a:rPr lang="it-IT" smtClean="0"/>
              <a:t>6</a:t>
            </a:fld>
            <a:endParaRPr lang="it-IT"/>
          </a:p>
        </p:txBody>
      </p:sp>
    </p:spTree>
    <p:extLst>
      <p:ext uri="{BB962C8B-B14F-4D97-AF65-F5344CB8AC3E}">
        <p14:creationId xmlns:p14="http://schemas.microsoft.com/office/powerpoint/2010/main" val="311955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a:lnSpc>
                <a:spcPct val="107000"/>
              </a:lnSpc>
              <a:buFont typeface="Arial" panose="020B0604020202020204" pitchFamily="34" charse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lo sviluppo di questi algoritmi, è stato utilizzato Python. Altre tecnologie </a:t>
            </a:r>
            <a:r>
              <a:rPr lang="it-IT" sz="1800">
                <a:effectLst/>
                <a:latin typeface="Calibri" panose="020F0502020204030204" pitchFamily="34" charset="0"/>
                <a:ea typeface="Calibri" panose="020F0502020204030204" pitchFamily="34" charset="0"/>
                <a:cs typeface="Times New Roman" panose="02020603050405020304" pitchFamily="18" charset="0"/>
              </a:rPr>
              <a:t>utilizzate sono: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it-IT" sz="1800" dirty="0" err="1">
                <a:effectLst/>
                <a:latin typeface="Calibri" panose="020F0502020204030204" pitchFamily="34" charset="0"/>
                <a:ea typeface="Calibri" panose="020F0502020204030204" pitchFamily="34" charset="0"/>
                <a:cs typeface="Times New Roman" panose="02020603050405020304" pitchFamily="18" charset="0"/>
              </a:rPr>
              <a:t>Tensorflow</a:t>
            </a:r>
            <a:r>
              <a:rPr lang="it-IT" sz="1800" dirty="0">
                <a:effectLst/>
                <a:latin typeface="Calibri" panose="020F0502020204030204" pitchFamily="34" charset="0"/>
                <a:ea typeface="Calibri" panose="020F0502020204030204" pitchFamily="34" charset="0"/>
                <a:cs typeface="Times New Roman" panose="02020603050405020304" pitchFamily="18" charset="0"/>
              </a:rPr>
              <a:t> è una libreria open source per il calcolo numerico e per il machine learning su larga scala.</a:t>
            </a:r>
          </a:p>
          <a:p>
            <a:pPr marL="342900" lvl="0" indent="-342900" algn="just">
              <a:lnSpc>
                <a:spcPct val="107000"/>
              </a:lnSpc>
              <a:buFont typeface="Symbol" panose="05050102010706020507" pitchFamily="18" charset="2"/>
              <a:buChar char=""/>
            </a:pPr>
            <a:r>
              <a:rPr lang="it-IT" sz="1800" dirty="0" err="1">
                <a:effectLst/>
                <a:latin typeface="Calibri" panose="020F0502020204030204" pitchFamily="34" charset="0"/>
                <a:ea typeface="Calibri" panose="020F0502020204030204" pitchFamily="34" charset="0"/>
                <a:cs typeface="Times New Roman" panose="02020603050405020304" pitchFamily="18" charset="0"/>
              </a:rPr>
              <a:t>Keras</a:t>
            </a:r>
            <a:r>
              <a:rPr lang="it-IT" sz="1800" dirty="0">
                <a:effectLst/>
                <a:latin typeface="Calibri" panose="020F0502020204030204" pitchFamily="34" charset="0"/>
                <a:ea typeface="Calibri" panose="020F0502020204030204" pitchFamily="34" charset="0"/>
                <a:cs typeface="Times New Roman" panose="02020603050405020304" pitchFamily="18" charset="0"/>
              </a:rPr>
              <a:t> è una delle API dominanti nel settore delle reti neurali ad alto livello ed è scritta in Python</a:t>
            </a:r>
          </a:p>
          <a:p>
            <a:pPr marL="342900" lvl="0" indent="-342900" algn="just">
              <a:lnSpc>
                <a:spcPct val="107000"/>
              </a:lnSpc>
              <a:buFont typeface="Symbol" panose="05050102010706020507" pitchFamily="18" charset="2"/>
              <a:buChar char=""/>
            </a:pPr>
            <a:r>
              <a:rPr lang="it-IT" sz="1800" dirty="0" err="1">
                <a:effectLst/>
                <a:latin typeface="Calibri" panose="020F0502020204030204" pitchFamily="34" charset="0"/>
                <a:ea typeface="Calibri" panose="020F0502020204030204" pitchFamily="34" charset="0"/>
                <a:cs typeface="Times New Roman" panose="02020603050405020304" pitchFamily="18" charset="0"/>
              </a:rPr>
              <a:t>Pandas</a:t>
            </a:r>
            <a:r>
              <a:rPr lang="it-IT" sz="1800" dirty="0">
                <a:effectLst/>
                <a:latin typeface="Calibri" panose="020F0502020204030204" pitchFamily="34" charset="0"/>
                <a:ea typeface="Calibri" panose="020F0502020204030204" pitchFamily="34" charset="0"/>
                <a:cs typeface="Times New Roman" panose="02020603050405020304" pitchFamily="18" charset="0"/>
              </a:rPr>
              <a:t> è una libreria software utilizzata in Python per la manipolazione e l’analisi dei dati.</a:t>
            </a:r>
          </a:p>
          <a:p>
            <a:pPr marL="342900" lvl="0" indent="-342900" algn="just">
              <a:lnSpc>
                <a:spcPct val="107000"/>
              </a:lnSpc>
              <a:spcAft>
                <a:spcPts val="800"/>
              </a:spcAft>
              <a:buFont typeface="Symbol" panose="05050102010706020507" pitchFamily="18" charset="2"/>
              <a:buChar char=""/>
            </a:pPr>
            <a:r>
              <a:rPr lang="it-IT" sz="1800" dirty="0" err="1">
                <a:effectLst/>
                <a:latin typeface="Calibri" panose="020F0502020204030204" pitchFamily="34" charset="0"/>
                <a:ea typeface="Calibri" panose="020F0502020204030204" pitchFamily="34" charset="0"/>
                <a:cs typeface="Times New Roman" panose="02020603050405020304" pitchFamily="18" charset="0"/>
              </a:rPr>
              <a:t>Numpy</a:t>
            </a:r>
            <a:r>
              <a:rPr lang="it-IT" sz="1800" dirty="0">
                <a:effectLst/>
                <a:latin typeface="Calibri" panose="020F0502020204030204" pitchFamily="34" charset="0"/>
                <a:ea typeface="Calibri" panose="020F0502020204030204" pitchFamily="34" charset="0"/>
                <a:cs typeface="Times New Roman" panose="02020603050405020304" pitchFamily="18" charset="0"/>
              </a:rPr>
              <a:t> è una libreria composta da array multidimensionali ed una collezione di routine per poter processare questi array.</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8</a:t>
            </a:fld>
            <a:endParaRPr lang="it-IT"/>
          </a:p>
        </p:txBody>
      </p:sp>
    </p:spTree>
    <p:extLst>
      <p:ext uri="{BB962C8B-B14F-4D97-AF65-F5344CB8AC3E}">
        <p14:creationId xmlns:p14="http://schemas.microsoft.com/office/powerpoint/2010/main" val="1554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Questa prima attività è stata svolta per verificare se su due segnali presi in ingresso siano presenti delle anomalie e nel caso segnalare un allarme.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Come input abbiamo:</a:t>
            </a:r>
          </a:p>
          <a:p>
            <a:pPr marL="342900" lvl="0" indent="-342900" algn="just">
              <a:lnSpc>
                <a:spcPct val="107000"/>
              </a:lnSpc>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Un segnale di riferimento</a:t>
            </a:r>
          </a:p>
          <a:p>
            <a:pPr marL="342900" lvl="0" indent="-342900" algn="just">
              <a:lnSpc>
                <a:spcPct val="107000"/>
              </a:lnSpc>
              <a:spcAft>
                <a:spcPts val="800"/>
              </a:spcAft>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Un segnale di confronto</a:t>
            </a:r>
          </a:p>
          <a:p>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Ognuno di questi 2 segnali è formato da 1024 valori.</a:t>
            </a:r>
          </a:p>
          <a:p>
            <a:endPar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Questo algoritmo restituirà un valore: se questo valore è maggiore di una certa soglia, allora verrà segnalato un allarme, altrimenti si continuerà nel campionamento.</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Metodi sviluppati:</a:t>
            </a:r>
          </a:p>
          <a:p>
            <a:pPr marL="342900" lvl="0" indent="-342900" algn="just">
              <a:lnSpc>
                <a:spcPct val="107000"/>
              </a:lnSpc>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KS test</a:t>
            </a:r>
          </a:p>
          <a:p>
            <a:pPr marL="342900" lvl="0" indent="-342900" algn="just">
              <a:lnSpc>
                <a:spcPct val="107000"/>
              </a:lnSpc>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Metodo SQM</a:t>
            </a:r>
          </a:p>
          <a:p>
            <a:pPr marL="342900" lvl="0" indent="-342900" algn="just">
              <a:lnSpc>
                <a:spcPct val="107000"/>
              </a:lnSpc>
              <a:spcAft>
                <a:spcPts val="800"/>
              </a:spcAft>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Metodo Integrale</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10</a:t>
            </a:fld>
            <a:endParaRPr lang="it-IT"/>
          </a:p>
        </p:txBody>
      </p:sp>
    </p:spTree>
    <p:extLst>
      <p:ext uri="{BB962C8B-B14F-4D97-AF65-F5344CB8AC3E}">
        <p14:creationId xmlns:p14="http://schemas.microsoft.com/office/powerpoint/2010/main" val="351670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Il KS test è un test non parametrico utilizzato per decidere se un campione deriva o meno da una certa distribuzione. Importante per andare a determinare se due campioni sono confrontabili è il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critical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value</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ha un valore fissato a 0,05.</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L’algoritmo ritorna due valori, il valore statistico ed il p-</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value</a:t>
            </a:r>
            <a:r>
              <a:rPr lang="it-IT" sz="1800" dirty="0">
                <a:effectLst/>
                <a:latin typeface="Calibri" panose="020F0502020204030204" pitchFamily="34" charset="0"/>
                <a:ea typeface="Calibri" panose="020F0502020204030204" pitchFamily="34" charset="0"/>
                <a:cs typeface="Times New Roman" panose="02020603050405020304" pitchFamily="18" charset="0"/>
              </a:rPr>
              <a:t>, e si deve verificare che i risultati ottenuti siano accettabili: </a:t>
            </a:r>
          </a:p>
          <a:p>
            <a:pPr marL="342900" lvl="0" indent="-342900" algn="just">
              <a:lnSpc>
                <a:spcPct val="107000"/>
              </a:lnSpc>
              <a:buFont typeface="Symbol" panose="05050102010706020507" pitchFamily="18" charset="2"/>
              <a:buChar char=""/>
            </a:pPr>
            <a:r>
              <a:rPr lang="it-IT" sz="1800" dirty="0" err="1">
                <a:effectLst/>
                <a:latin typeface="Calibri" panose="020F0502020204030204" pitchFamily="34" charset="0"/>
                <a:ea typeface="Calibri" panose="020F0502020204030204" pitchFamily="34" charset="0"/>
                <a:cs typeface="Times New Roman" panose="02020603050405020304" pitchFamily="18" charset="0"/>
              </a:rPr>
              <a:t>statistic</a:t>
            </a:r>
            <a:r>
              <a:rPr lang="it-IT" sz="1800" dirty="0">
                <a:effectLst/>
                <a:latin typeface="Calibri" panose="020F0502020204030204" pitchFamily="34" charset="0"/>
                <a:ea typeface="Calibri" panose="020F0502020204030204" pitchFamily="34" charset="0"/>
                <a:cs typeface="Times New Roman" panose="02020603050405020304" pitchFamily="18" charset="0"/>
              </a:rPr>
              <a:t> &gt;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critical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value</a:t>
            </a:r>
            <a:r>
              <a:rPr lang="it-IT" sz="1800" dirty="0">
                <a:effectLst/>
                <a:latin typeface="Calibri" panose="020F0502020204030204" pitchFamily="34" charset="0"/>
                <a:ea typeface="Calibri" panose="020F0502020204030204" pitchFamily="34" charset="0"/>
                <a:cs typeface="Times New Roman" panose="02020603050405020304" pitchFamily="18" charset="0"/>
              </a:rPr>
              <a:t>: i due campioni provengono dalla stessa distribuzione e quindi possono essere confrontati tra loro; </a:t>
            </a:r>
          </a:p>
          <a:p>
            <a:pPr marL="342900" lvl="0" indent="-342900" algn="just">
              <a:lnSpc>
                <a:spcPct val="107000"/>
              </a:lnSpc>
              <a:spcAft>
                <a:spcPts val="800"/>
              </a:spcAft>
              <a:buFont typeface="Symbol" panose="05050102010706020507" pitchFamily="18" charset="2"/>
              <a:buChar char=""/>
            </a:pPr>
            <a:r>
              <a:rPr lang="it-IT" sz="1800" dirty="0" err="1">
                <a:effectLst/>
                <a:latin typeface="Calibri" panose="020F0502020204030204" pitchFamily="34" charset="0"/>
                <a:ea typeface="Calibri" panose="020F0502020204030204" pitchFamily="34" charset="0"/>
                <a:cs typeface="Times New Roman" panose="02020603050405020304" pitchFamily="18" charset="0"/>
              </a:rPr>
              <a:t>statistic</a:t>
            </a:r>
            <a:r>
              <a:rPr lang="it-IT" sz="1800" dirty="0">
                <a:effectLst/>
                <a:latin typeface="Calibri" panose="020F0502020204030204" pitchFamily="34" charset="0"/>
                <a:ea typeface="Calibri" panose="020F0502020204030204" pitchFamily="34" charset="0"/>
                <a:cs typeface="Times New Roman" panose="02020603050405020304" pitchFamily="18" charset="0"/>
              </a:rPr>
              <a:t> &lt;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critical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value</a:t>
            </a:r>
            <a:r>
              <a:rPr lang="it-IT" sz="1800" dirty="0">
                <a:effectLst/>
                <a:latin typeface="Calibri" panose="020F0502020204030204" pitchFamily="34" charset="0"/>
                <a:ea typeface="Calibri" panose="020F0502020204030204" pitchFamily="34" charset="0"/>
                <a:cs typeface="Times New Roman" panose="02020603050405020304" pitchFamily="18" charset="0"/>
              </a:rPr>
              <a:t>: i due campioni provengono da due distribuzioni diverse e quindi non possono essere considerati confrontabili.</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quanto riguarda il P-</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value</a:t>
            </a:r>
            <a:r>
              <a:rPr lang="it-IT" sz="1800" dirty="0">
                <a:effectLst/>
                <a:latin typeface="Calibri" panose="020F0502020204030204" pitchFamily="34" charset="0"/>
                <a:ea typeface="Calibri" panose="020F0502020204030204" pitchFamily="34" charset="0"/>
                <a:cs typeface="Times New Roman" panose="02020603050405020304" pitchFamily="18" charset="0"/>
              </a:rPr>
              <a:t>, questo valore tanto più è vicino ad uno quanto più le due curve si possono considerare simili.</a:t>
            </a:r>
          </a:p>
          <a:p>
            <a:endParaRPr lang="it-IT" dirty="0"/>
          </a:p>
        </p:txBody>
      </p:sp>
      <p:sp>
        <p:nvSpPr>
          <p:cNvPr id="4" name="Segnaposto numero diapositiva 3"/>
          <p:cNvSpPr>
            <a:spLocks noGrp="1"/>
          </p:cNvSpPr>
          <p:nvPr>
            <p:ph type="sldNum" sz="quarter" idx="5"/>
          </p:nvPr>
        </p:nvSpPr>
        <p:spPr/>
        <p:txBody>
          <a:bodyPr/>
          <a:lstStyle/>
          <a:p>
            <a:fld id="{E51C8F92-A7F7-4CA9-AC3E-BE30EEBBB568}" type="slidenum">
              <a:rPr lang="it-IT" smtClean="0"/>
              <a:t>11</a:t>
            </a:fld>
            <a:endParaRPr lang="it-IT"/>
          </a:p>
        </p:txBody>
      </p:sp>
    </p:spTree>
    <p:extLst>
      <p:ext uri="{BB962C8B-B14F-4D97-AF65-F5344CB8AC3E}">
        <p14:creationId xmlns:p14="http://schemas.microsoft.com/office/powerpoint/2010/main" val="274602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D67414-636B-427E-A39C-9903ADD654B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410F97-BB7E-48D2-A07E-1DD791A9C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6DE3956-C0F2-4089-81F3-4380B33DA4BE}"/>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5" name="Segnaposto piè di pagina 4">
            <a:extLst>
              <a:ext uri="{FF2B5EF4-FFF2-40B4-BE49-F238E27FC236}">
                <a16:creationId xmlns:a16="http://schemas.microsoft.com/office/drawing/2014/main" id="{77A67E1E-65E5-4711-8470-DDB3D16B1A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DC8CB2-83C4-45E0-AC86-C6895AC3D85A}"/>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66829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EC5BE-DEB2-43CB-924B-AEA6775FD5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F6CB88-E7A2-490D-9931-804095C6009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20A8D3-8BB4-4D63-9978-1649CA3579B5}"/>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5" name="Segnaposto piè di pagina 4">
            <a:extLst>
              <a:ext uri="{FF2B5EF4-FFF2-40B4-BE49-F238E27FC236}">
                <a16:creationId xmlns:a16="http://schemas.microsoft.com/office/drawing/2014/main" id="{C88CF5B1-D6DF-4663-B5C4-466FD2BBE94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63D916-EB50-416C-94D6-A8394074899A}"/>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36950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72D4624-E6F5-45DC-B6B4-14A2179F901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062968-D6B4-4A50-A836-9569B91F57D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399DC2-2AA0-4556-933A-FBD8FE0C4C72}"/>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5" name="Segnaposto piè di pagina 4">
            <a:extLst>
              <a:ext uri="{FF2B5EF4-FFF2-40B4-BE49-F238E27FC236}">
                <a16:creationId xmlns:a16="http://schemas.microsoft.com/office/drawing/2014/main" id="{3EE7A173-DDD2-4673-A47B-4C99C1C516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14856D-2105-469F-B40A-7B227B0EBF40}"/>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269573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D2B5B-C1F1-4FAB-B9E9-70310CFC7B3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AE0742-8D9E-403F-B1D4-6278F563448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B6FC38-2751-4A84-8AEF-5D0BC245952A}"/>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5" name="Segnaposto piè di pagina 4">
            <a:extLst>
              <a:ext uri="{FF2B5EF4-FFF2-40B4-BE49-F238E27FC236}">
                <a16:creationId xmlns:a16="http://schemas.microsoft.com/office/drawing/2014/main" id="{4E967B89-EBF4-4741-998B-DCA8EF1B5B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CF0961-D4A6-45B8-AF9A-121FAED27BEC}"/>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243439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F05F3-6F74-4BF0-8E46-D0345910CA9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217B00-2586-4E7C-9C01-29CB34E7E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0087807-9B05-4412-96CB-7CE478403348}"/>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5" name="Segnaposto piè di pagina 4">
            <a:extLst>
              <a:ext uri="{FF2B5EF4-FFF2-40B4-BE49-F238E27FC236}">
                <a16:creationId xmlns:a16="http://schemas.microsoft.com/office/drawing/2014/main" id="{451E826B-3AAE-46D6-B5FA-A0147671F2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EC4EA5-38C0-449B-AE87-5E57925E3282}"/>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34703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0ED9E4-0961-4A97-A966-C48B820A91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59069D-FE41-45F8-AE4D-97507369B25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10CB9E-7CA9-4581-81F0-E674E80BFDA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3BF08BE-F43F-4953-885E-7BF543ACDC3D}"/>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6" name="Segnaposto piè di pagina 5">
            <a:extLst>
              <a:ext uri="{FF2B5EF4-FFF2-40B4-BE49-F238E27FC236}">
                <a16:creationId xmlns:a16="http://schemas.microsoft.com/office/drawing/2014/main" id="{A04DBD05-729F-47B6-9969-B14EBCBC8B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802A334-A882-410F-9015-39DD4F5B1219}"/>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4093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D0FBF-258D-4E69-B3B7-D4DA0E5ED4C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F68E31-CAEB-4762-9966-92A50A90AE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C96F97C-5EC6-401B-ABBC-CC1A356C48D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F54A281-E1C3-4CE1-87E8-086AC79DC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39989B-6109-48E7-86D3-6712B72F0B2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BB1288B-3369-41BF-89A7-56E890F49D50}"/>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8" name="Segnaposto piè di pagina 7">
            <a:extLst>
              <a:ext uri="{FF2B5EF4-FFF2-40B4-BE49-F238E27FC236}">
                <a16:creationId xmlns:a16="http://schemas.microsoft.com/office/drawing/2014/main" id="{1A0E14FF-1D33-44A8-8433-7E63462D502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9AE50B8-909D-4207-B671-9C9296285FD4}"/>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271965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1292F3-D238-41B3-AC13-0D291E7514F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DB16194-1AEE-46E3-8635-FDF8E5DC962B}"/>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4" name="Segnaposto piè di pagina 3">
            <a:extLst>
              <a:ext uri="{FF2B5EF4-FFF2-40B4-BE49-F238E27FC236}">
                <a16:creationId xmlns:a16="http://schemas.microsoft.com/office/drawing/2014/main" id="{5FDA0361-C7F1-48B8-815A-A32E49E010B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B18C2C-86F6-4768-BB0B-7133E6527206}"/>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340896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91483B7-7F15-4B14-9446-CB59F368549A}"/>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3" name="Segnaposto piè di pagina 2">
            <a:extLst>
              <a:ext uri="{FF2B5EF4-FFF2-40B4-BE49-F238E27FC236}">
                <a16:creationId xmlns:a16="http://schemas.microsoft.com/office/drawing/2014/main" id="{7B481FF2-6C3A-4C45-BDF1-DA1DDE02B50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9BF2A56-6B54-4E63-AC1C-3CC95CC3142B}"/>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250930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99078C-AFDC-40C5-89E4-6950F1E864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C22A25-2D2B-4169-80EC-F8C0CAFDF0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FA38445-CD41-449F-8216-ECBF0DF02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AEC772-D5B1-4F5A-9DCF-443F3B98FD97}"/>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6" name="Segnaposto piè di pagina 5">
            <a:extLst>
              <a:ext uri="{FF2B5EF4-FFF2-40B4-BE49-F238E27FC236}">
                <a16:creationId xmlns:a16="http://schemas.microsoft.com/office/drawing/2014/main" id="{DC775990-2DCC-4809-BFF9-F8409B7037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57FB68-711A-4E04-8FF0-416ECF6178EC}"/>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79017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194632-8262-4DC4-BBF5-B88E429D204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C05800-DE86-4C79-A01F-EB7192C53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9F19098-6CC6-4688-A9CD-BECD487E7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08DD74-DE46-4FA9-9156-8B261B9263B7}"/>
              </a:ext>
            </a:extLst>
          </p:cNvPr>
          <p:cNvSpPr>
            <a:spLocks noGrp="1"/>
          </p:cNvSpPr>
          <p:nvPr>
            <p:ph type="dt" sz="half" idx="10"/>
          </p:nvPr>
        </p:nvSpPr>
        <p:spPr/>
        <p:txBody>
          <a:bodyPr/>
          <a:lstStyle/>
          <a:p>
            <a:fld id="{2A48C7C1-7E09-4001-9E64-BD2038DEB70A}" type="datetimeFigureOut">
              <a:rPr lang="it-IT" smtClean="0"/>
              <a:t>15/12/2020</a:t>
            </a:fld>
            <a:endParaRPr lang="it-IT"/>
          </a:p>
        </p:txBody>
      </p:sp>
      <p:sp>
        <p:nvSpPr>
          <p:cNvPr id="6" name="Segnaposto piè di pagina 5">
            <a:extLst>
              <a:ext uri="{FF2B5EF4-FFF2-40B4-BE49-F238E27FC236}">
                <a16:creationId xmlns:a16="http://schemas.microsoft.com/office/drawing/2014/main" id="{A2A24CD8-94D0-41C5-A009-BF9D1A62430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8B7F3A-0101-4337-89AE-01CF2A3CB1C8}"/>
              </a:ext>
            </a:extLst>
          </p:cNvPr>
          <p:cNvSpPr>
            <a:spLocks noGrp="1"/>
          </p:cNvSpPr>
          <p:nvPr>
            <p:ph type="sldNum" sz="quarter" idx="12"/>
          </p:nvPr>
        </p:nvSpPr>
        <p:spPr/>
        <p:txBody>
          <a:bodyPr/>
          <a:lstStyle/>
          <a:p>
            <a:fld id="{7BAB8E9E-4B89-4307-8CE4-456E3DE70383}" type="slidenum">
              <a:rPr lang="it-IT" smtClean="0"/>
              <a:t>‹N›</a:t>
            </a:fld>
            <a:endParaRPr lang="it-IT"/>
          </a:p>
        </p:txBody>
      </p:sp>
    </p:spTree>
    <p:extLst>
      <p:ext uri="{BB962C8B-B14F-4D97-AF65-F5344CB8AC3E}">
        <p14:creationId xmlns:p14="http://schemas.microsoft.com/office/powerpoint/2010/main" val="16106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FEAD14B-0FAC-46EF-8BD6-DC76B4F775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F56F62-A357-4DDD-9CF6-5AD9BC4C3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45685A-052D-4D69-B659-47BBFF150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8C7C1-7E09-4001-9E64-BD2038DEB70A}" type="datetimeFigureOut">
              <a:rPr lang="it-IT" smtClean="0"/>
              <a:t>15/12/2020</a:t>
            </a:fld>
            <a:endParaRPr lang="it-IT"/>
          </a:p>
        </p:txBody>
      </p:sp>
      <p:sp>
        <p:nvSpPr>
          <p:cNvPr id="5" name="Segnaposto piè di pagina 4">
            <a:extLst>
              <a:ext uri="{FF2B5EF4-FFF2-40B4-BE49-F238E27FC236}">
                <a16:creationId xmlns:a16="http://schemas.microsoft.com/office/drawing/2014/main" id="{C8689F62-A1B2-46A5-BDDC-391321833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6E1EC1F-CFEE-4F92-9900-BA7E586E2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B8E9E-4B89-4307-8CE4-456E3DE70383}" type="slidenum">
              <a:rPr lang="it-IT" smtClean="0"/>
              <a:t>‹N›</a:t>
            </a:fld>
            <a:endParaRPr lang="it-IT"/>
          </a:p>
        </p:txBody>
      </p:sp>
    </p:spTree>
    <p:extLst>
      <p:ext uri="{BB962C8B-B14F-4D97-AF65-F5344CB8AC3E}">
        <p14:creationId xmlns:p14="http://schemas.microsoft.com/office/powerpoint/2010/main" val="112517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EF9155B-1684-46E5-B0E7-A6763C2AAABE}"/>
              </a:ext>
            </a:extLst>
          </p:cNvPr>
          <p:cNvSpPr txBox="1"/>
          <p:nvPr/>
        </p:nvSpPr>
        <p:spPr>
          <a:xfrm>
            <a:off x="937966" y="631596"/>
            <a:ext cx="10316067"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UNIVERSIT</a:t>
            </a:r>
            <a:r>
              <a:rPr lang="it-IT" sz="2800" b="1" dirty="0">
                <a:effectLst/>
                <a:latin typeface="Liberation Serif" panose="02020603050405020304" pitchFamily="18" charset="0"/>
                <a:ea typeface="Liberation Serif" panose="02020603050405020304" pitchFamily="18" charset="0"/>
                <a:cs typeface="Liberation Serif" panose="02020603050405020304" pitchFamily="18" charset="0"/>
              </a:rPr>
              <a:t>À</a:t>
            </a:r>
            <a:r>
              <a:rPr lang="it-IT" sz="2800" b="1" dirty="0">
                <a:latin typeface="Times New Roman" panose="02020603050405020304" pitchFamily="18" charset="0"/>
                <a:ea typeface="Liberation Serif" panose="02020603050405020304" pitchFamily="18" charset="0"/>
                <a:cs typeface="Times New Roman" panose="02020603050405020304" pitchFamily="18" charset="0"/>
              </a:rPr>
              <a:t> DEGLI STUDI DI MODENA E REGGIO EMILIA</a:t>
            </a:r>
          </a:p>
          <a:p>
            <a:endParaRPr lang="it-IT" sz="2800"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6" name="Connettore diritto 5">
            <a:extLst>
              <a:ext uri="{FF2B5EF4-FFF2-40B4-BE49-F238E27FC236}">
                <a16:creationId xmlns:a16="http://schemas.microsoft.com/office/drawing/2014/main" id="{3ED4E29D-BA5F-4415-A967-230B4CF78289}"/>
              </a:ext>
            </a:extLst>
          </p:cNvPr>
          <p:cNvCxnSpPr>
            <a:cxnSpLocks/>
          </p:cNvCxnSpPr>
          <p:nvPr/>
        </p:nvCxnSpPr>
        <p:spPr>
          <a:xfrm>
            <a:off x="741575" y="1206631"/>
            <a:ext cx="10671142" cy="0"/>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CasellaDiTesto 8">
            <a:extLst>
              <a:ext uri="{FF2B5EF4-FFF2-40B4-BE49-F238E27FC236}">
                <a16:creationId xmlns:a16="http://schemas.microsoft.com/office/drawing/2014/main" id="{FCC49670-CECF-4E0B-B3B7-E7DB8504C4E4}"/>
              </a:ext>
            </a:extLst>
          </p:cNvPr>
          <p:cNvSpPr txBox="1"/>
          <p:nvPr/>
        </p:nvSpPr>
        <p:spPr>
          <a:xfrm>
            <a:off x="1125716" y="1354870"/>
            <a:ext cx="9940566" cy="461665"/>
          </a:xfrm>
          <a:prstGeom prst="rect">
            <a:avLst/>
          </a:prstGeom>
          <a:noFill/>
        </p:spPr>
        <p:txBody>
          <a:bodyPr wrap="square" rtlCol="0">
            <a:spAutoFit/>
          </a:bodyPr>
          <a:lstStyle/>
          <a:p>
            <a:pPr algn="ct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Dipartimento di Scienze Fisiche, Informatiche e Matematiche</a:t>
            </a:r>
          </a:p>
        </p:txBody>
      </p:sp>
      <p:sp>
        <p:nvSpPr>
          <p:cNvPr id="10" name="CasellaDiTesto 9">
            <a:extLst>
              <a:ext uri="{FF2B5EF4-FFF2-40B4-BE49-F238E27FC236}">
                <a16:creationId xmlns:a16="http://schemas.microsoft.com/office/drawing/2014/main" id="{5D7509E5-DB57-4873-81E8-DAE0FDFFA0EF}"/>
              </a:ext>
            </a:extLst>
          </p:cNvPr>
          <p:cNvSpPr txBox="1"/>
          <p:nvPr/>
        </p:nvSpPr>
        <p:spPr>
          <a:xfrm>
            <a:off x="2535811" y="2298529"/>
            <a:ext cx="7315200" cy="1384995"/>
          </a:xfrm>
          <a:prstGeom prst="rect">
            <a:avLst/>
          </a:prstGeom>
          <a:noFill/>
        </p:spPr>
        <p:txBody>
          <a:bodyPr wrap="square" rtlCol="0">
            <a:spAutoFit/>
          </a:bodyPr>
          <a:lstStyle/>
          <a:p>
            <a:pPr algn="ctr"/>
            <a:r>
              <a:rPr lang="it-IT" sz="2800" b="1">
                <a:latin typeface="Liberation Serif" panose="02020603050405020304" pitchFamily="18" charset="0"/>
                <a:ea typeface="Liberation Serif" panose="02020603050405020304" pitchFamily="18" charset="0"/>
                <a:cs typeface="Liberation Serif" panose="02020603050405020304" pitchFamily="18" charset="0"/>
              </a:rPr>
              <a:t>Anomaly e Novelty Detection ed algoritmi di confronto tra curve applicati all’innovazione tecnologica ed industriale </a:t>
            </a:r>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1" name="CasellaDiTesto 10">
            <a:extLst>
              <a:ext uri="{FF2B5EF4-FFF2-40B4-BE49-F238E27FC236}">
                <a16:creationId xmlns:a16="http://schemas.microsoft.com/office/drawing/2014/main" id="{19DB1F99-D78D-42D2-AC72-8CAC787A0067}"/>
              </a:ext>
            </a:extLst>
          </p:cNvPr>
          <p:cNvSpPr txBox="1"/>
          <p:nvPr/>
        </p:nvSpPr>
        <p:spPr>
          <a:xfrm>
            <a:off x="937966" y="4856799"/>
            <a:ext cx="2082685" cy="646331"/>
          </a:xfrm>
          <a:prstGeom prst="rect">
            <a:avLst/>
          </a:prstGeom>
          <a:noFill/>
        </p:spPr>
        <p:txBody>
          <a:bodyPr wrap="none" rtlCol="0">
            <a:spAutoFit/>
          </a:bodyPr>
          <a:lstStyle/>
          <a:p>
            <a:pPr algn="ctr"/>
            <a:r>
              <a:rPr lang="it-IT" b="1" dirty="0">
                <a:latin typeface="Liberation Serif" panose="02020603050405020304" pitchFamily="18" charset="0"/>
                <a:ea typeface="Liberation Serif" panose="02020603050405020304" pitchFamily="18" charset="0"/>
                <a:cs typeface="Liberation Serif" panose="02020603050405020304" pitchFamily="18" charset="0"/>
              </a:rPr>
              <a:t>Laureando </a:t>
            </a:r>
          </a:p>
          <a:p>
            <a:pPr algn="ctr"/>
            <a:r>
              <a:rPr lang="it-IT" dirty="0">
                <a:latin typeface="Liberation Serif" panose="02020603050405020304" pitchFamily="18" charset="0"/>
                <a:ea typeface="Liberation Serif" panose="02020603050405020304" pitchFamily="18" charset="0"/>
                <a:cs typeface="Liberation Serif" panose="02020603050405020304" pitchFamily="18" charset="0"/>
              </a:rPr>
              <a:t>Nicholas Bernardoni</a:t>
            </a:r>
          </a:p>
        </p:txBody>
      </p:sp>
      <p:sp>
        <p:nvSpPr>
          <p:cNvPr id="12" name="CasellaDiTesto 11">
            <a:extLst>
              <a:ext uri="{FF2B5EF4-FFF2-40B4-BE49-F238E27FC236}">
                <a16:creationId xmlns:a16="http://schemas.microsoft.com/office/drawing/2014/main" id="{1D1A7395-1C84-4E25-9FD0-FBF7739FF785}"/>
              </a:ext>
            </a:extLst>
          </p:cNvPr>
          <p:cNvSpPr txBox="1"/>
          <p:nvPr/>
        </p:nvSpPr>
        <p:spPr>
          <a:xfrm>
            <a:off x="8601310" y="4856798"/>
            <a:ext cx="2499402" cy="646331"/>
          </a:xfrm>
          <a:prstGeom prst="rect">
            <a:avLst/>
          </a:prstGeom>
          <a:noFill/>
        </p:spPr>
        <p:txBody>
          <a:bodyPr wrap="none" rtlCol="0">
            <a:spAutoFit/>
          </a:bodyPr>
          <a:lstStyle/>
          <a:p>
            <a:pPr algn="ctr"/>
            <a:r>
              <a:rPr lang="it-IT" b="1" dirty="0">
                <a:latin typeface="Liberation Serif" panose="02020603050405020304" pitchFamily="18" charset="0"/>
                <a:ea typeface="Liberation Serif" panose="02020603050405020304" pitchFamily="18" charset="0"/>
                <a:cs typeface="Liberation Serif" panose="02020603050405020304" pitchFamily="18" charset="0"/>
              </a:rPr>
              <a:t>Relatore</a:t>
            </a:r>
          </a:p>
          <a:p>
            <a:pPr algn="ctr"/>
            <a:r>
              <a:rPr lang="it-IT" dirty="0">
                <a:latin typeface="Liberation Serif" panose="02020603050405020304" pitchFamily="18" charset="0"/>
                <a:ea typeface="Liberation Serif" panose="02020603050405020304" pitchFamily="18" charset="0"/>
                <a:cs typeface="Liberation Serif" panose="02020603050405020304" pitchFamily="18" charset="0"/>
              </a:rPr>
              <a:t>Prof. Riccardo </a:t>
            </a:r>
            <a:r>
              <a:rPr lang="it-IT" dirty="0" err="1">
                <a:latin typeface="Liberation Serif" panose="02020603050405020304" pitchFamily="18" charset="0"/>
                <a:ea typeface="Liberation Serif" panose="02020603050405020304" pitchFamily="18" charset="0"/>
                <a:cs typeface="Liberation Serif" panose="02020603050405020304" pitchFamily="18" charset="0"/>
              </a:rPr>
              <a:t>Martoglia</a:t>
            </a:r>
            <a:endParaRPr lang="it-IT"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13" name="Connettore diritto 12">
            <a:extLst>
              <a:ext uri="{FF2B5EF4-FFF2-40B4-BE49-F238E27FC236}">
                <a16:creationId xmlns:a16="http://schemas.microsoft.com/office/drawing/2014/main" id="{3A73E3E0-7F81-4BB4-9CE3-9A4CE980FCCF}"/>
              </a:ext>
            </a:extLst>
          </p:cNvPr>
          <p:cNvCxnSpPr>
            <a:cxnSpLocks/>
          </p:cNvCxnSpPr>
          <p:nvPr/>
        </p:nvCxnSpPr>
        <p:spPr>
          <a:xfrm>
            <a:off x="857840" y="5827336"/>
            <a:ext cx="10671142"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4" name="CasellaDiTesto 13">
            <a:extLst>
              <a:ext uri="{FF2B5EF4-FFF2-40B4-BE49-F238E27FC236}">
                <a16:creationId xmlns:a16="http://schemas.microsoft.com/office/drawing/2014/main" id="{686AF29B-E010-494A-8675-C84D5BA6EE65}"/>
              </a:ext>
            </a:extLst>
          </p:cNvPr>
          <p:cNvSpPr txBox="1"/>
          <p:nvPr/>
        </p:nvSpPr>
        <p:spPr>
          <a:xfrm flipH="1">
            <a:off x="4528871" y="6058168"/>
            <a:ext cx="3329079" cy="369332"/>
          </a:xfrm>
          <a:prstGeom prst="rect">
            <a:avLst/>
          </a:prstGeom>
          <a:noFill/>
        </p:spPr>
        <p:txBody>
          <a:bodyPr wrap="square" rtlCol="0">
            <a:spAutoFit/>
          </a:bodyPr>
          <a:lstStyle/>
          <a:p>
            <a:pPr algn="ctr"/>
            <a:r>
              <a:rPr lang="it-IT" dirty="0">
                <a:latin typeface="Liberation Serif" panose="02020603050405020304" pitchFamily="18" charset="0"/>
                <a:ea typeface="Liberation Serif" panose="02020603050405020304" pitchFamily="18" charset="0"/>
                <a:cs typeface="Liberation Serif" panose="02020603050405020304" pitchFamily="18" charset="0"/>
              </a:rPr>
              <a:t>Anno Accademico 2019/2020</a:t>
            </a:r>
          </a:p>
        </p:txBody>
      </p:sp>
    </p:spTree>
    <p:extLst>
      <p:ext uri="{BB962C8B-B14F-4D97-AF65-F5344CB8AC3E}">
        <p14:creationId xmlns:p14="http://schemas.microsoft.com/office/powerpoint/2010/main" val="336107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B9BD37-2FFC-4C83-83BF-E8A8AF87E19F}"/>
              </a:ext>
            </a:extLst>
          </p:cNvPr>
          <p:cNvSpPr txBox="1"/>
          <p:nvPr/>
        </p:nvSpPr>
        <p:spPr>
          <a:xfrm>
            <a:off x="150829" y="263951"/>
            <a:ext cx="9719035"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PROGETTAZIONE – Confronto tra due curve</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BA92E6FA-A985-489C-AF34-EF06F5F42F70}"/>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CasellaDiTesto 4">
            <a:extLst>
              <a:ext uri="{FF2B5EF4-FFF2-40B4-BE49-F238E27FC236}">
                <a16:creationId xmlns:a16="http://schemas.microsoft.com/office/drawing/2014/main" id="{59690C00-A29B-47DE-AE25-E5651CE4FACC}"/>
              </a:ext>
            </a:extLst>
          </p:cNvPr>
          <p:cNvSpPr txBox="1"/>
          <p:nvPr/>
        </p:nvSpPr>
        <p:spPr>
          <a:xfrm>
            <a:off x="451869" y="1100462"/>
            <a:ext cx="10124387" cy="5324535"/>
          </a:xfrm>
          <a:prstGeom prst="rect">
            <a:avLst/>
          </a:prstGeom>
          <a:noFill/>
        </p:spPr>
        <p:txBody>
          <a:bodyPr wrap="square" rtlCol="0">
            <a:spAutoFit/>
          </a:bodyPr>
          <a:lstStyle/>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Obiettivo: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individuare la non similarità di due segnali ed eventualmente segnalare un allarme</a:t>
            </a: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Input</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Un segnale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riferimento</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Un segnale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confronto</a:t>
            </a:r>
          </a:p>
          <a:p>
            <a:pPr marL="342900" indent="-34290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Ogni segnale è composto da 1024 valori</a:t>
            </a:r>
          </a:p>
          <a:p>
            <a:pPr marL="800100" lvl="1" indent="-342900">
              <a:buFont typeface="Arial" panose="020B0604020202020204" pitchFamily="34" charset="0"/>
              <a:buChar char="•"/>
            </a:pP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Arial" panose="020B0604020202020204" pitchFamily="34" charset="0"/>
              <a:buChar char="•"/>
            </a:pP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Output</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Valore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non similarità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restituito dal confronto delle curve</a:t>
            </a:r>
          </a:p>
          <a:p>
            <a:pPr marL="800100" lvl="1" indent="-342900">
              <a:buFont typeface="Arial" panose="020B0604020202020204" pitchFamily="34" charset="0"/>
              <a:buChar char="•"/>
            </a:pP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Arial" panose="020B0604020202020204" pitchFamily="34" charset="0"/>
              <a:buChar char="•"/>
            </a:pP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Metodi sviluppati</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KS test</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Metodo Scarto Quadratico Medio</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Metodo Integrale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(effettivamente utilizzato)</a:t>
            </a:r>
          </a:p>
        </p:txBody>
      </p:sp>
    </p:spTree>
    <p:extLst>
      <p:ext uri="{BB962C8B-B14F-4D97-AF65-F5344CB8AC3E}">
        <p14:creationId xmlns:p14="http://schemas.microsoft.com/office/powerpoint/2010/main" val="416796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590158-FBF9-4E00-AEFA-2E1FADEDDAA2}"/>
              </a:ext>
            </a:extLst>
          </p:cNvPr>
          <p:cNvSpPr txBox="1"/>
          <p:nvPr/>
        </p:nvSpPr>
        <p:spPr>
          <a:xfrm>
            <a:off x="150829" y="263951"/>
            <a:ext cx="9719035"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PROGETTAZIONE – KS test</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5C137520-204B-4EF9-B036-9BC9179B9B8B}"/>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7E82FCF1-C960-481D-BC19-6F606B64FCBA}"/>
              </a:ext>
            </a:extLst>
          </p:cNvPr>
          <p:cNvSpPr txBox="1"/>
          <p:nvPr/>
        </p:nvSpPr>
        <p:spPr>
          <a:xfrm>
            <a:off x="755773" y="1433850"/>
            <a:ext cx="10378912" cy="3785652"/>
          </a:xfrm>
          <a:prstGeom prst="rect">
            <a:avLst/>
          </a:prstGeom>
          <a:noFill/>
        </p:spPr>
        <p:txBody>
          <a:bodyPr wrap="square" rtlCol="0">
            <a:spAutoFit/>
          </a:bodyPr>
          <a:lstStyle/>
          <a:p>
            <a:pPr marL="285750"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Test non parametrico utilizzato per il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confronto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di distribuzioni</a:t>
            </a:r>
          </a:p>
          <a:p>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critical</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value</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per verificare se due campioni sono confrontabili</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Restituisce due valori:</a:t>
            </a:r>
          </a:p>
          <a:p>
            <a:pPr marL="742950" lvl="1" indent="-285750">
              <a:buFont typeface="Arial" panose="020B0604020202020204" pitchFamily="34" charset="0"/>
              <a:buChar char="•"/>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statistic</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1257300" lvl="2" indent="-342900">
              <a:buFont typeface="Wingdings" panose="05000000000000000000" pitchFamily="2" charset="2"/>
              <a:buChar char="ü"/>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statistic</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&gt;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critical</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value</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i due campioni provengono dalla stessa distribuzione e possono essere confrontati</a:t>
            </a:r>
          </a:p>
          <a:p>
            <a:pPr marL="1257300" lvl="2" indent="-342900">
              <a:buFont typeface="Wingdings" panose="05000000000000000000" pitchFamily="2" charset="2"/>
              <a:buChar char="ü"/>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statistic</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&lt;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critical</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value</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campioni provenienti da due distribuzioni diverse</a:t>
            </a:r>
          </a:p>
          <a:p>
            <a:pPr marL="800100" lvl="1"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value</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5" name="Immagine 4">
            <a:extLst>
              <a:ext uri="{FF2B5EF4-FFF2-40B4-BE49-F238E27FC236}">
                <a16:creationId xmlns:a16="http://schemas.microsoft.com/office/drawing/2014/main" id="{0ABF6827-38FE-47A1-8400-2D611529716A}"/>
              </a:ext>
            </a:extLst>
          </p:cNvPr>
          <p:cNvPicPr>
            <a:picLocks noChangeAspect="1"/>
          </p:cNvPicPr>
          <p:nvPr/>
        </p:nvPicPr>
        <p:blipFill>
          <a:blip r:embed="rId3"/>
          <a:stretch>
            <a:fillRect/>
          </a:stretch>
        </p:blipFill>
        <p:spPr>
          <a:xfrm>
            <a:off x="1201623" y="5314532"/>
            <a:ext cx="10245953" cy="450513"/>
          </a:xfrm>
          <a:prstGeom prst="rect">
            <a:avLst/>
          </a:prstGeom>
          <a:effectLst>
            <a:outerShdw blurRad="50800" dist="50800" dir="5400000" algn="ctr" rotWithShape="0">
              <a:srgbClr val="000000">
                <a:alpha val="41000"/>
              </a:srgbClr>
            </a:outerShdw>
          </a:effectLst>
        </p:spPr>
      </p:pic>
    </p:spTree>
    <p:extLst>
      <p:ext uri="{BB962C8B-B14F-4D97-AF65-F5344CB8AC3E}">
        <p14:creationId xmlns:p14="http://schemas.microsoft.com/office/powerpoint/2010/main" val="71663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34083D-BA83-4CCD-B7EE-912C7C693310}"/>
              </a:ext>
            </a:extLst>
          </p:cNvPr>
          <p:cNvSpPr txBox="1"/>
          <p:nvPr/>
        </p:nvSpPr>
        <p:spPr>
          <a:xfrm>
            <a:off x="150829" y="263951"/>
            <a:ext cx="9719035"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PROGETTAZIONE – Metodo SQM</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4" name="Connettore diritto 3">
            <a:extLst>
              <a:ext uri="{FF2B5EF4-FFF2-40B4-BE49-F238E27FC236}">
                <a16:creationId xmlns:a16="http://schemas.microsoft.com/office/drawing/2014/main" id="{67A0906F-69B4-4983-AB76-FA286AFFB6A0}"/>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CasellaDiTesto 4">
            <a:extLst>
              <a:ext uri="{FF2B5EF4-FFF2-40B4-BE49-F238E27FC236}">
                <a16:creationId xmlns:a16="http://schemas.microsoft.com/office/drawing/2014/main" id="{729363B2-A904-4C1E-9CD9-7F603615EF38}"/>
              </a:ext>
            </a:extLst>
          </p:cNvPr>
          <p:cNvSpPr txBox="1"/>
          <p:nvPr/>
        </p:nvSpPr>
        <p:spPr>
          <a:xfrm>
            <a:off x="472911" y="1081443"/>
            <a:ext cx="11246177" cy="3785652"/>
          </a:xfrm>
          <a:prstGeom prst="rect">
            <a:avLst/>
          </a:prstGeom>
          <a:noFill/>
        </p:spPr>
        <p:txBody>
          <a:bodyPr wrap="square" rtlCol="0">
            <a:spAutoFit/>
          </a:bodyPr>
          <a:lstStyle/>
          <a:p>
            <a:pPr marL="285750"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Lo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Scarto Quadratico Medio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è un indicatore di dispersione di una distribuzione di valori</a:t>
            </a:r>
          </a:p>
          <a:p>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Operazioni preliminari</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massimo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e</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minimo assoluti</a:t>
            </a:r>
          </a:p>
          <a:p>
            <a:pPr lvl="1"/>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Calcolo</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Differenza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tra le curve nel punto i-esimo</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scarti</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Normalizzazione</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 della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radice quadrata degli scarti al quadrato</a:t>
            </a: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Output: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più i valori ritornati saranno prossimi ad uno e più le due curve saranno simili</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6" name="Immagine 5">
            <a:extLst>
              <a:ext uri="{FF2B5EF4-FFF2-40B4-BE49-F238E27FC236}">
                <a16:creationId xmlns:a16="http://schemas.microsoft.com/office/drawing/2014/main" id="{F7FBC2AF-5E41-4284-A3D0-A2C58887DB78}"/>
              </a:ext>
            </a:extLst>
          </p:cNvPr>
          <p:cNvPicPr>
            <a:picLocks noChangeAspect="1"/>
          </p:cNvPicPr>
          <p:nvPr/>
        </p:nvPicPr>
        <p:blipFill>
          <a:blip r:embed="rId3"/>
          <a:stretch>
            <a:fillRect/>
          </a:stretch>
        </p:blipFill>
        <p:spPr>
          <a:xfrm>
            <a:off x="3853948" y="4890095"/>
            <a:ext cx="4973957" cy="1772924"/>
          </a:xfrm>
          <a:prstGeom prst="rect">
            <a:avLst/>
          </a:prstGeom>
          <a:effectLst>
            <a:outerShdw blurRad="50800" dist="50800" dir="5400000" algn="ctr" rotWithShape="0">
              <a:srgbClr val="000000">
                <a:alpha val="41000"/>
              </a:srgbClr>
            </a:outerShdw>
          </a:effectLst>
        </p:spPr>
      </p:pic>
    </p:spTree>
    <p:extLst>
      <p:ext uri="{BB962C8B-B14F-4D97-AF65-F5344CB8AC3E}">
        <p14:creationId xmlns:p14="http://schemas.microsoft.com/office/powerpoint/2010/main" val="418783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7CAD7D-0480-46C1-9B4C-11CCA5B483BD}"/>
              </a:ext>
            </a:extLst>
          </p:cNvPr>
          <p:cNvSpPr txBox="1"/>
          <p:nvPr/>
        </p:nvSpPr>
        <p:spPr>
          <a:xfrm>
            <a:off x="150829" y="263951"/>
            <a:ext cx="9719035"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PROGETTAZIONE – Metodo Integrale</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746569EE-AE14-4980-B7A1-A9B50995FFBE}"/>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890A299C-465B-475A-99C2-F3FCEA17BB50}"/>
              </a:ext>
            </a:extLst>
          </p:cNvPr>
          <p:cNvSpPr txBox="1"/>
          <p:nvPr/>
        </p:nvSpPr>
        <p:spPr>
          <a:xfrm>
            <a:off x="577631" y="1162489"/>
            <a:ext cx="11246177" cy="5016758"/>
          </a:xfrm>
          <a:prstGeom prst="rect">
            <a:avLst/>
          </a:prstGeom>
          <a:noFill/>
        </p:spPr>
        <p:txBody>
          <a:bodyPr wrap="square" rtlCol="0">
            <a:spAutoFit/>
          </a:bodyPr>
          <a:lstStyle/>
          <a:p>
            <a:pPr marL="285750"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Metodo che utilizza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integrali</a:t>
            </a: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Operazioni preliminari</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 valori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soglia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calcolato sul punto i-esimo</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 dei punti fuori dalla zona di tolleranza</a:t>
            </a:r>
          </a:p>
          <a:p>
            <a:pPr lvl="1"/>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lvl="1"/>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lvl="1"/>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 del rapporto tra i due integrali</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Valore vicino a 1</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Valore vicino a 0</a:t>
            </a:r>
          </a:p>
          <a:p>
            <a:pPr marL="800100" lvl="1" indent="-342900">
              <a:buFont typeface="Wingdings" panose="05000000000000000000" pitchFamily="2" charset="2"/>
              <a:buChar char="ü"/>
            </a:pP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Soluzione effettivamente implementata</a:t>
            </a:r>
          </a:p>
        </p:txBody>
      </p:sp>
      <p:pic>
        <p:nvPicPr>
          <p:cNvPr id="5" name="Immagine 4">
            <a:extLst>
              <a:ext uri="{FF2B5EF4-FFF2-40B4-BE49-F238E27FC236}">
                <a16:creationId xmlns:a16="http://schemas.microsoft.com/office/drawing/2014/main" id="{64E2941F-D637-4F12-B117-97058D99B990}"/>
              </a:ext>
            </a:extLst>
          </p:cNvPr>
          <p:cNvPicPr>
            <a:picLocks noChangeAspect="1"/>
          </p:cNvPicPr>
          <p:nvPr/>
        </p:nvPicPr>
        <p:blipFill>
          <a:blip r:embed="rId3"/>
          <a:stretch>
            <a:fillRect/>
          </a:stretch>
        </p:blipFill>
        <p:spPr>
          <a:xfrm>
            <a:off x="6806136" y="1695109"/>
            <a:ext cx="4808233" cy="3646173"/>
          </a:xfrm>
          <a:prstGeom prst="rect">
            <a:avLst/>
          </a:prstGeom>
          <a:effectLst>
            <a:outerShdw blurRad="50800" dist="50800" dir="5400000" algn="ctr" rotWithShape="0">
              <a:srgbClr val="000000">
                <a:alpha val="41000"/>
              </a:srgbClr>
            </a:outerShdw>
          </a:effectLst>
        </p:spPr>
      </p:pic>
      <p:sp>
        <p:nvSpPr>
          <p:cNvPr id="6" name="Freccia a destra 5">
            <a:extLst>
              <a:ext uri="{FF2B5EF4-FFF2-40B4-BE49-F238E27FC236}">
                <a16:creationId xmlns:a16="http://schemas.microsoft.com/office/drawing/2014/main" id="{21205F6D-360D-4786-84BF-97472E89E162}"/>
              </a:ext>
            </a:extLst>
          </p:cNvPr>
          <p:cNvSpPr/>
          <p:nvPr/>
        </p:nvSpPr>
        <p:spPr>
          <a:xfrm>
            <a:off x="3355943" y="4654453"/>
            <a:ext cx="772998" cy="8484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A33F39AF-E55F-46F6-B442-D9A34917FB0F}"/>
              </a:ext>
            </a:extLst>
          </p:cNvPr>
          <p:cNvSpPr/>
          <p:nvPr/>
        </p:nvSpPr>
        <p:spPr>
          <a:xfrm>
            <a:off x="3355943" y="4966798"/>
            <a:ext cx="772998" cy="8484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0C7A077-5AF9-4E62-8775-3DD8FE1D6A67}"/>
              </a:ext>
            </a:extLst>
          </p:cNvPr>
          <p:cNvSpPr txBox="1"/>
          <p:nvPr/>
        </p:nvSpPr>
        <p:spPr>
          <a:xfrm>
            <a:off x="4250481" y="4480489"/>
            <a:ext cx="2745215" cy="400110"/>
          </a:xfrm>
          <a:prstGeom prst="rect">
            <a:avLst/>
          </a:prstGeom>
          <a:noFill/>
        </p:spPr>
        <p:txBody>
          <a:bodyPr wrap="square" rtlCol="0">
            <a:spAutoFit/>
          </a:bodyPr>
          <a:lstStyle/>
          <a:p>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Curve non simili</a:t>
            </a:r>
          </a:p>
        </p:txBody>
      </p:sp>
      <p:sp>
        <p:nvSpPr>
          <p:cNvPr id="10" name="CasellaDiTesto 9">
            <a:extLst>
              <a:ext uri="{FF2B5EF4-FFF2-40B4-BE49-F238E27FC236}">
                <a16:creationId xmlns:a16="http://schemas.microsoft.com/office/drawing/2014/main" id="{BF7709C4-EEDC-449B-989B-A7A5C08309A2}"/>
              </a:ext>
            </a:extLst>
          </p:cNvPr>
          <p:cNvSpPr txBox="1"/>
          <p:nvPr/>
        </p:nvSpPr>
        <p:spPr>
          <a:xfrm>
            <a:off x="4250482" y="4809163"/>
            <a:ext cx="2291720" cy="400110"/>
          </a:xfrm>
          <a:prstGeom prst="rect">
            <a:avLst/>
          </a:prstGeom>
          <a:noFill/>
        </p:spPr>
        <p:txBody>
          <a:bodyPr wrap="square" rtlCol="0">
            <a:spAutoFit/>
          </a:bodyPr>
          <a:lstStyle/>
          <a:p>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Curve simili</a:t>
            </a:r>
          </a:p>
        </p:txBody>
      </p:sp>
    </p:spTree>
    <p:extLst>
      <p:ext uri="{BB962C8B-B14F-4D97-AF65-F5344CB8AC3E}">
        <p14:creationId xmlns:p14="http://schemas.microsoft.com/office/powerpoint/2010/main" val="338255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5034B47-F23C-4A36-B0D7-32170C2256E2}"/>
              </a:ext>
            </a:extLst>
          </p:cNvPr>
          <p:cNvSpPr txBox="1"/>
          <p:nvPr/>
        </p:nvSpPr>
        <p:spPr>
          <a:xfrm>
            <a:off x="150829" y="263951"/>
            <a:ext cx="9719035"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PROGETTAZIONE – </a:t>
            </a:r>
            <a:r>
              <a:rPr lang="it-IT" sz="2800" b="1"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800" b="1" dirty="0" err="1">
                <a:latin typeface="Liberation Serif" panose="02020603050405020304" pitchFamily="18" charset="0"/>
                <a:ea typeface="Liberation Serif" panose="02020603050405020304" pitchFamily="18" charset="0"/>
                <a:cs typeface="Liberation Serif" panose="02020603050405020304" pitchFamily="18" charset="0"/>
              </a:rPr>
              <a:t>Detection</a:t>
            </a:r>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 con LSTM</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B89A6DD3-3EEE-42B3-B388-D6BADD945A50}"/>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712BAE11-8855-415D-B4B4-874761203ABD}"/>
              </a:ext>
            </a:extLst>
          </p:cNvPr>
          <p:cNvSpPr txBox="1"/>
          <p:nvPr/>
        </p:nvSpPr>
        <p:spPr>
          <a:xfrm>
            <a:off x="472911" y="1046376"/>
            <a:ext cx="11246177" cy="3785652"/>
          </a:xfrm>
          <a:prstGeom prst="rect">
            <a:avLst/>
          </a:prstGeom>
          <a:noFill/>
        </p:spPr>
        <p:txBody>
          <a:bodyPr wrap="square" rtlCol="0">
            <a:spAutoFit/>
          </a:bodyPr>
          <a:lstStyle/>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Dati utilizzati</a:t>
            </a:r>
          </a:p>
          <a:p>
            <a:pPr marL="742950" lvl="1"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Dati raccolti da sensori di una Cartiera</a:t>
            </a: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Dati d’interesse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all’interno del cilindro 41 per l’asse X</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Frequenza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1200Hz              	   aumento dispersione vibrazionale</a:t>
            </a: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Operazioni effettuate</a:t>
            </a:r>
          </a:p>
          <a:p>
            <a:pPr marL="742950" lvl="1"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Estrazione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dei dati con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Pandas</a:t>
            </a: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Caricamento e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pre</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-processing</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dei dati</a:t>
            </a:r>
          </a:p>
          <a:p>
            <a:pPr marL="742950" lvl="1"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Creazione del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modello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Autoencoder</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Fit</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del modello</a:t>
            </a:r>
          </a:p>
          <a:p>
            <a:pPr marL="742950" lvl="1" indent="-285750">
              <a:buFont typeface="Arial" panose="020B0604020202020204" pitchFamily="34" charset="0"/>
              <a:buChar char="•"/>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Freccia a destra 4">
            <a:extLst>
              <a:ext uri="{FF2B5EF4-FFF2-40B4-BE49-F238E27FC236}">
                <a16:creationId xmlns:a16="http://schemas.microsoft.com/office/drawing/2014/main" id="{AB20608C-7F47-4A48-B5AC-6FF5BF1B53D3}"/>
              </a:ext>
            </a:extLst>
          </p:cNvPr>
          <p:cNvSpPr/>
          <p:nvPr/>
        </p:nvSpPr>
        <p:spPr>
          <a:xfrm>
            <a:off x="3421930" y="2449706"/>
            <a:ext cx="772998" cy="8484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F89D6CAA-A918-4C1D-8F14-EB079A2AC14A}"/>
              </a:ext>
            </a:extLst>
          </p:cNvPr>
          <p:cNvPicPr>
            <a:picLocks noChangeAspect="1"/>
          </p:cNvPicPr>
          <p:nvPr/>
        </p:nvPicPr>
        <p:blipFill>
          <a:blip r:embed="rId3"/>
          <a:stretch>
            <a:fillRect/>
          </a:stretch>
        </p:blipFill>
        <p:spPr>
          <a:xfrm>
            <a:off x="7520864" y="2686954"/>
            <a:ext cx="2165020" cy="2206770"/>
          </a:xfrm>
          <a:prstGeom prst="rect">
            <a:avLst/>
          </a:prstGeom>
          <a:effectLst>
            <a:outerShdw blurRad="50800" dist="50800" dir="5400000" algn="ctr" rotWithShape="0">
              <a:srgbClr val="000000">
                <a:alpha val="41000"/>
              </a:srgbClr>
            </a:outerShdw>
          </a:effectLst>
        </p:spPr>
      </p:pic>
      <p:sp>
        <p:nvSpPr>
          <p:cNvPr id="8" name="Freccia a destra 7">
            <a:extLst>
              <a:ext uri="{FF2B5EF4-FFF2-40B4-BE49-F238E27FC236}">
                <a16:creationId xmlns:a16="http://schemas.microsoft.com/office/drawing/2014/main" id="{80C87DAD-11F2-4DCB-A193-CBCB1E505463}"/>
              </a:ext>
            </a:extLst>
          </p:cNvPr>
          <p:cNvSpPr/>
          <p:nvPr/>
        </p:nvSpPr>
        <p:spPr>
          <a:xfrm>
            <a:off x="3808429" y="3978419"/>
            <a:ext cx="772998" cy="8484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4BB91208-B4FE-4373-93E1-059710AF0464}"/>
              </a:ext>
            </a:extLst>
          </p:cNvPr>
          <p:cNvPicPr>
            <a:picLocks noChangeAspect="1"/>
          </p:cNvPicPr>
          <p:nvPr/>
        </p:nvPicPr>
        <p:blipFill>
          <a:blip r:embed="rId4"/>
          <a:stretch>
            <a:fillRect/>
          </a:stretch>
        </p:blipFill>
        <p:spPr>
          <a:xfrm>
            <a:off x="5968899" y="4527763"/>
            <a:ext cx="3283352" cy="2066286"/>
          </a:xfrm>
          <a:prstGeom prst="rect">
            <a:avLst/>
          </a:prstGeom>
          <a:effectLst>
            <a:outerShdw blurRad="50800" dist="50800" dir="5400000" algn="ctr" rotWithShape="0">
              <a:srgbClr val="000000">
                <a:alpha val="41000"/>
              </a:srgbClr>
            </a:outerShdw>
          </a:effectLst>
        </p:spPr>
      </p:pic>
      <p:pic>
        <p:nvPicPr>
          <p:cNvPr id="12" name="Immagine 11">
            <a:extLst>
              <a:ext uri="{FF2B5EF4-FFF2-40B4-BE49-F238E27FC236}">
                <a16:creationId xmlns:a16="http://schemas.microsoft.com/office/drawing/2014/main" id="{119112A3-474A-4D90-AE34-1D304E14B0FE}"/>
              </a:ext>
            </a:extLst>
          </p:cNvPr>
          <p:cNvPicPr>
            <a:picLocks noChangeAspect="1"/>
          </p:cNvPicPr>
          <p:nvPr/>
        </p:nvPicPr>
        <p:blipFill>
          <a:blip r:embed="rId5"/>
          <a:stretch>
            <a:fillRect/>
          </a:stretch>
        </p:blipFill>
        <p:spPr>
          <a:xfrm>
            <a:off x="8603374" y="884560"/>
            <a:ext cx="3194801" cy="1802394"/>
          </a:xfrm>
          <a:prstGeom prst="rect">
            <a:avLst/>
          </a:prstGeom>
          <a:effectLst>
            <a:outerShdw blurRad="50800" dist="50800" dir="5400000" algn="ctr" rotWithShape="0">
              <a:srgbClr val="000000">
                <a:alpha val="41000"/>
              </a:srgbClr>
            </a:outerShdw>
          </a:effectLst>
        </p:spPr>
      </p:pic>
    </p:spTree>
    <p:extLst>
      <p:ext uri="{BB962C8B-B14F-4D97-AF65-F5344CB8AC3E}">
        <p14:creationId xmlns:p14="http://schemas.microsoft.com/office/powerpoint/2010/main" val="378579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ttore 1">
            <a:extLst>
              <a:ext uri="{FF2B5EF4-FFF2-40B4-BE49-F238E27FC236}">
                <a16:creationId xmlns:a16="http://schemas.microsoft.com/office/drawing/2014/main" id="{5F7417AF-BE6C-4BE6-ABD2-67EDD24B6DD9}"/>
              </a:ext>
            </a:extLst>
          </p:cNvPr>
          <p:cNvSpPr/>
          <p:nvPr/>
        </p:nvSpPr>
        <p:spPr>
          <a:xfrm>
            <a:off x="3123414" y="943681"/>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1</a:t>
            </a:r>
          </a:p>
        </p:txBody>
      </p:sp>
      <p:sp>
        <p:nvSpPr>
          <p:cNvPr id="3" name="Connettore 2">
            <a:extLst>
              <a:ext uri="{FF2B5EF4-FFF2-40B4-BE49-F238E27FC236}">
                <a16:creationId xmlns:a16="http://schemas.microsoft.com/office/drawing/2014/main" id="{668F82FD-2F8E-48E0-AD4E-112076EB1375}"/>
              </a:ext>
            </a:extLst>
          </p:cNvPr>
          <p:cNvSpPr/>
          <p:nvPr/>
        </p:nvSpPr>
        <p:spPr>
          <a:xfrm>
            <a:off x="3123414" y="1953633"/>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2</a:t>
            </a:r>
          </a:p>
        </p:txBody>
      </p:sp>
      <p:sp>
        <p:nvSpPr>
          <p:cNvPr id="4" name="Connettore 3">
            <a:extLst>
              <a:ext uri="{FF2B5EF4-FFF2-40B4-BE49-F238E27FC236}">
                <a16:creationId xmlns:a16="http://schemas.microsoft.com/office/drawing/2014/main" id="{E543919C-A8DD-4107-AB74-8ABB846FE1FA}"/>
              </a:ext>
            </a:extLst>
          </p:cNvPr>
          <p:cNvSpPr/>
          <p:nvPr/>
        </p:nvSpPr>
        <p:spPr>
          <a:xfrm>
            <a:off x="3123414" y="2951444"/>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3</a:t>
            </a:r>
          </a:p>
        </p:txBody>
      </p:sp>
      <p:sp>
        <p:nvSpPr>
          <p:cNvPr id="5" name="Connettore 4">
            <a:extLst>
              <a:ext uri="{FF2B5EF4-FFF2-40B4-BE49-F238E27FC236}">
                <a16:creationId xmlns:a16="http://schemas.microsoft.com/office/drawing/2014/main" id="{4246FB42-F16C-4583-B96C-40260B26EB9B}"/>
              </a:ext>
            </a:extLst>
          </p:cNvPr>
          <p:cNvSpPr/>
          <p:nvPr/>
        </p:nvSpPr>
        <p:spPr>
          <a:xfrm>
            <a:off x="3123414" y="3913547"/>
            <a:ext cx="612742" cy="629880"/>
          </a:xfrm>
          <a:prstGeom prst="flowChartConnector">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a:t>4</a:t>
            </a:r>
          </a:p>
        </p:txBody>
      </p:sp>
      <p:sp>
        <p:nvSpPr>
          <p:cNvPr id="6" name="Connettore 5">
            <a:extLst>
              <a:ext uri="{FF2B5EF4-FFF2-40B4-BE49-F238E27FC236}">
                <a16:creationId xmlns:a16="http://schemas.microsoft.com/office/drawing/2014/main" id="{55721614-3FAA-46C6-ACA7-CDB97EAF4681}"/>
              </a:ext>
            </a:extLst>
          </p:cNvPr>
          <p:cNvSpPr/>
          <p:nvPr/>
        </p:nvSpPr>
        <p:spPr>
          <a:xfrm>
            <a:off x="3123414" y="4875650"/>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5</a:t>
            </a:r>
          </a:p>
        </p:txBody>
      </p:sp>
      <p:sp>
        <p:nvSpPr>
          <p:cNvPr id="7" name="Connettore 6">
            <a:extLst>
              <a:ext uri="{FF2B5EF4-FFF2-40B4-BE49-F238E27FC236}">
                <a16:creationId xmlns:a16="http://schemas.microsoft.com/office/drawing/2014/main" id="{99FF53E6-2487-484D-AF6D-AEF6B1DF0BFA}"/>
              </a:ext>
            </a:extLst>
          </p:cNvPr>
          <p:cNvSpPr/>
          <p:nvPr/>
        </p:nvSpPr>
        <p:spPr>
          <a:xfrm>
            <a:off x="3123414" y="5839752"/>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6</a:t>
            </a:r>
          </a:p>
        </p:txBody>
      </p:sp>
      <p:cxnSp>
        <p:nvCxnSpPr>
          <p:cNvPr id="8" name="Connettore diritto 7">
            <a:extLst>
              <a:ext uri="{FF2B5EF4-FFF2-40B4-BE49-F238E27FC236}">
                <a16:creationId xmlns:a16="http://schemas.microsoft.com/office/drawing/2014/main" id="{A91D8855-DE9B-4B5D-BDD8-98746D9BC767}"/>
              </a:ext>
            </a:extLst>
          </p:cNvPr>
          <p:cNvCxnSpPr>
            <a:stCxn id="2" idx="4"/>
            <a:endCxn id="3" idx="0"/>
          </p:cNvCxnSpPr>
          <p:nvPr/>
        </p:nvCxnSpPr>
        <p:spPr>
          <a:xfrm>
            <a:off x="3429785" y="1573561"/>
            <a:ext cx="0" cy="38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3276F860-DE36-439F-89AC-1C651D52E42A}"/>
              </a:ext>
            </a:extLst>
          </p:cNvPr>
          <p:cNvCxnSpPr>
            <a:stCxn id="3" idx="4"/>
            <a:endCxn id="4" idx="0"/>
          </p:cNvCxnSpPr>
          <p:nvPr/>
        </p:nvCxnSpPr>
        <p:spPr>
          <a:xfrm>
            <a:off x="3429785" y="2583513"/>
            <a:ext cx="0" cy="367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ED80E94D-31B0-4357-A8DC-DB8F030FA7EB}"/>
              </a:ext>
            </a:extLst>
          </p:cNvPr>
          <p:cNvCxnSpPr>
            <a:stCxn id="4" idx="4"/>
            <a:endCxn id="5" idx="0"/>
          </p:cNvCxnSpPr>
          <p:nvPr/>
        </p:nvCxnSpPr>
        <p:spPr>
          <a:xfrm>
            <a:off x="3429785" y="3581324"/>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3C057935-41A2-48A6-B1A5-D380B58FBBEA}"/>
              </a:ext>
            </a:extLst>
          </p:cNvPr>
          <p:cNvCxnSpPr>
            <a:stCxn id="5" idx="4"/>
            <a:endCxn id="6" idx="0"/>
          </p:cNvCxnSpPr>
          <p:nvPr/>
        </p:nvCxnSpPr>
        <p:spPr>
          <a:xfrm>
            <a:off x="3429785" y="4543427"/>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51AD1D2D-A7CC-4EFB-A1F9-597FB6F421CD}"/>
              </a:ext>
            </a:extLst>
          </p:cNvPr>
          <p:cNvCxnSpPr>
            <a:stCxn id="6" idx="4"/>
            <a:endCxn id="7" idx="0"/>
          </p:cNvCxnSpPr>
          <p:nvPr/>
        </p:nvCxnSpPr>
        <p:spPr>
          <a:xfrm>
            <a:off x="3429785" y="5505530"/>
            <a:ext cx="0" cy="3342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1423E725-AD88-4D31-B3DF-DD7B444C357D}"/>
              </a:ext>
            </a:extLst>
          </p:cNvPr>
          <p:cNvSpPr txBox="1"/>
          <p:nvPr/>
        </p:nvSpPr>
        <p:spPr>
          <a:xfrm>
            <a:off x="4106946" y="1056474"/>
            <a:ext cx="4282908" cy="461665"/>
          </a:xfrm>
          <a:prstGeom prst="rect">
            <a:avLst/>
          </a:prstGeom>
          <a:noFill/>
        </p:spPr>
        <p:txBody>
          <a:bodyPr wrap="square" rtlCol="0">
            <a:spAutoFit/>
          </a:bodyPr>
          <a:lstStyle/>
          <a:p>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ed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4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4" name="CasellaDiTesto 13">
            <a:extLst>
              <a:ext uri="{FF2B5EF4-FFF2-40B4-BE49-F238E27FC236}">
                <a16:creationId xmlns:a16="http://schemas.microsoft.com/office/drawing/2014/main" id="{F544620E-F789-4A35-9EEE-681848E06277}"/>
              </a:ext>
            </a:extLst>
          </p:cNvPr>
          <p:cNvSpPr txBox="1"/>
          <p:nvPr/>
        </p:nvSpPr>
        <p:spPr>
          <a:xfrm>
            <a:off x="4106946" y="2037740"/>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p:txBody>
      </p:sp>
      <p:sp>
        <p:nvSpPr>
          <p:cNvPr id="15" name="CasellaDiTesto 14">
            <a:extLst>
              <a:ext uri="{FF2B5EF4-FFF2-40B4-BE49-F238E27FC236}">
                <a16:creationId xmlns:a16="http://schemas.microsoft.com/office/drawing/2014/main" id="{C46732DE-395C-4221-8163-C0A29699229F}"/>
              </a:ext>
            </a:extLst>
          </p:cNvPr>
          <p:cNvSpPr txBox="1"/>
          <p:nvPr/>
        </p:nvSpPr>
        <p:spPr>
          <a:xfrm>
            <a:off x="4106946" y="3019006"/>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Progettazione</a:t>
            </a:r>
          </a:p>
        </p:txBody>
      </p:sp>
      <p:sp>
        <p:nvSpPr>
          <p:cNvPr id="16" name="CasellaDiTesto 15">
            <a:extLst>
              <a:ext uri="{FF2B5EF4-FFF2-40B4-BE49-F238E27FC236}">
                <a16:creationId xmlns:a16="http://schemas.microsoft.com/office/drawing/2014/main" id="{415C16C1-C4A3-4114-ADFA-CABEA8CDEA23}"/>
              </a:ext>
            </a:extLst>
          </p:cNvPr>
          <p:cNvSpPr txBox="1"/>
          <p:nvPr/>
        </p:nvSpPr>
        <p:spPr>
          <a:xfrm>
            <a:off x="4106946" y="3934853"/>
            <a:ext cx="4282908" cy="461665"/>
          </a:xfrm>
          <a:prstGeom prst="rect">
            <a:avLst/>
          </a:prstGeom>
          <a:noFill/>
        </p:spPr>
        <p:txBody>
          <a:bodyPr wrap="square" rtlCol="0">
            <a:spAutoFit/>
          </a:bodyPr>
          <a:lstStyle/>
          <a:p>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Implementazione</a:t>
            </a:r>
          </a:p>
        </p:txBody>
      </p:sp>
      <p:sp>
        <p:nvSpPr>
          <p:cNvPr id="17" name="CasellaDiTesto 16">
            <a:extLst>
              <a:ext uri="{FF2B5EF4-FFF2-40B4-BE49-F238E27FC236}">
                <a16:creationId xmlns:a16="http://schemas.microsoft.com/office/drawing/2014/main" id="{5028D8D1-6217-465F-8DDD-3ACAF14CC2F3}"/>
              </a:ext>
            </a:extLst>
          </p:cNvPr>
          <p:cNvSpPr txBox="1"/>
          <p:nvPr/>
        </p:nvSpPr>
        <p:spPr>
          <a:xfrm>
            <a:off x="4106946" y="4959757"/>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Test</a:t>
            </a:r>
          </a:p>
        </p:txBody>
      </p:sp>
      <p:sp>
        <p:nvSpPr>
          <p:cNvPr id="18" name="CasellaDiTesto 17">
            <a:extLst>
              <a:ext uri="{FF2B5EF4-FFF2-40B4-BE49-F238E27FC236}">
                <a16:creationId xmlns:a16="http://schemas.microsoft.com/office/drawing/2014/main" id="{2B3BBE0F-1B92-41E9-A460-02600355F775}"/>
              </a:ext>
            </a:extLst>
          </p:cNvPr>
          <p:cNvSpPr txBox="1"/>
          <p:nvPr/>
        </p:nvSpPr>
        <p:spPr>
          <a:xfrm>
            <a:off x="4106946" y="5923859"/>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p:txBody>
      </p:sp>
      <p:sp>
        <p:nvSpPr>
          <p:cNvPr id="19" name="CasellaDiTesto 18">
            <a:extLst>
              <a:ext uri="{FF2B5EF4-FFF2-40B4-BE49-F238E27FC236}">
                <a16:creationId xmlns:a16="http://schemas.microsoft.com/office/drawing/2014/main" id="{41219653-619A-421E-A3D8-02C308CA278A}"/>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ANALISI DEL PROGETTO</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20" name="Connettore diritto 19">
            <a:extLst>
              <a:ext uri="{FF2B5EF4-FFF2-40B4-BE49-F238E27FC236}">
                <a16:creationId xmlns:a16="http://schemas.microsoft.com/office/drawing/2014/main" id="{1050972B-19DC-4D49-A7BE-ACCF55F2C818}"/>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701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D1FEAB-95A9-4D42-B835-5C01CC590A2F}"/>
              </a:ext>
            </a:extLst>
          </p:cNvPr>
          <p:cNvSpPr txBox="1"/>
          <p:nvPr/>
        </p:nvSpPr>
        <p:spPr>
          <a:xfrm>
            <a:off x="150829" y="263951"/>
            <a:ext cx="1011496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IMPLEMENTAZIONE – Confronto tra due curve</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9E68440D-0EF8-453C-8EBC-86644F79954F}"/>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EFFDB841-06AA-4043-A669-863E178A885C}"/>
              </a:ext>
            </a:extLst>
          </p:cNvPr>
          <p:cNvSpPr txBox="1"/>
          <p:nvPr/>
        </p:nvSpPr>
        <p:spPr>
          <a:xfrm>
            <a:off x="472911" y="1593131"/>
            <a:ext cx="11246177" cy="4401205"/>
          </a:xfrm>
          <a:prstGeom prst="rect">
            <a:avLst/>
          </a:prstGeom>
          <a:noFill/>
        </p:spPr>
        <p:txBody>
          <a:bodyPr wrap="square" rtlCol="0">
            <a:spAutoFit/>
          </a:bodyPr>
          <a:lstStyle/>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Funzione principale</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calcolo(riferimento, confronto)</a:t>
            </a: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Altre funzioni utilizzate</a:t>
            </a:r>
          </a:p>
          <a:p>
            <a:pPr marL="800100" lvl="1" indent="-342900">
              <a:buFont typeface="Wingdings" panose="05000000000000000000" pitchFamily="2" charset="2"/>
              <a:buChar char="ü"/>
            </a:pP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calcola_contributi</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(confronto,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tolleranzaSup</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tolleranzaInf</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a:t>
            </a:r>
          </a:p>
          <a:p>
            <a:pPr marL="800100" lvl="1" indent="-342900">
              <a:buFont typeface="Wingdings" panose="05000000000000000000" pitchFamily="2" charset="2"/>
              <a:buChar char="ü"/>
            </a:pP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calcola_val_esterni</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(confronto,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tolleranzaSup</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tolleranzaInf</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a:t>
            </a:r>
          </a:p>
          <a:p>
            <a:pPr marL="800100" lvl="1" indent="-342900">
              <a:buFont typeface="Wingdings" panose="05000000000000000000" pitchFamily="2" charset="2"/>
              <a:buChar char="ü"/>
            </a:pP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integrale_trap</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(riferimento, confronto)</a:t>
            </a:r>
          </a:p>
        </p:txBody>
      </p:sp>
      <p:pic>
        <p:nvPicPr>
          <p:cNvPr id="5" name="Immagine 4">
            <a:extLst>
              <a:ext uri="{FF2B5EF4-FFF2-40B4-BE49-F238E27FC236}">
                <a16:creationId xmlns:a16="http://schemas.microsoft.com/office/drawing/2014/main" id="{DCA50579-A1D6-49CB-B508-F52EB87267FE}"/>
              </a:ext>
            </a:extLst>
          </p:cNvPr>
          <p:cNvPicPr>
            <a:picLocks noChangeAspect="1"/>
          </p:cNvPicPr>
          <p:nvPr/>
        </p:nvPicPr>
        <p:blipFill>
          <a:blip r:embed="rId3"/>
          <a:stretch>
            <a:fillRect/>
          </a:stretch>
        </p:blipFill>
        <p:spPr>
          <a:xfrm>
            <a:off x="5681222" y="1380634"/>
            <a:ext cx="6262540" cy="3331489"/>
          </a:xfrm>
          <a:prstGeom prst="rect">
            <a:avLst/>
          </a:prstGeom>
          <a:effectLst>
            <a:outerShdw blurRad="50800" dist="50800" dir="5400000" algn="ctr" rotWithShape="0">
              <a:srgbClr val="000000">
                <a:alpha val="41000"/>
              </a:srgbClr>
            </a:outerShdw>
          </a:effectLst>
        </p:spPr>
      </p:pic>
    </p:spTree>
    <p:extLst>
      <p:ext uri="{BB962C8B-B14F-4D97-AF65-F5344CB8AC3E}">
        <p14:creationId xmlns:p14="http://schemas.microsoft.com/office/powerpoint/2010/main" val="156038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5590B44-290D-47D2-A3C3-2988CD6FD344}"/>
              </a:ext>
            </a:extLst>
          </p:cNvPr>
          <p:cNvSpPr txBox="1"/>
          <p:nvPr/>
        </p:nvSpPr>
        <p:spPr>
          <a:xfrm>
            <a:off x="150829" y="263951"/>
            <a:ext cx="1011496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IMPLEMENTAZIONE – </a:t>
            </a:r>
            <a:r>
              <a:rPr lang="it-IT" sz="2800" b="1"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800" b="1" dirty="0" err="1">
                <a:latin typeface="Liberation Serif" panose="02020603050405020304" pitchFamily="18" charset="0"/>
                <a:ea typeface="Liberation Serif" panose="02020603050405020304" pitchFamily="18" charset="0"/>
                <a:cs typeface="Liberation Serif" panose="02020603050405020304" pitchFamily="18" charset="0"/>
              </a:rPr>
              <a:t>Detection</a:t>
            </a:r>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 con LSTM</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56BB5F8D-5236-4AC5-95A7-167B0013A8D8}"/>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pic>
        <p:nvPicPr>
          <p:cNvPr id="4" name="Immagine 3">
            <a:extLst>
              <a:ext uri="{FF2B5EF4-FFF2-40B4-BE49-F238E27FC236}">
                <a16:creationId xmlns:a16="http://schemas.microsoft.com/office/drawing/2014/main" id="{43046F98-B2B1-497E-BF57-F3E954DFAE4A}"/>
              </a:ext>
            </a:extLst>
          </p:cNvPr>
          <p:cNvPicPr>
            <a:picLocks noChangeAspect="1"/>
          </p:cNvPicPr>
          <p:nvPr/>
        </p:nvPicPr>
        <p:blipFill>
          <a:blip r:embed="rId3"/>
          <a:stretch>
            <a:fillRect/>
          </a:stretch>
        </p:blipFill>
        <p:spPr>
          <a:xfrm>
            <a:off x="353878" y="914738"/>
            <a:ext cx="6478353" cy="3041729"/>
          </a:xfrm>
          <a:prstGeom prst="rect">
            <a:avLst/>
          </a:prstGeom>
          <a:effectLst>
            <a:outerShdw blurRad="50800" dist="50800" dir="5400000" algn="ctr" rotWithShape="0">
              <a:srgbClr val="000000">
                <a:alpha val="41000"/>
              </a:srgbClr>
            </a:outerShdw>
            <a:reflection endPos="0" dist="50800" dir="5400000" sy="-100000" algn="bl" rotWithShape="0"/>
          </a:effectLst>
        </p:spPr>
      </p:pic>
      <p:pic>
        <p:nvPicPr>
          <p:cNvPr id="5" name="Immagine 4">
            <a:extLst>
              <a:ext uri="{FF2B5EF4-FFF2-40B4-BE49-F238E27FC236}">
                <a16:creationId xmlns:a16="http://schemas.microsoft.com/office/drawing/2014/main" id="{D2078D93-59BA-4FDF-A336-69F6A125C255}"/>
              </a:ext>
            </a:extLst>
          </p:cNvPr>
          <p:cNvPicPr>
            <a:picLocks noChangeAspect="1"/>
          </p:cNvPicPr>
          <p:nvPr/>
        </p:nvPicPr>
        <p:blipFill>
          <a:blip r:embed="rId4"/>
          <a:stretch>
            <a:fillRect/>
          </a:stretch>
        </p:blipFill>
        <p:spPr>
          <a:xfrm>
            <a:off x="6832231" y="4104118"/>
            <a:ext cx="5188451" cy="2222939"/>
          </a:xfrm>
          <a:prstGeom prst="rect">
            <a:avLst/>
          </a:prstGeom>
          <a:noFill/>
          <a:effectLst>
            <a:outerShdw blurRad="50800" dist="50800" dir="5400000" algn="ctr" rotWithShape="0">
              <a:srgbClr val="000000">
                <a:alpha val="41000"/>
              </a:srgbClr>
            </a:outerShdw>
            <a:reflection endPos="0" dist="50800" dir="5400000" sy="-100000" algn="bl" rotWithShape="0"/>
          </a:effectLst>
        </p:spPr>
      </p:pic>
      <p:pic>
        <p:nvPicPr>
          <p:cNvPr id="6" name="Immagine 5">
            <a:extLst>
              <a:ext uri="{FF2B5EF4-FFF2-40B4-BE49-F238E27FC236}">
                <a16:creationId xmlns:a16="http://schemas.microsoft.com/office/drawing/2014/main" id="{15E2A0EC-98BB-4586-8CD8-0CE52727FC9C}"/>
              </a:ext>
            </a:extLst>
          </p:cNvPr>
          <p:cNvPicPr>
            <a:picLocks noChangeAspect="1"/>
          </p:cNvPicPr>
          <p:nvPr/>
        </p:nvPicPr>
        <p:blipFill>
          <a:blip r:embed="rId5"/>
          <a:stretch>
            <a:fillRect/>
          </a:stretch>
        </p:blipFill>
        <p:spPr>
          <a:xfrm>
            <a:off x="907548" y="5735437"/>
            <a:ext cx="5188452" cy="207825"/>
          </a:xfrm>
          <a:prstGeom prst="rect">
            <a:avLst/>
          </a:prstGeom>
          <a:effectLst>
            <a:outerShdw blurRad="50800" dist="50800" dir="5400000" algn="ctr" rotWithShape="0">
              <a:srgbClr val="000000">
                <a:alpha val="41000"/>
              </a:srgbClr>
            </a:outerShdw>
            <a:reflection endPos="20000" dist="50800" dir="5400000" sy="-100000" algn="bl" rotWithShape="0"/>
          </a:effectLst>
        </p:spPr>
      </p:pic>
      <p:sp>
        <p:nvSpPr>
          <p:cNvPr id="9" name="Freccia in giù 8">
            <a:extLst>
              <a:ext uri="{FF2B5EF4-FFF2-40B4-BE49-F238E27FC236}">
                <a16:creationId xmlns:a16="http://schemas.microsoft.com/office/drawing/2014/main" id="{7079CD17-BB05-46A5-A795-698465124223}"/>
              </a:ext>
            </a:extLst>
          </p:cNvPr>
          <p:cNvSpPr/>
          <p:nvPr/>
        </p:nvSpPr>
        <p:spPr>
          <a:xfrm>
            <a:off x="9012154" y="3203832"/>
            <a:ext cx="467139" cy="752635"/>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B18EB7D4-CED8-4A1E-809F-CD9E3200FA2C}"/>
              </a:ext>
            </a:extLst>
          </p:cNvPr>
          <p:cNvSpPr/>
          <p:nvPr/>
        </p:nvSpPr>
        <p:spPr>
          <a:xfrm>
            <a:off x="3190461" y="4949687"/>
            <a:ext cx="467139" cy="78575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46E934D0-C256-4E35-8B36-6E3832D868BF}"/>
              </a:ext>
            </a:extLst>
          </p:cNvPr>
          <p:cNvSpPr txBox="1"/>
          <p:nvPr/>
        </p:nvSpPr>
        <p:spPr>
          <a:xfrm>
            <a:off x="7769900" y="1429643"/>
            <a:ext cx="2951645" cy="400110"/>
          </a:xfrm>
          <a:prstGeom prst="rect">
            <a:avLst/>
          </a:prstGeom>
          <a:noFill/>
        </p:spPr>
        <p:txBody>
          <a:bodyPr wrap="square" rtlCol="0">
            <a:spAutoFit/>
          </a:bodyPr>
          <a:lstStyle/>
          <a:p>
            <a:r>
              <a:rPr lang="it-IT" sz="2000" b="1" dirty="0">
                <a:solidFill>
                  <a:srgbClr val="C00000"/>
                </a:solidFill>
                <a:latin typeface="Liberation Serif" panose="02020603050405020304" pitchFamily="18" charset="0"/>
                <a:ea typeface="Liberation Serif" panose="02020603050405020304" pitchFamily="18" charset="0"/>
                <a:cs typeface="Liberation Serif" panose="02020603050405020304" pitchFamily="18" charset="0"/>
              </a:rPr>
              <a:t>AUTOENCODER</a:t>
            </a:r>
          </a:p>
        </p:txBody>
      </p:sp>
      <p:sp>
        <p:nvSpPr>
          <p:cNvPr id="13" name="CasellaDiTesto 12">
            <a:extLst>
              <a:ext uri="{FF2B5EF4-FFF2-40B4-BE49-F238E27FC236}">
                <a16:creationId xmlns:a16="http://schemas.microsoft.com/office/drawing/2014/main" id="{1C237D52-25FA-4816-9ADA-8E14DEF80647}"/>
              </a:ext>
            </a:extLst>
          </p:cNvPr>
          <p:cNvSpPr txBox="1"/>
          <p:nvPr/>
        </p:nvSpPr>
        <p:spPr>
          <a:xfrm>
            <a:off x="7769900" y="2188169"/>
            <a:ext cx="2951645" cy="1015663"/>
          </a:xfrm>
          <a:prstGeom prst="rect">
            <a:avLst/>
          </a:prstGeom>
          <a:noFill/>
        </p:spPr>
        <p:txBody>
          <a:bodyPr wrap="square" rtlCol="0">
            <a:spAutoFit/>
          </a:bodyPr>
          <a:lstStyle/>
          <a:p>
            <a:pPr algn="ctr"/>
            <a:r>
              <a:rPr lang="it-IT" sz="2000" b="1" dirty="0">
                <a:solidFill>
                  <a:srgbClr val="C00000"/>
                </a:solidFill>
                <a:latin typeface="Liberation Serif" panose="02020603050405020304" pitchFamily="18" charset="0"/>
                <a:ea typeface="Liberation Serif" panose="02020603050405020304" pitchFamily="18" charset="0"/>
                <a:cs typeface="Liberation Serif" panose="02020603050405020304" pitchFamily="18" charset="0"/>
              </a:rPr>
              <a:t>CALCOLO DISTRIBUZIONE DELL’ERRORE</a:t>
            </a:r>
          </a:p>
        </p:txBody>
      </p:sp>
      <p:sp>
        <p:nvSpPr>
          <p:cNvPr id="14" name="CasellaDiTesto 13">
            <a:extLst>
              <a:ext uri="{FF2B5EF4-FFF2-40B4-BE49-F238E27FC236}">
                <a16:creationId xmlns:a16="http://schemas.microsoft.com/office/drawing/2014/main" id="{777E6EDC-84A0-47BF-9874-35E23659E5E2}"/>
              </a:ext>
            </a:extLst>
          </p:cNvPr>
          <p:cNvSpPr txBox="1"/>
          <p:nvPr/>
        </p:nvSpPr>
        <p:spPr>
          <a:xfrm>
            <a:off x="1948207" y="4280733"/>
            <a:ext cx="2951645" cy="707886"/>
          </a:xfrm>
          <a:prstGeom prst="rect">
            <a:avLst/>
          </a:prstGeom>
          <a:noFill/>
        </p:spPr>
        <p:txBody>
          <a:bodyPr wrap="square" rtlCol="0">
            <a:spAutoFit/>
          </a:bodyPr>
          <a:lstStyle/>
          <a:p>
            <a:pPr algn="ctr"/>
            <a:r>
              <a:rPr lang="it-IT" sz="2000" b="1" dirty="0">
                <a:solidFill>
                  <a:srgbClr val="C00000"/>
                </a:solidFill>
                <a:latin typeface="Liberation Serif" panose="02020603050405020304" pitchFamily="18" charset="0"/>
                <a:ea typeface="Liberation Serif" panose="02020603050405020304" pitchFamily="18" charset="0"/>
                <a:cs typeface="Liberation Serif" panose="02020603050405020304" pitchFamily="18" charset="0"/>
              </a:rPr>
              <a:t>CALCOLO VALORI SOPRA SOGLIA</a:t>
            </a:r>
          </a:p>
        </p:txBody>
      </p:sp>
      <p:sp>
        <p:nvSpPr>
          <p:cNvPr id="15" name="Freccia in giù 14">
            <a:extLst>
              <a:ext uri="{FF2B5EF4-FFF2-40B4-BE49-F238E27FC236}">
                <a16:creationId xmlns:a16="http://schemas.microsoft.com/office/drawing/2014/main" id="{46131800-6CE0-4A4D-8D52-7323A6CD0938}"/>
              </a:ext>
            </a:extLst>
          </p:cNvPr>
          <p:cNvSpPr/>
          <p:nvPr/>
        </p:nvSpPr>
        <p:spPr>
          <a:xfrm rot="5400000">
            <a:off x="7067496" y="1238574"/>
            <a:ext cx="467139" cy="752635"/>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412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nettore 18">
            <a:extLst>
              <a:ext uri="{FF2B5EF4-FFF2-40B4-BE49-F238E27FC236}">
                <a16:creationId xmlns:a16="http://schemas.microsoft.com/office/drawing/2014/main" id="{95C896AE-E053-429B-B0E3-8DE88C0FF1A0}"/>
              </a:ext>
            </a:extLst>
          </p:cNvPr>
          <p:cNvSpPr/>
          <p:nvPr/>
        </p:nvSpPr>
        <p:spPr>
          <a:xfrm>
            <a:off x="3123414" y="943681"/>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1</a:t>
            </a:r>
          </a:p>
        </p:txBody>
      </p:sp>
      <p:sp>
        <p:nvSpPr>
          <p:cNvPr id="20" name="Connettore 19">
            <a:extLst>
              <a:ext uri="{FF2B5EF4-FFF2-40B4-BE49-F238E27FC236}">
                <a16:creationId xmlns:a16="http://schemas.microsoft.com/office/drawing/2014/main" id="{CD6D107F-5135-4292-8A3E-386F22BBF338}"/>
              </a:ext>
            </a:extLst>
          </p:cNvPr>
          <p:cNvSpPr/>
          <p:nvPr/>
        </p:nvSpPr>
        <p:spPr>
          <a:xfrm>
            <a:off x="3123414" y="1953633"/>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2</a:t>
            </a:r>
          </a:p>
        </p:txBody>
      </p:sp>
      <p:sp>
        <p:nvSpPr>
          <p:cNvPr id="21" name="Connettore 20">
            <a:extLst>
              <a:ext uri="{FF2B5EF4-FFF2-40B4-BE49-F238E27FC236}">
                <a16:creationId xmlns:a16="http://schemas.microsoft.com/office/drawing/2014/main" id="{4A2EF74A-C7C0-42A2-94D9-6D78303AFE1A}"/>
              </a:ext>
            </a:extLst>
          </p:cNvPr>
          <p:cNvSpPr/>
          <p:nvPr/>
        </p:nvSpPr>
        <p:spPr>
          <a:xfrm>
            <a:off x="3123414" y="2951444"/>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3</a:t>
            </a:r>
          </a:p>
        </p:txBody>
      </p:sp>
      <p:sp>
        <p:nvSpPr>
          <p:cNvPr id="22" name="Connettore 21">
            <a:extLst>
              <a:ext uri="{FF2B5EF4-FFF2-40B4-BE49-F238E27FC236}">
                <a16:creationId xmlns:a16="http://schemas.microsoft.com/office/drawing/2014/main" id="{6E7E83A5-E358-4C8C-B5C3-D22686CF7499}"/>
              </a:ext>
            </a:extLst>
          </p:cNvPr>
          <p:cNvSpPr/>
          <p:nvPr/>
        </p:nvSpPr>
        <p:spPr>
          <a:xfrm>
            <a:off x="3123414" y="3913547"/>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4</a:t>
            </a:r>
          </a:p>
        </p:txBody>
      </p:sp>
      <p:sp>
        <p:nvSpPr>
          <p:cNvPr id="23" name="Connettore 22">
            <a:extLst>
              <a:ext uri="{FF2B5EF4-FFF2-40B4-BE49-F238E27FC236}">
                <a16:creationId xmlns:a16="http://schemas.microsoft.com/office/drawing/2014/main" id="{312AA1DB-95ED-4DB0-B514-A7161696A800}"/>
              </a:ext>
            </a:extLst>
          </p:cNvPr>
          <p:cNvSpPr/>
          <p:nvPr/>
        </p:nvSpPr>
        <p:spPr>
          <a:xfrm>
            <a:off x="3123414" y="4875650"/>
            <a:ext cx="612742" cy="629880"/>
          </a:xfrm>
          <a:prstGeom prst="flowChartConnector">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a:t>5</a:t>
            </a:r>
          </a:p>
        </p:txBody>
      </p:sp>
      <p:sp>
        <p:nvSpPr>
          <p:cNvPr id="24" name="Connettore 23">
            <a:extLst>
              <a:ext uri="{FF2B5EF4-FFF2-40B4-BE49-F238E27FC236}">
                <a16:creationId xmlns:a16="http://schemas.microsoft.com/office/drawing/2014/main" id="{8A01E4C5-40F9-41AB-8AD3-5785FD4DC879}"/>
              </a:ext>
            </a:extLst>
          </p:cNvPr>
          <p:cNvSpPr/>
          <p:nvPr/>
        </p:nvSpPr>
        <p:spPr>
          <a:xfrm>
            <a:off x="3123414" y="5839752"/>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6</a:t>
            </a:r>
          </a:p>
        </p:txBody>
      </p:sp>
      <p:cxnSp>
        <p:nvCxnSpPr>
          <p:cNvPr id="25" name="Connettore diritto 24">
            <a:extLst>
              <a:ext uri="{FF2B5EF4-FFF2-40B4-BE49-F238E27FC236}">
                <a16:creationId xmlns:a16="http://schemas.microsoft.com/office/drawing/2014/main" id="{945B5836-B645-46A2-AA51-3C023C40C039}"/>
              </a:ext>
            </a:extLst>
          </p:cNvPr>
          <p:cNvCxnSpPr>
            <a:stCxn id="19" idx="4"/>
            <a:endCxn id="20" idx="0"/>
          </p:cNvCxnSpPr>
          <p:nvPr/>
        </p:nvCxnSpPr>
        <p:spPr>
          <a:xfrm>
            <a:off x="3429785" y="1573561"/>
            <a:ext cx="0" cy="38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4E15821B-9609-4D17-B382-100FCD75BB2E}"/>
              </a:ext>
            </a:extLst>
          </p:cNvPr>
          <p:cNvCxnSpPr>
            <a:stCxn id="20" idx="4"/>
            <a:endCxn id="21" idx="0"/>
          </p:cNvCxnSpPr>
          <p:nvPr/>
        </p:nvCxnSpPr>
        <p:spPr>
          <a:xfrm>
            <a:off x="3429785" y="2583513"/>
            <a:ext cx="0" cy="367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5E8B36C6-3AA4-40A8-B9F5-D29C518A18AC}"/>
              </a:ext>
            </a:extLst>
          </p:cNvPr>
          <p:cNvCxnSpPr>
            <a:stCxn id="21" idx="4"/>
            <a:endCxn id="22" idx="0"/>
          </p:cNvCxnSpPr>
          <p:nvPr/>
        </p:nvCxnSpPr>
        <p:spPr>
          <a:xfrm>
            <a:off x="3429785" y="3581324"/>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DC68DF55-446E-457A-BDB4-0235311E60AC}"/>
              </a:ext>
            </a:extLst>
          </p:cNvPr>
          <p:cNvCxnSpPr>
            <a:stCxn id="22" idx="4"/>
            <a:endCxn id="23" idx="0"/>
          </p:cNvCxnSpPr>
          <p:nvPr/>
        </p:nvCxnSpPr>
        <p:spPr>
          <a:xfrm>
            <a:off x="3429785" y="4543427"/>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8385EE13-F77F-40CB-BBC5-698304B60872}"/>
              </a:ext>
            </a:extLst>
          </p:cNvPr>
          <p:cNvCxnSpPr>
            <a:stCxn id="23" idx="4"/>
            <a:endCxn id="24" idx="0"/>
          </p:cNvCxnSpPr>
          <p:nvPr/>
        </p:nvCxnSpPr>
        <p:spPr>
          <a:xfrm>
            <a:off x="3429785" y="5505530"/>
            <a:ext cx="0" cy="334222"/>
          </a:xfrm>
          <a:prstGeom prst="line">
            <a:avLst/>
          </a:prstGeom>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AA1162DE-E16A-468E-BDC3-B4FB55D88B86}"/>
              </a:ext>
            </a:extLst>
          </p:cNvPr>
          <p:cNvSpPr txBox="1"/>
          <p:nvPr/>
        </p:nvSpPr>
        <p:spPr>
          <a:xfrm>
            <a:off x="4106946" y="1056474"/>
            <a:ext cx="4282908" cy="461665"/>
          </a:xfrm>
          <a:prstGeom prst="rect">
            <a:avLst/>
          </a:prstGeom>
          <a:noFill/>
        </p:spPr>
        <p:txBody>
          <a:bodyPr wrap="square" rtlCol="0">
            <a:spAutoFit/>
          </a:bodyPr>
          <a:lstStyle/>
          <a:p>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ed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4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31" name="CasellaDiTesto 30">
            <a:extLst>
              <a:ext uri="{FF2B5EF4-FFF2-40B4-BE49-F238E27FC236}">
                <a16:creationId xmlns:a16="http://schemas.microsoft.com/office/drawing/2014/main" id="{ECB9A840-EA83-4837-9F2D-E07128096DE8}"/>
              </a:ext>
            </a:extLst>
          </p:cNvPr>
          <p:cNvSpPr txBox="1"/>
          <p:nvPr/>
        </p:nvSpPr>
        <p:spPr>
          <a:xfrm>
            <a:off x="4106946" y="2037740"/>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p:txBody>
      </p:sp>
      <p:sp>
        <p:nvSpPr>
          <p:cNvPr id="32" name="CasellaDiTesto 31">
            <a:extLst>
              <a:ext uri="{FF2B5EF4-FFF2-40B4-BE49-F238E27FC236}">
                <a16:creationId xmlns:a16="http://schemas.microsoft.com/office/drawing/2014/main" id="{E144865B-5750-4C31-9491-164602CA4E67}"/>
              </a:ext>
            </a:extLst>
          </p:cNvPr>
          <p:cNvSpPr txBox="1"/>
          <p:nvPr/>
        </p:nvSpPr>
        <p:spPr>
          <a:xfrm>
            <a:off x="4106946" y="3019006"/>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Progettazione</a:t>
            </a:r>
          </a:p>
        </p:txBody>
      </p:sp>
      <p:sp>
        <p:nvSpPr>
          <p:cNvPr id="33" name="CasellaDiTesto 32">
            <a:extLst>
              <a:ext uri="{FF2B5EF4-FFF2-40B4-BE49-F238E27FC236}">
                <a16:creationId xmlns:a16="http://schemas.microsoft.com/office/drawing/2014/main" id="{CBC9F22D-4F38-4747-A6A3-1811338A2305}"/>
              </a:ext>
            </a:extLst>
          </p:cNvPr>
          <p:cNvSpPr txBox="1"/>
          <p:nvPr/>
        </p:nvSpPr>
        <p:spPr>
          <a:xfrm>
            <a:off x="4106946" y="3913547"/>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Implementazione</a:t>
            </a:r>
          </a:p>
        </p:txBody>
      </p:sp>
      <p:sp>
        <p:nvSpPr>
          <p:cNvPr id="34" name="CasellaDiTesto 33">
            <a:extLst>
              <a:ext uri="{FF2B5EF4-FFF2-40B4-BE49-F238E27FC236}">
                <a16:creationId xmlns:a16="http://schemas.microsoft.com/office/drawing/2014/main" id="{6079DBEC-46CE-47A3-9B5D-7222315A27D3}"/>
              </a:ext>
            </a:extLst>
          </p:cNvPr>
          <p:cNvSpPr txBox="1"/>
          <p:nvPr/>
        </p:nvSpPr>
        <p:spPr>
          <a:xfrm>
            <a:off x="4106946" y="4959757"/>
            <a:ext cx="4282908" cy="461665"/>
          </a:xfrm>
          <a:prstGeom prst="rect">
            <a:avLst/>
          </a:prstGeom>
          <a:noFill/>
        </p:spPr>
        <p:txBody>
          <a:bodyPr wrap="square" rtlCol="0">
            <a:spAutoFit/>
          </a:bodyPr>
          <a:lstStyle/>
          <a:p>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Test</a:t>
            </a:r>
          </a:p>
        </p:txBody>
      </p:sp>
      <p:sp>
        <p:nvSpPr>
          <p:cNvPr id="35" name="CasellaDiTesto 34">
            <a:extLst>
              <a:ext uri="{FF2B5EF4-FFF2-40B4-BE49-F238E27FC236}">
                <a16:creationId xmlns:a16="http://schemas.microsoft.com/office/drawing/2014/main" id="{840C8779-B7F3-4EF7-9137-8BD087CA4B9F}"/>
              </a:ext>
            </a:extLst>
          </p:cNvPr>
          <p:cNvSpPr txBox="1"/>
          <p:nvPr/>
        </p:nvSpPr>
        <p:spPr>
          <a:xfrm>
            <a:off x="4106946" y="5923859"/>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p:txBody>
      </p:sp>
      <p:sp>
        <p:nvSpPr>
          <p:cNvPr id="36" name="CasellaDiTesto 35">
            <a:extLst>
              <a:ext uri="{FF2B5EF4-FFF2-40B4-BE49-F238E27FC236}">
                <a16:creationId xmlns:a16="http://schemas.microsoft.com/office/drawing/2014/main" id="{BFFFFAAA-E091-4DC4-9607-CD450ED650DC}"/>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ANALISI DEL PROGETTO</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7" name="Connettore diritto 36">
            <a:extLst>
              <a:ext uri="{FF2B5EF4-FFF2-40B4-BE49-F238E27FC236}">
                <a16:creationId xmlns:a16="http://schemas.microsoft.com/office/drawing/2014/main" id="{6D9946E1-1E97-48F1-B108-CC187C8EE354}"/>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279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AD9DADF-F46E-4969-B9B8-86AD86C8947A}"/>
              </a:ext>
            </a:extLst>
          </p:cNvPr>
          <p:cNvSpPr txBox="1"/>
          <p:nvPr/>
        </p:nvSpPr>
        <p:spPr>
          <a:xfrm>
            <a:off x="150829" y="263951"/>
            <a:ext cx="1011496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TEST </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4766A9A9-A8E4-4AEC-9AF7-ABA78BF920CA}"/>
              </a:ext>
            </a:extLst>
          </p:cNvPr>
          <p:cNvCxnSpPr>
            <a:cxnSpLocks/>
          </p:cNvCxnSpPr>
          <p:nvPr/>
        </p:nvCxnSpPr>
        <p:spPr>
          <a:xfrm>
            <a:off x="150829" y="774999"/>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38739632-68B8-4388-BC5D-E110307861E8}"/>
              </a:ext>
            </a:extLst>
          </p:cNvPr>
          <p:cNvSpPr txBox="1"/>
          <p:nvPr/>
        </p:nvSpPr>
        <p:spPr>
          <a:xfrm>
            <a:off x="472912" y="1071415"/>
            <a:ext cx="11246177" cy="6247864"/>
          </a:xfrm>
          <a:prstGeom prst="rect">
            <a:avLst/>
          </a:prstGeom>
          <a:noFill/>
        </p:spPr>
        <p:txBody>
          <a:bodyPr wrap="square" rtlCol="0">
            <a:spAutoFit/>
          </a:bodyPr>
          <a:lstStyle/>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Test di non similarità</a:t>
            </a: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Test su LSTM</a:t>
            </a: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285750"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5" name="Immagine 4">
            <a:extLst>
              <a:ext uri="{FF2B5EF4-FFF2-40B4-BE49-F238E27FC236}">
                <a16:creationId xmlns:a16="http://schemas.microsoft.com/office/drawing/2014/main" id="{2975968D-C2BF-4021-AB74-C86E73D432E6}"/>
              </a:ext>
            </a:extLst>
          </p:cNvPr>
          <p:cNvPicPr>
            <a:picLocks noChangeAspect="1"/>
          </p:cNvPicPr>
          <p:nvPr/>
        </p:nvPicPr>
        <p:blipFill>
          <a:blip r:embed="rId3"/>
          <a:stretch>
            <a:fillRect/>
          </a:stretch>
        </p:blipFill>
        <p:spPr>
          <a:xfrm>
            <a:off x="640237" y="2299872"/>
            <a:ext cx="7391400" cy="1895475"/>
          </a:xfrm>
          <a:prstGeom prst="rect">
            <a:avLst/>
          </a:prstGeom>
          <a:effectLst>
            <a:outerShdw blurRad="50800" dist="50800" dir="5400000" algn="ctr" rotWithShape="0">
              <a:srgbClr val="000000">
                <a:alpha val="41000"/>
              </a:srgbClr>
            </a:outerShdw>
          </a:effectLst>
        </p:spPr>
      </p:pic>
      <p:sp>
        <p:nvSpPr>
          <p:cNvPr id="6" name="CasellaDiTesto 5">
            <a:extLst>
              <a:ext uri="{FF2B5EF4-FFF2-40B4-BE49-F238E27FC236}">
                <a16:creationId xmlns:a16="http://schemas.microsoft.com/office/drawing/2014/main" id="{8FACD916-9BA1-4E19-A184-B6C790C71ED1}"/>
              </a:ext>
            </a:extLst>
          </p:cNvPr>
          <p:cNvSpPr txBox="1"/>
          <p:nvPr/>
        </p:nvSpPr>
        <p:spPr>
          <a:xfrm>
            <a:off x="807562" y="5078699"/>
            <a:ext cx="4961642" cy="400110"/>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Dimesionamento</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dataset di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train</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e test</a:t>
            </a:r>
          </a:p>
        </p:txBody>
      </p:sp>
      <p:pic>
        <p:nvPicPr>
          <p:cNvPr id="7" name="Immagine 6">
            <a:extLst>
              <a:ext uri="{FF2B5EF4-FFF2-40B4-BE49-F238E27FC236}">
                <a16:creationId xmlns:a16="http://schemas.microsoft.com/office/drawing/2014/main" id="{7E460D55-8157-4F87-A55B-77C60A474308}"/>
              </a:ext>
            </a:extLst>
          </p:cNvPr>
          <p:cNvPicPr>
            <a:picLocks noChangeAspect="1"/>
          </p:cNvPicPr>
          <p:nvPr/>
        </p:nvPicPr>
        <p:blipFill>
          <a:blip r:embed="rId4"/>
          <a:stretch>
            <a:fillRect/>
          </a:stretch>
        </p:blipFill>
        <p:spPr>
          <a:xfrm>
            <a:off x="8366287" y="2016944"/>
            <a:ext cx="3520127" cy="4503449"/>
          </a:xfrm>
          <a:prstGeom prst="rect">
            <a:avLst/>
          </a:prstGeom>
          <a:effectLst>
            <a:outerShdw blurRad="50800" dist="50800" dir="5400000" algn="ctr" rotWithShape="0">
              <a:srgbClr val="000000">
                <a:alpha val="41000"/>
              </a:srgbClr>
            </a:outerShdw>
          </a:effectLst>
        </p:spPr>
      </p:pic>
      <p:sp>
        <p:nvSpPr>
          <p:cNvPr id="8" name="Rettangolo 7">
            <a:extLst>
              <a:ext uri="{FF2B5EF4-FFF2-40B4-BE49-F238E27FC236}">
                <a16:creationId xmlns:a16="http://schemas.microsoft.com/office/drawing/2014/main" id="{46FB0528-CE54-4D8B-AA04-3743C06D3C60}"/>
              </a:ext>
            </a:extLst>
          </p:cNvPr>
          <p:cNvSpPr/>
          <p:nvPr/>
        </p:nvSpPr>
        <p:spPr>
          <a:xfrm>
            <a:off x="1103244" y="2452032"/>
            <a:ext cx="1461052" cy="2186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13885376-0C49-4EDD-964B-4A1C02B3DFA8}"/>
              </a:ext>
            </a:extLst>
          </p:cNvPr>
          <p:cNvSpPr txBox="1"/>
          <p:nvPr/>
        </p:nvSpPr>
        <p:spPr>
          <a:xfrm>
            <a:off x="472911" y="1658352"/>
            <a:ext cx="4038599" cy="769441"/>
          </a:xfrm>
          <a:prstGeom prst="rect">
            <a:avLst/>
          </a:prstGeom>
          <a:noFill/>
        </p:spPr>
        <p:txBody>
          <a:bodyPr wrap="square" rtlCol="0">
            <a:spAutoFit/>
          </a:bodyPr>
          <a:lstStyle/>
          <a:p>
            <a:r>
              <a:rPr lang="it-IT" sz="1600" b="1" dirty="0">
                <a:solidFill>
                  <a:srgbClr val="C00000"/>
                </a:solidFill>
                <a:latin typeface="Liberation Serif" panose="02020603050405020304" pitchFamily="18" charset="0"/>
                <a:ea typeface="Liberation Serif" panose="02020603050405020304" pitchFamily="18" charset="0"/>
                <a:cs typeface="Liberation Serif" panose="02020603050405020304" pitchFamily="18" charset="0"/>
              </a:rPr>
              <a:t>VALORE DI NON SIMILARIT</a:t>
            </a:r>
            <a:r>
              <a:rPr lang="it-IT" sz="1600" b="1" i="0" dirty="0">
                <a:solidFill>
                  <a:srgbClr val="C00000"/>
                </a:solidFill>
                <a:effectLst/>
                <a:latin typeface="Liberation Serif" panose="02020603050405020304" pitchFamily="18" charset="0"/>
                <a:ea typeface="Liberation Serif" panose="02020603050405020304" pitchFamily="18" charset="0"/>
                <a:cs typeface="Liberation Serif" panose="02020603050405020304" pitchFamily="18" charset="0"/>
              </a:rPr>
              <a:t>À IN %</a:t>
            </a:r>
          </a:p>
          <a:p>
            <a:endParaRPr lang="it-IT" sz="2800" b="1" dirty="0">
              <a:solidFill>
                <a:srgbClr val="C00000"/>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11" name="Connettore 2 10">
            <a:extLst>
              <a:ext uri="{FF2B5EF4-FFF2-40B4-BE49-F238E27FC236}">
                <a16:creationId xmlns:a16="http://schemas.microsoft.com/office/drawing/2014/main" id="{3708968A-73D4-41C3-A951-CEEED401D66B}"/>
              </a:ext>
            </a:extLst>
          </p:cNvPr>
          <p:cNvCxnSpPr/>
          <p:nvPr/>
        </p:nvCxnSpPr>
        <p:spPr>
          <a:xfrm>
            <a:off x="1833770" y="1919104"/>
            <a:ext cx="0" cy="5329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59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638F15D-2D2C-47DC-ABA5-FFDC6BC2219A}"/>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INTRODUZIONE</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6" name="Connettore diritto 5">
            <a:extLst>
              <a:ext uri="{FF2B5EF4-FFF2-40B4-BE49-F238E27FC236}">
                <a16:creationId xmlns:a16="http://schemas.microsoft.com/office/drawing/2014/main" id="{5293B87D-985A-458A-A927-B8000E03EEB5}"/>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asellaDiTesto 7">
            <a:extLst>
              <a:ext uri="{FF2B5EF4-FFF2-40B4-BE49-F238E27FC236}">
                <a16:creationId xmlns:a16="http://schemas.microsoft.com/office/drawing/2014/main" id="{11CA24C0-FCD0-487D-A00B-A45F2C320500}"/>
              </a:ext>
            </a:extLst>
          </p:cNvPr>
          <p:cNvSpPr txBox="1"/>
          <p:nvPr/>
        </p:nvSpPr>
        <p:spPr>
          <a:xfrm>
            <a:off x="358218" y="1619698"/>
            <a:ext cx="7663991" cy="1938992"/>
          </a:xfrm>
          <a:prstGeom prst="rect">
            <a:avLst/>
          </a:prstGeom>
          <a:noFill/>
        </p:spPr>
        <p:txBody>
          <a:bodyPr wrap="square" rtlCol="0">
            <a:spAutoFit/>
          </a:bodyPr>
          <a:lstStyle/>
          <a:p>
            <a:pPr marL="285750" indent="-28575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Collaborazione con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Proteo Engineering SRL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società leader:</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Realizzazione di impianti automatici</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Controllo di processo</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Automazione e robotica</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Soluzioni software e di raccolta dati</a:t>
            </a:r>
          </a:p>
          <a:p>
            <a:pPr marL="342900" indent="-342900">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Progetti di ricerca e sviluppo in ambito AI</a:t>
            </a:r>
          </a:p>
        </p:txBody>
      </p:sp>
      <p:pic>
        <p:nvPicPr>
          <p:cNvPr id="10" name="Immagine 9">
            <a:extLst>
              <a:ext uri="{FF2B5EF4-FFF2-40B4-BE49-F238E27FC236}">
                <a16:creationId xmlns:a16="http://schemas.microsoft.com/office/drawing/2014/main" id="{8E30FCD8-010C-4BEC-ACD5-BC393E184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516" y="1619698"/>
            <a:ext cx="4167266" cy="893604"/>
          </a:xfrm>
          <a:prstGeom prst="rect">
            <a:avLst/>
          </a:prstGeom>
          <a:effectLst>
            <a:outerShdw blurRad="50800" dist="50800" dir="5400000" algn="ctr" rotWithShape="0">
              <a:srgbClr val="000000">
                <a:alpha val="41000"/>
              </a:srgbClr>
            </a:outerShdw>
          </a:effectLst>
        </p:spPr>
      </p:pic>
      <p:sp>
        <p:nvSpPr>
          <p:cNvPr id="11" name="CasellaDiTesto 10">
            <a:extLst>
              <a:ext uri="{FF2B5EF4-FFF2-40B4-BE49-F238E27FC236}">
                <a16:creationId xmlns:a16="http://schemas.microsoft.com/office/drawing/2014/main" id="{E9823034-84EE-4881-81D9-47B82F2C780B}"/>
              </a:ext>
            </a:extLst>
          </p:cNvPr>
          <p:cNvSpPr txBox="1"/>
          <p:nvPr/>
        </p:nvSpPr>
        <p:spPr>
          <a:xfrm>
            <a:off x="358218" y="3721876"/>
            <a:ext cx="6570482" cy="1015663"/>
          </a:xfrm>
          <a:prstGeom prst="rect">
            <a:avLst/>
          </a:prstGeom>
          <a:noFill/>
        </p:spPr>
        <p:txBody>
          <a:bodyPr wrap="square" rtlCol="0">
            <a:spAutoFit/>
          </a:bodyPr>
          <a:lstStyle/>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Problemi affrontati:</a:t>
            </a:r>
          </a:p>
          <a:p>
            <a:pPr marL="800100" lvl="1"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Realizzazione</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di un sistema che permetta di confrontare due segnali</a:t>
            </a:r>
          </a:p>
        </p:txBody>
      </p:sp>
      <p:sp>
        <p:nvSpPr>
          <p:cNvPr id="12" name="CasellaDiTesto 11">
            <a:extLst>
              <a:ext uri="{FF2B5EF4-FFF2-40B4-BE49-F238E27FC236}">
                <a16:creationId xmlns:a16="http://schemas.microsoft.com/office/drawing/2014/main" id="{357E14FE-4C61-4186-B406-B14DE3D91476}"/>
              </a:ext>
            </a:extLst>
          </p:cNvPr>
          <p:cNvSpPr txBox="1"/>
          <p:nvPr/>
        </p:nvSpPr>
        <p:spPr>
          <a:xfrm>
            <a:off x="820131" y="4737539"/>
            <a:ext cx="3723587" cy="1015663"/>
          </a:xfrm>
          <a:prstGeom prst="rect">
            <a:avLst/>
          </a:prstGeom>
          <a:noFill/>
        </p:spPr>
        <p:txBody>
          <a:bodyPr wrap="square" rtlCol="0">
            <a:spAutoFit/>
          </a:bodyPr>
          <a:lstStyle/>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Sviluppo</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di tecniche di AI per la ricerca di novità all’interno dei dati</a:t>
            </a:r>
          </a:p>
        </p:txBody>
      </p:sp>
    </p:spTree>
    <p:extLst>
      <p:ext uri="{BB962C8B-B14F-4D97-AF65-F5344CB8AC3E}">
        <p14:creationId xmlns:p14="http://schemas.microsoft.com/office/powerpoint/2010/main" val="222292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46017B-6C5E-49F7-B20E-72358143243B}"/>
              </a:ext>
            </a:extLst>
          </p:cNvPr>
          <p:cNvSpPr txBox="1"/>
          <p:nvPr/>
        </p:nvSpPr>
        <p:spPr>
          <a:xfrm>
            <a:off x="150829" y="263951"/>
            <a:ext cx="1011496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TEST </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D9BF81F0-864B-42F0-8029-B6461FDEA00A}"/>
              </a:ext>
            </a:extLst>
          </p:cNvPr>
          <p:cNvCxnSpPr>
            <a:cxnSpLocks/>
          </p:cNvCxnSpPr>
          <p:nvPr/>
        </p:nvCxnSpPr>
        <p:spPr>
          <a:xfrm>
            <a:off x="150829" y="774999"/>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196834EF-1632-4780-A82E-9A3C95AE7C42}"/>
              </a:ext>
            </a:extLst>
          </p:cNvPr>
          <p:cNvSpPr txBox="1"/>
          <p:nvPr/>
        </p:nvSpPr>
        <p:spPr>
          <a:xfrm>
            <a:off x="472911" y="1014854"/>
            <a:ext cx="11246177" cy="5016758"/>
          </a:xfrm>
          <a:prstGeom prst="rect">
            <a:avLst/>
          </a:prstGeom>
          <a:noFill/>
        </p:spPr>
        <p:txBody>
          <a:bodyPr wrap="square" rtlCol="0">
            <a:spAutoFit/>
          </a:bodyPr>
          <a:lstStyle/>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Test su LSTM</a:t>
            </a:r>
          </a:p>
          <a:p>
            <a:pPr marL="742950" lvl="1"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Cambiamento dell’</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activation</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function</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5" name="Immagine 4">
            <a:extLst>
              <a:ext uri="{FF2B5EF4-FFF2-40B4-BE49-F238E27FC236}">
                <a16:creationId xmlns:a16="http://schemas.microsoft.com/office/drawing/2014/main" id="{1A7423CC-477F-4A1A-9300-233B3BA1ABF9}"/>
              </a:ext>
            </a:extLst>
          </p:cNvPr>
          <p:cNvPicPr>
            <a:picLocks noChangeAspect="1"/>
          </p:cNvPicPr>
          <p:nvPr/>
        </p:nvPicPr>
        <p:blipFill>
          <a:blip r:embed="rId3"/>
          <a:stretch>
            <a:fillRect/>
          </a:stretch>
        </p:blipFill>
        <p:spPr>
          <a:xfrm>
            <a:off x="1228547" y="1868039"/>
            <a:ext cx="3648959" cy="4623804"/>
          </a:xfrm>
          <a:prstGeom prst="rect">
            <a:avLst/>
          </a:prstGeom>
          <a:effectLst>
            <a:outerShdw blurRad="50800" dist="50800" dir="5400000" algn="ctr" rotWithShape="0">
              <a:srgbClr val="000000">
                <a:alpha val="41000"/>
              </a:srgbClr>
            </a:outerShdw>
          </a:effectLst>
        </p:spPr>
      </p:pic>
      <p:pic>
        <p:nvPicPr>
          <p:cNvPr id="6" name="Immagine 5">
            <a:extLst>
              <a:ext uri="{FF2B5EF4-FFF2-40B4-BE49-F238E27FC236}">
                <a16:creationId xmlns:a16="http://schemas.microsoft.com/office/drawing/2014/main" id="{E823B949-462B-4C50-A762-9617ABC52DEB}"/>
              </a:ext>
            </a:extLst>
          </p:cNvPr>
          <p:cNvPicPr>
            <a:picLocks noChangeAspect="1"/>
          </p:cNvPicPr>
          <p:nvPr/>
        </p:nvPicPr>
        <p:blipFill>
          <a:blip r:embed="rId4"/>
          <a:stretch>
            <a:fillRect/>
          </a:stretch>
        </p:blipFill>
        <p:spPr>
          <a:xfrm>
            <a:off x="7205221" y="1729106"/>
            <a:ext cx="3758232" cy="4762737"/>
          </a:xfrm>
          <a:prstGeom prst="rect">
            <a:avLst/>
          </a:prstGeom>
          <a:effectLst>
            <a:outerShdw blurRad="50800" dist="50800" dir="5400000" algn="ctr" rotWithShape="0">
              <a:srgbClr val="000000">
                <a:alpha val="41000"/>
              </a:srgbClr>
            </a:outerShdw>
          </a:effectLst>
        </p:spPr>
      </p:pic>
      <p:sp>
        <p:nvSpPr>
          <p:cNvPr id="7" name="CasellaDiTesto 6">
            <a:extLst>
              <a:ext uri="{FF2B5EF4-FFF2-40B4-BE49-F238E27FC236}">
                <a16:creationId xmlns:a16="http://schemas.microsoft.com/office/drawing/2014/main" id="{882B7EE4-8BCE-44EE-B921-A4F3C9A3707A}"/>
              </a:ext>
            </a:extLst>
          </p:cNvPr>
          <p:cNvSpPr txBox="1"/>
          <p:nvPr/>
        </p:nvSpPr>
        <p:spPr>
          <a:xfrm>
            <a:off x="5977693" y="1011108"/>
            <a:ext cx="5494728" cy="707886"/>
          </a:xfrm>
          <a:prstGeom prst="rect">
            <a:avLst/>
          </a:prstGeom>
          <a:noFill/>
        </p:spPr>
        <p:txBody>
          <a:bodyPr wrap="square" rtlCol="0">
            <a:spAutoFit/>
          </a:bodyPr>
          <a:lstStyle/>
          <a:p>
            <a:pPr lvl="1"/>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742950" lvl="1"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Dimensionamento del numero di neuroni</a:t>
            </a:r>
            <a:endParaRPr lang="it-IT" dirty="0"/>
          </a:p>
        </p:txBody>
      </p:sp>
    </p:spTree>
    <p:extLst>
      <p:ext uri="{BB962C8B-B14F-4D97-AF65-F5344CB8AC3E}">
        <p14:creationId xmlns:p14="http://schemas.microsoft.com/office/powerpoint/2010/main" val="381267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ttore 1">
            <a:extLst>
              <a:ext uri="{FF2B5EF4-FFF2-40B4-BE49-F238E27FC236}">
                <a16:creationId xmlns:a16="http://schemas.microsoft.com/office/drawing/2014/main" id="{1DD3AC86-ACB0-46FF-9975-B57525E4882F}"/>
              </a:ext>
            </a:extLst>
          </p:cNvPr>
          <p:cNvSpPr/>
          <p:nvPr/>
        </p:nvSpPr>
        <p:spPr>
          <a:xfrm>
            <a:off x="3123414" y="943681"/>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1</a:t>
            </a:r>
          </a:p>
        </p:txBody>
      </p:sp>
      <p:sp>
        <p:nvSpPr>
          <p:cNvPr id="3" name="Connettore 2">
            <a:extLst>
              <a:ext uri="{FF2B5EF4-FFF2-40B4-BE49-F238E27FC236}">
                <a16:creationId xmlns:a16="http://schemas.microsoft.com/office/drawing/2014/main" id="{4B80CB57-786A-40A5-9581-7B0218639E5F}"/>
              </a:ext>
            </a:extLst>
          </p:cNvPr>
          <p:cNvSpPr/>
          <p:nvPr/>
        </p:nvSpPr>
        <p:spPr>
          <a:xfrm>
            <a:off x="3123414" y="1953633"/>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2</a:t>
            </a:r>
          </a:p>
        </p:txBody>
      </p:sp>
      <p:sp>
        <p:nvSpPr>
          <p:cNvPr id="4" name="Connettore 3">
            <a:extLst>
              <a:ext uri="{FF2B5EF4-FFF2-40B4-BE49-F238E27FC236}">
                <a16:creationId xmlns:a16="http://schemas.microsoft.com/office/drawing/2014/main" id="{6B4176A3-FB49-4891-8A38-85E0ECCD2421}"/>
              </a:ext>
            </a:extLst>
          </p:cNvPr>
          <p:cNvSpPr/>
          <p:nvPr/>
        </p:nvSpPr>
        <p:spPr>
          <a:xfrm>
            <a:off x="3123414" y="2951444"/>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3</a:t>
            </a:r>
          </a:p>
        </p:txBody>
      </p:sp>
      <p:sp>
        <p:nvSpPr>
          <p:cNvPr id="5" name="Connettore 4">
            <a:extLst>
              <a:ext uri="{FF2B5EF4-FFF2-40B4-BE49-F238E27FC236}">
                <a16:creationId xmlns:a16="http://schemas.microsoft.com/office/drawing/2014/main" id="{8AA40C3D-4488-4603-9883-58147F66E19C}"/>
              </a:ext>
            </a:extLst>
          </p:cNvPr>
          <p:cNvSpPr/>
          <p:nvPr/>
        </p:nvSpPr>
        <p:spPr>
          <a:xfrm>
            <a:off x="3123414" y="3913547"/>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4</a:t>
            </a:r>
          </a:p>
        </p:txBody>
      </p:sp>
      <p:sp>
        <p:nvSpPr>
          <p:cNvPr id="6" name="Connettore 5">
            <a:extLst>
              <a:ext uri="{FF2B5EF4-FFF2-40B4-BE49-F238E27FC236}">
                <a16:creationId xmlns:a16="http://schemas.microsoft.com/office/drawing/2014/main" id="{EECFFD25-768E-4925-AD49-03BAC82B6AB8}"/>
              </a:ext>
            </a:extLst>
          </p:cNvPr>
          <p:cNvSpPr/>
          <p:nvPr/>
        </p:nvSpPr>
        <p:spPr>
          <a:xfrm>
            <a:off x="3123414" y="4875650"/>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5</a:t>
            </a:r>
          </a:p>
        </p:txBody>
      </p:sp>
      <p:sp>
        <p:nvSpPr>
          <p:cNvPr id="7" name="Connettore 6">
            <a:extLst>
              <a:ext uri="{FF2B5EF4-FFF2-40B4-BE49-F238E27FC236}">
                <a16:creationId xmlns:a16="http://schemas.microsoft.com/office/drawing/2014/main" id="{3D933011-B18F-4747-9387-1F94BC2EF796}"/>
              </a:ext>
            </a:extLst>
          </p:cNvPr>
          <p:cNvSpPr/>
          <p:nvPr/>
        </p:nvSpPr>
        <p:spPr>
          <a:xfrm>
            <a:off x="3123414" y="5839752"/>
            <a:ext cx="612742" cy="629880"/>
          </a:xfrm>
          <a:prstGeom prst="flowChartConnector">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a:t>6</a:t>
            </a:r>
          </a:p>
        </p:txBody>
      </p:sp>
      <p:cxnSp>
        <p:nvCxnSpPr>
          <p:cNvPr id="8" name="Connettore diritto 7">
            <a:extLst>
              <a:ext uri="{FF2B5EF4-FFF2-40B4-BE49-F238E27FC236}">
                <a16:creationId xmlns:a16="http://schemas.microsoft.com/office/drawing/2014/main" id="{BD2F307D-5241-4A4C-8226-90FD05F657C6}"/>
              </a:ext>
            </a:extLst>
          </p:cNvPr>
          <p:cNvCxnSpPr>
            <a:stCxn id="2" idx="4"/>
            <a:endCxn id="3" idx="0"/>
          </p:cNvCxnSpPr>
          <p:nvPr/>
        </p:nvCxnSpPr>
        <p:spPr>
          <a:xfrm>
            <a:off x="3429785" y="1573561"/>
            <a:ext cx="0" cy="38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EE2BFAD6-4E7F-4B88-8DCE-379552DA179D}"/>
              </a:ext>
            </a:extLst>
          </p:cNvPr>
          <p:cNvCxnSpPr>
            <a:stCxn id="3" idx="4"/>
            <a:endCxn id="4" idx="0"/>
          </p:cNvCxnSpPr>
          <p:nvPr/>
        </p:nvCxnSpPr>
        <p:spPr>
          <a:xfrm>
            <a:off x="3429785" y="2583513"/>
            <a:ext cx="0" cy="367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42E04040-B2CD-40D9-8EF2-E54A9DEE008F}"/>
              </a:ext>
            </a:extLst>
          </p:cNvPr>
          <p:cNvCxnSpPr>
            <a:stCxn id="4" idx="4"/>
            <a:endCxn id="5" idx="0"/>
          </p:cNvCxnSpPr>
          <p:nvPr/>
        </p:nvCxnSpPr>
        <p:spPr>
          <a:xfrm>
            <a:off x="3429785" y="3581324"/>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1FAF834-3931-4359-B4D5-6986811C28EA}"/>
              </a:ext>
            </a:extLst>
          </p:cNvPr>
          <p:cNvCxnSpPr>
            <a:stCxn id="5" idx="4"/>
            <a:endCxn id="6" idx="0"/>
          </p:cNvCxnSpPr>
          <p:nvPr/>
        </p:nvCxnSpPr>
        <p:spPr>
          <a:xfrm>
            <a:off x="3429785" y="4543427"/>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42A5E0A-E7B0-4556-B37F-D492220769DE}"/>
              </a:ext>
            </a:extLst>
          </p:cNvPr>
          <p:cNvCxnSpPr>
            <a:stCxn id="6" idx="4"/>
            <a:endCxn id="7" idx="0"/>
          </p:cNvCxnSpPr>
          <p:nvPr/>
        </p:nvCxnSpPr>
        <p:spPr>
          <a:xfrm>
            <a:off x="3429785" y="5505530"/>
            <a:ext cx="0" cy="3342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6DF98710-CE62-421E-8500-57AC806BF222}"/>
              </a:ext>
            </a:extLst>
          </p:cNvPr>
          <p:cNvSpPr txBox="1"/>
          <p:nvPr/>
        </p:nvSpPr>
        <p:spPr>
          <a:xfrm>
            <a:off x="4106946" y="1056474"/>
            <a:ext cx="4282908" cy="461665"/>
          </a:xfrm>
          <a:prstGeom prst="rect">
            <a:avLst/>
          </a:prstGeom>
          <a:noFill/>
        </p:spPr>
        <p:txBody>
          <a:bodyPr wrap="square" rtlCol="0">
            <a:spAutoFit/>
          </a:bodyPr>
          <a:lstStyle/>
          <a:p>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ed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4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4" name="CasellaDiTesto 13">
            <a:extLst>
              <a:ext uri="{FF2B5EF4-FFF2-40B4-BE49-F238E27FC236}">
                <a16:creationId xmlns:a16="http://schemas.microsoft.com/office/drawing/2014/main" id="{86D82D3C-989E-4E9B-8F9A-EE980DB5E92F}"/>
              </a:ext>
            </a:extLst>
          </p:cNvPr>
          <p:cNvSpPr txBox="1"/>
          <p:nvPr/>
        </p:nvSpPr>
        <p:spPr>
          <a:xfrm>
            <a:off x="4106946" y="2037740"/>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p:txBody>
      </p:sp>
      <p:sp>
        <p:nvSpPr>
          <p:cNvPr id="15" name="CasellaDiTesto 14">
            <a:extLst>
              <a:ext uri="{FF2B5EF4-FFF2-40B4-BE49-F238E27FC236}">
                <a16:creationId xmlns:a16="http://schemas.microsoft.com/office/drawing/2014/main" id="{2480225A-8180-49C0-AD40-1CAA018BD703}"/>
              </a:ext>
            </a:extLst>
          </p:cNvPr>
          <p:cNvSpPr txBox="1"/>
          <p:nvPr/>
        </p:nvSpPr>
        <p:spPr>
          <a:xfrm>
            <a:off x="4106946" y="3019006"/>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Progettazione</a:t>
            </a:r>
          </a:p>
        </p:txBody>
      </p:sp>
      <p:sp>
        <p:nvSpPr>
          <p:cNvPr id="16" name="CasellaDiTesto 15">
            <a:extLst>
              <a:ext uri="{FF2B5EF4-FFF2-40B4-BE49-F238E27FC236}">
                <a16:creationId xmlns:a16="http://schemas.microsoft.com/office/drawing/2014/main" id="{B39590FC-20A3-419C-A86D-D4B6BCE514A0}"/>
              </a:ext>
            </a:extLst>
          </p:cNvPr>
          <p:cNvSpPr txBox="1"/>
          <p:nvPr/>
        </p:nvSpPr>
        <p:spPr>
          <a:xfrm>
            <a:off x="4106946" y="3913547"/>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Implementazione</a:t>
            </a:r>
          </a:p>
        </p:txBody>
      </p:sp>
      <p:sp>
        <p:nvSpPr>
          <p:cNvPr id="17" name="CasellaDiTesto 16">
            <a:extLst>
              <a:ext uri="{FF2B5EF4-FFF2-40B4-BE49-F238E27FC236}">
                <a16:creationId xmlns:a16="http://schemas.microsoft.com/office/drawing/2014/main" id="{BFEC140D-7241-47B9-A00A-99666E0E652A}"/>
              </a:ext>
            </a:extLst>
          </p:cNvPr>
          <p:cNvSpPr txBox="1"/>
          <p:nvPr/>
        </p:nvSpPr>
        <p:spPr>
          <a:xfrm>
            <a:off x="4106946" y="4959757"/>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Test</a:t>
            </a:r>
          </a:p>
        </p:txBody>
      </p:sp>
      <p:sp>
        <p:nvSpPr>
          <p:cNvPr id="18" name="CasellaDiTesto 17">
            <a:extLst>
              <a:ext uri="{FF2B5EF4-FFF2-40B4-BE49-F238E27FC236}">
                <a16:creationId xmlns:a16="http://schemas.microsoft.com/office/drawing/2014/main" id="{E9B8FA98-FEC1-486A-96D6-0A422685842D}"/>
              </a:ext>
            </a:extLst>
          </p:cNvPr>
          <p:cNvSpPr txBox="1"/>
          <p:nvPr/>
        </p:nvSpPr>
        <p:spPr>
          <a:xfrm>
            <a:off x="4106946" y="5923859"/>
            <a:ext cx="4282908" cy="461665"/>
          </a:xfrm>
          <a:prstGeom prst="rect">
            <a:avLst/>
          </a:prstGeom>
          <a:noFill/>
        </p:spPr>
        <p:txBody>
          <a:bodyPr wrap="square" rtlCol="0">
            <a:spAutoFit/>
          </a:bodyPr>
          <a:lstStyle/>
          <a:p>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p:txBody>
      </p:sp>
      <p:sp>
        <p:nvSpPr>
          <p:cNvPr id="19" name="CasellaDiTesto 18">
            <a:extLst>
              <a:ext uri="{FF2B5EF4-FFF2-40B4-BE49-F238E27FC236}">
                <a16:creationId xmlns:a16="http://schemas.microsoft.com/office/drawing/2014/main" id="{2F52AB9E-ED17-4674-80C0-CC51CBC9B953}"/>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ANALISI DEL PROGETTO</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20" name="Connettore diritto 19">
            <a:extLst>
              <a:ext uri="{FF2B5EF4-FFF2-40B4-BE49-F238E27FC236}">
                <a16:creationId xmlns:a16="http://schemas.microsoft.com/office/drawing/2014/main" id="{6B2C131A-D987-473F-81B5-BAD2D7BFBC94}"/>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216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4467C9-2FDE-4043-86FC-2B0BEFC3144C}"/>
              </a:ext>
            </a:extLst>
          </p:cNvPr>
          <p:cNvSpPr txBox="1"/>
          <p:nvPr/>
        </p:nvSpPr>
        <p:spPr>
          <a:xfrm>
            <a:off x="150829" y="263951"/>
            <a:ext cx="1011496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6EDE44DF-0146-40CB-8CD7-7EC9362968B9}"/>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5ABC4DAF-0D01-4D3B-BB2A-BFE9F1B66CD7}"/>
              </a:ext>
            </a:extLst>
          </p:cNvPr>
          <p:cNvSpPr txBox="1"/>
          <p:nvPr/>
        </p:nvSpPr>
        <p:spPr>
          <a:xfrm>
            <a:off x="472911" y="1052561"/>
            <a:ext cx="11246177" cy="5324535"/>
          </a:xfrm>
          <a:prstGeom prst="rect">
            <a:avLst/>
          </a:prstGeom>
          <a:noFill/>
        </p:spPr>
        <p:txBody>
          <a:bodyPr wrap="square" rtlCol="0">
            <a:spAutoFit/>
          </a:bodyPr>
          <a:lstStyle/>
          <a:p>
            <a:pPr marL="285750" indent="-28575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Risultati raggiunti</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Realizzazione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di un algoritmo efficiente per il calcolo della non similarità tra due FFT</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Realizzazione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di un algoritmo di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Detection</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per la rilevazione </a:t>
            </a:r>
            <a:r>
              <a:rPr lang="it-IT" sz="2000">
                <a:latin typeface="Liberation Serif" panose="02020603050405020304" pitchFamily="18" charset="0"/>
                <a:ea typeface="Liberation Serif" panose="02020603050405020304" pitchFamily="18" charset="0"/>
                <a:cs typeface="Liberation Serif" panose="02020603050405020304" pitchFamily="18" charset="0"/>
              </a:rPr>
              <a:t>delle novità</a:t>
            </a: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Integrazione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dell’algoritmo di confronto all’interno di un progetto più ampio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Vibromet</a:t>
            </a: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lvl="1"/>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indent="-342900">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Sviluppi futuri</a:t>
            </a:r>
          </a:p>
          <a:p>
            <a:pPr marL="800100" lvl="1" indent="-342900">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Proseguimento della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collaborazione con Proteo Engineering SRL</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Test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allarmi del progetto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Vibromet</a:t>
            </a: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Verifica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correttezza FFT calcolata dal </a:t>
            </a:r>
            <a:r>
              <a:rPr lang="it-IT" sz="2000" dirty="0" err="1">
                <a:latin typeface="Liberation Serif" panose="02020603050405020304" pitchFamily="18" charset="0"/>
                <a:ea typeface="Liberation Serif" panose="02020603050405020304" pitchFamily="18" charset="0"/>
                <a:cs typeface="Liberation Serif" panose="02020603050405020304" pitchFamily="18" charset="0"/>
              </a:rPr>
              <a:t>Vibromet</a:t>
            </a:r>
            <a:endParaRPr lang="it-IT"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Applicazioni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dei tool studiati e sviluppati in altri progetti di Ricerca e Sviluppo</a:t>
            </a:r>
          </a:p>
          <a:p>
            <a:pPr marL="800100" lvl="1" indent="-342900">
              <a:buFont typeface="Wingdings" panose="05000000000000000000" pitchFamily="2" charset="2"/>
              <a:buChar char="ü"/>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Applicazione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dell’esperienza maturata in progetti di innovazione tecnologica</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Freccia in giù 4">
            <a:extLst>
              <a:ext uri="{FF2B5EF4-FFF2-40B4-BE49-F238E27FC236}">
                <a16:creationId xmlns:a16="http://schemas.microsoft.com/office/drawing/2014/main" id="{6A54BEA5-7C51-466F-8C1F-869075919F3C}"/>
              </a:ext>
            </a:extLst>
          </p:cNvPr>
          <p:cNvSpPr/>
          <p:nvPr/>
        </p:nvSpPr>
        <p:spPr>
          <a:xfrm>
            <a:off x="8546968" y="2120071"/>
            <a:ext cx="518474" cy="68440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2800ACF-CB66-4D95-9CDD-DF7D029C9477}"/>
              </a:ext>
            </a:extLst>
          </p:cNvPr>
          <p:cNvSpPr txBox="1"/>
          <p:nvPr/>
        </p:nvSpPr>
        <p:spPr>
          <a:xfrm>
            <a:off x="7641995" y="2856322"/>
            <a:ext cx="2328421" cy="400110"/>
          </a:xfrm>
          <a:prstGeom prst="rect">
            <a:avLst/>
          </a:prstGeom>
          <a:noFill/>
        </p:spPr>
        <p:txBody>
          <a:bodyPr wrap="square" rtlCol="0">
            <a:spAutoFit/>
          </a:bodyPr>
          <a:lstStyle/>
          <a:p>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NO PREDICTION</a:t>
            </a:r>
          </a:p>
        </p:txBody>
      </p:sp>
      <p:sp>
        <p:nvSpPr>
          <p:cNvPr id="7" name="Freccia a destra 6">
            <a:extLst>
              <a:ext uri="{FF2B5EF4-FFF2-40B4-BE49-F238E27FC236}">
                <a16:creationId xmlns:a16="http://schemas.microsoft.com/office/drawing/2014/main" id="{8A069F17-5740-4FE1-8189-DB86D53FA02A}"/>
              </a:ext>
            </a:extLst>
          </p:cNvPr>
          <p:cNvSpPr/>
          <p:nvPr/>
        </p:nvSpPr>
        <p:spPr>
          <a:xfrm>
            <a:off x="9417376" y="3643993"/>
            <a:ext cx="1084083" cy="150818"/>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3494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ABFF661-D286-426F-902F-366E012802C8}"/>
              </a:ext>
            </a:extLst>
          </p:cNvPr>
          <p:cNvSpPr txBox="1"/>
          <p:nvPr/>
        </p:nvSpPr>
        <p:spPr>
          <a:xfrm>
            <a:off x="1176020" y="2999064"/>
            <a:ext cx="9829800" cy="523220"/>
          </a:xfrm>
          <a:prstGeom prst="rect">
            <a:avLst/>
          </a:prstGeom>
          <a:noFill/>
        </p:spPr>
        <p:txBody>
          <a:bodyPr wrap="square">
            <a:spAutoFit/>
          </a:bodyPr>
          <a:lstStyle/>
          <a:p>
            <a:pPr marL="90170" marR="88900" algn="ctr">
              <a:spcAft>
                <a:spcPts val="0"/>
              </a:spcAft>
            </a:pPr>
            <a:r>
              <a:rPr lang="it-IT" sz="28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GRAZIE PER L’ATTENZIONE</a:t>
            </a:r>
            <a:endParaRPr lang="it-IT" sz="2800" dirty="0">
              <a:solidFill>
                <a:schemeClr val="bg1"/>
              </a:solidFill>
              <a:effectLst/>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4" name="Connettore diritto 3">
            <a:extLst>
              <a:ext uri="{FF2B5EF4-FFF2-40B4-BE49-F238E27FC236}">
                <a16:creationId xmlns:a16="http://schemas.microsoft.com/office/drawing/2014/main" id="{EB072835-B222-4797-8EE0-B4E0D3BC7450}"/>
              </a:ext>
            </a:extLst>
          </p:cNvPr>
          <p:cNvCxnSpPr>
            <a:cxnSpLocks/>
          </p:cNvCxnSpPr>
          <p:nvPr/>
        </p:nvCxnSpPr>
        <p:spPr>
          <a:xfrm>
            <a:off x="2193074" y="3522284"/>
            <a:ext cx="7805852"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294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a:extLst>
              <a:ext uri="{FF2B5EF4-FFF2-40B4-BE49-F238E27FC236}">
                <a16:creationId xmlns:a16="http://schemas.microsoft.com/office/drawing/2014/main" id="{2065A6A8-7715-4CAE-9C75-B015E62F1B5C}"/>
              </a:ext>
            </a:extLst>
          </p:cNvPr>
          <p:cNvSpPr/>
          <p:nvPr/>
        </p:nvSpPr>
        <p:spPr>
          <a:xfrm>
            <a:off x="3495505" y="3186331"/>
            <a:ext cx="5092610" cy="1384995"/>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69B083F1-7EB3-4902-B799-40414C401F52}"/>
              </a:ext>
            </a:extLst>
          </p:cNvPr>
          <p:cNvSpPr txBox="1"/>
          <p:nvPr/>
        </p:nvSpPr>
        <p:spPr>
          <a:xfrm>
            <a:off x="197963" y="254524"/>
            <a:ext cx="2097049" cy="523220"/>
          </a:xfrm>
          <a:prstGeom prst="rect">
            <a:avLst/>
          </a:prstGeom>
          <a:noFill/>
        </p:spPr>
        <p:txBody>
          <a:bodyPr wrap="non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OBIETTIVI</a:t>
            </a:r>
          </a:p>
        </p:txBody>
      </p:sp>
      <p:cxnSp>
        <p:nvCxnSpPr>
          <p:cNvPr id="25" name="Connettore diritto 24">
            <a:extLst>
              <a:ext uri="{FF2B5EF4-FFF2-40B4-BE49-F238E27FC236}">
                <a16:creationId xmlns:a16="http://schemas.microsoft.com/office/drawing/2014/main" id="{901C0B1B-95E5-438C-B05D-E504B4CADEDC}"/>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26" name="CasellaDiTesto 25">
            <a:extLst>
              <a:ext uri="{FF2B5EF4-FFF2-40B4-BE49-F238E27FC236}">
                <a16:creationId xmlns:a16="http://schemas.microsoft.com/office/drawing/2014/main" id="{99265E10-4F70-461C-B0C8-DD3BFB618648}"/>
              </a:ext>
            </a:extLst>
          </p:cNvPr>
          <p:cNvSpPr txBox="1"/>
          <p:nvPr/>
        </p:nvSpPr>
        <p:spPr>
          <a:xfrm>
            <a:off x="616331" y="1019297"/>
            <a:ext cx="9012024" cy="1938992"/>
          </a:xfrm>
          <a:prstGeom prst="rect">
            <a:avLst/>
          </a:prstGeom>
          <a:noFill/>
        </p:spPr>
        <p:txBody>
          <a:bodyPr wrap="square" rtlCol="0">
            <a:spAutoFit/>
          </a:bodyPr>
          <a:lstStyle/>
          <a:p>
            <a:pPr marL="285750" indent="-285750" algn="just">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Obiettivo</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di Proteo Engineering SRL è quello di fornire alle aziende un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sistema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che possa realmente aiutarle ad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evitare</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buona parte delle tipologie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problemi</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derivanti da un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calcolo umano errato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o da una condizione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anomalia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imprevista dei macchinari</a:t>
            </a:r>
          </a:p>
          <a:p>
            <a:pPr marL="742950" lvl="1" indent="-285750" algn="just">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Evitare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guasti</a:t>
            </a:r>
          </a:p>
          <a:p>
            <a:pPr marL="742950" lvl="1" indent="-285750" algn="just">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Evitare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cambi preventivi di componenti</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27" name="CasellaDiTesto 26">
            <a:extLst>
              <a:ext uri="{FF2B5EF4-FFF2-40B4-BE49-F238E27FC236}">
                <a16:creationId xmlns:a16="http://schemas.microsoft.com/office/drawing/2014/main" id="{92FDD4C8-317E-4A50-B1FD-0638BEAAF219}"/>
              </a:ext>
            </a:extLst>
          </p:cNvPr>
          <p:cNvSpPr txBox="1"/>
          <p:nvPr/>
        </p:nvSpPr>
        <p:spPr>
          <a:xfrm>
            <a:off x="3517037" y="3186330"/>
            <a:ext cx="5092610" cy="1384995"/>
          </a:xfrm>
          <a:prstGeom prst="rect">
            <a:avLst/>
          </a:prstGeom>
          <a:noFill/>
        </p:spPr>
        <p:txBody>
          <a:bodyPr wrap="square" rtlCol="0">
            <a:spAutoFit/>
          </a:bodyPr>
          <a:lstStyle/>
          <a:p>
            <a:pPr algn="ctr"/>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Migliorare efficienza eliminando</a:t>
            </a:r>
          </a:p>
          <a:p>
            <a:pPr algn="ctr"/>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sprechi di denaro e risorse</a:t>
            </a:r>
          </a:p>
        </p:txBody>
      </p:sp>
      <p:pic>
        <p:nvPicPr>
          <p:cNvPr id="28" name="Immagine 27">
            <a:extLst>
              <a:ext uri="{FF2B5EF4-FFF2-40B4-BE49-F238E27FC236}">
                <a16:creationId xmlns:a16="http://schemas.microsoft.com/office/drawing/2014/main" id="{78BBD478-CE0E-40DC-8695-672E11090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6189" y="1019297"/>
            <a:ext cx="1706252" cy="1706252"/>
          </a:xfrm>
          <a:prstGeom prst="rect">
            <a:avLst/>
          </a:prstGeom>
        </p:spPr>
      </p:pic>
      <p:sp>
        <p:nvSpPr>
          <p:cNvPr id="29" name="CasellaDiTesto 28">
            <a:extLst>
              <a:ext uri="{FF2B5EF4-FFF2-40B4-BE49-F238E27FC236}">
                <a16:creationId xmlns:a16="http://schemas.microsoft.com/office/drawing/2014/main" id="{283D2E5B-D303-4CCD-A86F-64EEE4ADF8FC}"/>
              </a:ext>
            </a:extLst>
          </p:cNvPr>
          <p:cNvSpPr txBox="1"/>
          <p:nvPr/>
        </p:nvSpPr>
        <p:spPr>
          <a:xfrm>
            <a:off x="635186" y="4869207"/>
            <a:ext cx="9012023" cy="1938992"/>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Progettazione e realizzazione</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di:</a:t>
            </a:r>
          </a:p>
          <a:p>
            <a:pPr marL="800100" lvl="1" indent="-342900" algn="just">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un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algoritmo</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che permetta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confrontare due segnali FFT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e di stabilirne il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grado di non similarità</a:t>
            </a:r>
          </a:p>
          <a:p>
            <a:pPr marL="800100" lvl="1" indent="-342900" algn="just">
              <a:buFont typeface="Wingdings" panose="05000000000000000000" pitchFamily="2" charset="2"/>
              <a:buChar char="ü"/>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un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algoritmo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basato su LSTM, cercando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predire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un possibile</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cambiamento dei dati</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prima che questo si verifichi</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800100" lvl="1" indent="-342900" algn="just">
              <a:buFont typeface="Arial" panose="020B0604020202020204" pitchFamily="34" charset="0"/>
              <a:buChar char="•"/>
            </a:pP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30" name="Immagine 29">
            <a:extLst>
              <a:ext uri="{FF2B5EF4-FFF2-40B4-BE49-F238E27FC236}">
                <a16:creationId xmlns:a16="http://schemas.microsoft.com/office/drawing/2014/main" id="{F203C718-3DD3-47EE-A882-DD22AAD17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897" y="4869207"/>
            <a:ext cx="1668544" cy="1668544"/>
          </a:xfrm>
          <a:prstGeom prst="rect">
            <a:avLst/>
          </a:prstGeom>
        </p:spPr>
      </p:pic>
      <p:sp>
        <p:nvSpPr>
          <p:cNvPr id="31" name="Freccia angolare in su 30">
            <a:extLst>
              <a:ext uri="{FF2B5EF4-FFF2-40B4-BE49-F238E27FC236}">
                <a16:creationId xmlns:a16="http://schemas.microsoft.com/office/drawing/2014/main" id="{573BDB81-A5F7-4D05-A830-A83163C6B06E}"/>
              </a:ext>
            </a:extLst>
          </p:cNvPr>
          <p:cNvSpPr/>
          <p:nvPr/>
        </p:nvSpPr>
        <p:spPr>
          <a:xfrm rot="5400000">
            <a:off x="2020338" y="3068688"/>
            <a:ext cx="1143705" cy="1075426"/>
          </a:xfrm>
          <a:prstGeom prst="bentUp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615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0FC3220-B2D7-458E-8ABB-2932244392F2}"/>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ANALISI DEL PROGETTO</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5" name="Connettore diritto 4">
            <a:extLst>
              <a:ext uri="{FF2B5EF4-FFF2-40B4-BE49-F238E27FC236}">
                <a16:creationId xmlns:a16="http://schemas.microsoft.com/office/drawing/2014/main" id="{C3F5DE69-F4DA-4D47-903F-17D13560FD3E}"/>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Connettore 6">
            <a:extLst>
              <a:ext uri="{FF2B5EF4-FFF2-40B4-BE49-F238E27FC236}">
                <a16:creationId xmlns:a16="http://schemas.microsoft.com/office/drawing/2014/main" id="{B10923E5-DD05-4C28-96E3-60BE972B9203}"/>
              </a:ext>
            </a:extLst>
          </p:cNvPr>
          <p:cNvSpPr/>
          <p:nvPr/>
        </p:nvSpPr>
        <p:spPr>
          <a:xfrm>
            <a:off x="3310379" y="1035440"/>
            <a:ext cx="612742" cy="629880"/>
          </a:xfrm>
          <a:prstGeom prst="flowChartConnector">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a:t>1</a:t>
            </a:r>
          </a:p>
        </p:txBody>
      </p:sp>
      <p:sp>
        <p:nvSpPr>
          <p:cNvPr id="9" name="Connettore 8">
            <a:extLst>
              <a:ext uri="{FF2B5EF4-FFF2-40B4-BE49-F238E27FC236}">
                <a16:creationId xmlns:a16="http://schemas.microsoft.com/office/drawing/2014/main" id="{9CC923EC-8956-4583-9BF9-1F811A68DEA9}"/>
              </a:ext>
            </a:extLst>
          </p:cNvPr>
          <p:cNvSpPr/>
          <p:nvPr/>
        </p:nvSpPr>
        <p:spPr>
          <a:xfrm>
            <a:off x="3310379" y="2045392"/>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2</a:t>
            </a:r>
          </a:p>
        </p:txBody>
      </p:sp>
      <p:sp>
        <p:nvSpPr>
          <p:cNvPr id="10" name="Connettore 9">
            <a:extLst>
              <a:ext uri="{FF2B5EF4-FFF2-40B4-BE49-F238E27FC236}">
                <a16:creationId xmlns:a16="http://schemas.microsoft.com/office/drawing/2014/main" id="{D2EF0ACF-78D6-4764-A007-7D0434A2C3EB}"/>
              </a:ext>
            </a:extLst>
          </p:cNvPr>
          <p:cNvSpPr/>
          <p:nvPr/>
        </p:nvSpPr>
        <p:spPr>
          <a:xfrm>
            <a:off x="3310379" y="3043203"/>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3</a:t>
            </a:r>
          </a:p>
        </p:txBody>
      </p:sp>
      <p:sp>
        <p:nvSpPr>
          <p:cNvPr id="11" name="Connettore 10">
            <a:extLst>
              <a:ext uri="{FF2B5EF4-FFF2-40B4-BE49-F238E27FC236}">
                <a16:creationId xmlns:a16="http://schemas.microsoft.com/office/drawing/2014/main" id="{E50C7889-EB39-46F8-B852-AC318E2B79E0}"/>
              </a:ext>
            </a:extLst>
          </p:cNvPr>
          <p:cNvSpPr/>
          <p:nvPr/>
        </p:nvSpPr>
        <p:spPr>
          <a:xfrm>
            <a:off x="3310379" y="4005306"/>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4</a:t>
            </a:r>
          </a:p>
        </p:txBody>
      </p:sp>
      <p:sp>
        <p:nvSpPr>
          <p:cNvPr id="12" name="Connettore 11">
            <a:extLst>
              <a:ext uri="{FF2B5EF4-FFF2-40B4-BE49-F238E27FC236}">
                <a16:creationId xmlns:a16="http://schemas.microsoft.com/office/drawing/2014/main" id="{5E261888-EBE8-4022-A0E5-F98DA2EC8D6D}"/>
              </a:ext>
            </a:extLst>
          </p:cNvPr>
          <p:cNvSpPr/>
          <p:nvPr/>
        </p:nvSpPr>
        <p:spPr>
          <a:xfrm>
            <a:off x="3310379" y="4967409"/>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5</a:t>
            </a:r>
          </a:p>
        </p:txBody>
      </p:sp>
      <p:sp>
        <p:nvSpPr>
          <p:cNvPr id="13" name="Connettore 12">
            <a:extLst>
              <a:ext uri="{FF2B5EF4-FFF2-40B4-BE49-F238E27FC236}">
                <a16:creationId xmlns:a16="http://schemas.microsoft.com/office/drawing/2014/main" id="{1A8EE420-5A6A-4A92-8669-1D65DF5C6420}"/>
              </a:ext>
            </a:extLst>
          </p:cNvPr>
          <p:cNvSpPr/>
          <p:nvPr/>
        </p:nvSpPr>
        <p:spPr>
          <a:xfrm>
            <a:off x="3310379" y="5931511"/>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6</a:t>
            </a:r>
          </a:p>
        </p:txBody>
      </p:sp>
      <p:cxnSp>
        <p:nvCxnSpPr>
          <p:cNvPr id="15" name="Connettore diritto 14">
            <a:extLst>
              <a:ext uri="{FF2B5EF4-FFF2-40B4-BE49-F238E27FC236}">
                <a16:creationId xmlns:a16="http://schemas.microsoft.com/office/drawing/2014/main" id="{18519834-7817-42C3-96D0-F7D1D09CAD45}"/>
              </a:ext>
            </a:extLst>
          </p:cNvPr>
          <p:cNvCxnSpPr>
            <a:stCxn id="7" idx="4"/>
            <a:endCxn id="9" idx="0"/>
          </p:cNvCxnSpPr>
          <p:nvPr/>
        </p:nvCxnSpPr>
        <p:spPr>
          <a:xfrm>
            <a:off x="3616750" y="1665320"/>
            <a:ext cx="0" cy="38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FB47559-E77E-4717-B4D2-97CFF5F92763}"/>
              </a:ext>
            </a:extLst>
          </p:cNvPr>
          <p:cNvCxnSpPr>
            <a:stCxn id="9" idx="4"/>
            <a:endCxn id="10" idx="0"/>
          </p:cNvCxnSpPr>
          <p:nvPr/>
        </p:nvCxnSpPr>
        <p:spPr>
          <a:xfrm>
            <a:off x="3616750" y="2675272"/>
            <a:ext cx="0" cy="367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711E2D9C-AF67-4116-B7AC-42C2EECED8B4}"/>
              </a:ext>
            </a:extLst>
          </p:cNvPr>
          <p:cNvCxnSpPr>
            <a:stCxn id="10" idx="4"/>
            <a:endCxn id="11" idx="0"/>
          </p:cNvCxnSpPr>
          <p:nvPr/>
        </p:nvCxnSpPr>
        <p:spPr>
          <a:xfrm>
            <a:off x="3616750" y="3673083"/>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3C168CE4-4A23-40F9-8F9F-AF5D591C4930}"/>
              </a:ext>
            </a:extLst>
          </p:cNvPr>
          <p:cNvCxnSpPr>
            <a:stCxn id="11" idx="4"/>
            <a:endCxn id="12" idx="0"/>
          </p:cNvCxnSpPr>
          <p:nvPr/>
        </p:nvCxnSpPr>
        <p:spPr>
          <a:xfrm>
            <a:off x="3616750" y="4635186"/>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BE14E925-922F-474B-AC49-934BC0B99E32}"/>
              </a:ext>
            </a:extLst>
          </p:cNvPr>
          <p:cNvCxnSpPr>
            <a:cxnSpLocks/>
            <a:stCxn id="12" idx="4"/>
            <a:endCxn id="13" idx="0"/>
          </p:cNvCxnSpPr>
          <p:nvPr/>
        </p:nvCxnSpPr>
        <p:spPr>
          <a:xfrm>
            <a:off x="3616750" y="5597289"/>
            <a:ext cx="0" cy="334222"/>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A73BF246-3BEE-4E80-B7A9-912D883358DC}"/>
              </a:ext>
            </a:extLst>
          </p:cNvPr>
          <p:cNvSpPr txBox="1"/>
          <p:nvPr/>
        </p:nvSpPr>
        <p:spPr>
          <a:xfrm>
            <a:off x="4293911" y="1148233"/>
            <a:ext cx="4282908" cy="461665"/>
          </a:xfrm>
          <a:prstGeom prst="rect">
            <a:avLst/>
          </a:prstGeom>
          <a:noFill/>
        </p:spPr>
        <p:txBody>
          <a:bodyPr wrap="square" rtlCol="0">
            <a:spAutoFit/>
          </a:bodyPr>
          <a:lstStyle/>
          <a:p>
            <a:r>
              <a:rPr lang="it-IT" sz="2400" b="1"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 ed </a:t>
            </a:r>
            <a:r>
              <a:rPr lang="it-IT" sz="2400" b="1"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400" b="1"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4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29" name="CasellaDiTesto 28">
            <a:extLst>
              <a:ext uri="{FF2B5EF4-FFF2-40B4-BE49-F238E27FC236}">
                <a16:creationId xmlns:a16="http://schemas.microsoft.com/office/drawing/2014/main" id="{9E54057F-8553-444A-9346-FA39BE5EB3B1}"/>
              </a:ext>
            </a:extLst>
          </p:cNvPr>
          <p:cNvSpPr txBox="1"/>
          <p:nvPr/>
        </p:nvSpPr>
        <p:spPr>
          <a:xfrm>
            <a:off x="4293911" y="2129499"/>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p:txBody>
      </p:sp>
      <p:sp>
        <p:nvSpPr>
          <p:cNvPr id="30" name="CasellaDiTesto 29">
            <a:extLst>
              <a:ext uri="{FF2B5EF4-FFF2-40B4-BE49-F238E27FC236}">
                <a16:creationId xmlns:a16="http://schemas.microsoft.com/office/drawing/2014/main" id="{4F811FE7-5AE4-48D4-9050-39B47E3A0CD6}"/>
              </a:ext>
            </a:extLst>
          </p:cNvPr>
          <p:cNvSpPr txBox="1"/>
          <p:nvPr/>
        </p:nvSpPr>
        <p:spPr>
          <a:xfrm>
            <a:off x="4293911" y="3110765"/>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Progettazione</a:t>
            </a:r>
          </a:p>
        </p:txBody>
      </p:sp>
      <p:sp>
        <p:nvSpPr>
          <p:cNvPr id="31" name="CasellaDiTesto 30">
            <a:extLst>
              <a:ext uri="{FF2B5EF4-FFF2-40B4-BE49-F238E27FC236}">
                <a16:creationId xmlns:a16="http://schemas.microsoft.com/office/drawing/2014/main" id="{DD272B87-F2F1-41A0-A7AB-F940037019C9}"/>
              </a:ext>
            </a:extLst>
          </p:cNvPr>
          <p:cNvSpPr txBox="1"/>
          <p:nvPr/>
        </p:nvSpPr>
        <p:spPr>
          <a:xfrm>
            <a:off x="4293911" y="4026612"/>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Implementazione</a:t>
            </a:r>
          </a:p>
        </p:txBody>
      </p:sp>
      <p:sp>
        <p:nvSpPr>
          <p:cNvPr id="33" name="CasellaDiTesto 32">
            <a:extLst>
              <a:ext uri="{FF2B5EF4-FFF2-40B4-BE49-F238E27FC236}">
                <a16:creationId xmlns:a16="http://schemas.microsoft.com/office/drawing/2014/main" id="{4FF58B21-F2DF-4E8F-81C3-4BDECA22EC7C}"/>
              </a:ext>
            </a:extLst>
          </p:cNvPr>
          <p:cNvSpPr txBox="1"/>
          <p:nvPr/>
        </p:nvSpPr>
        <p:spPr>
          <a:xfrm>
            <a:off x="4293911" y="5051516"/>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Test</a:t>
            </a:r>
          </a:p>
        </p:txBody>
      </p:sp>
      <p:sp>
        <p:nvSpPr>
          <p:cNvPr id="34" name="CasellaDiTesto 33">
            <a:extLst>
              <a:ext uri="{FF2B5EF4-FFF2-40B4-BE49-F238E27FC236}">
                <a16:creationId xmlns:a16="http://schemas.microsoft.com/office/drawing/2014/main" id="{D069AEF0-6089-4922-B93B-3CDEA688DD90}"/>
              </a:ext>
            </a:extLst>
          </p:cNvPr>
          <p:cNvSpPr txBox="1"/>
          <p:nvPr/>
        </p:nvSpPr>
        <p:spPr>
          <a:xfrm>
            <a:off x="4293911" y="6015618"/>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p:txBody>
      </p:sp>
    </p:spTree>
    <p:extLst>
      <p:ext uri="{BB962C8B-B14F-4D97-AF65-F5344CB8AC3E}">
        <p14:creationId xmlns:p14="http://schemas.microsoft.com/office/powerpoint/2010/main" val="134248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B36B57F-B7E7-49D8-9D15-8000085D772B}"/>
              </a:ext>
            </a:extLst>
          </p:cNvPr>
          <p:cNvSpPr txBox="1"/>
          <p:nvPr/>
        </p:nvSpPr>
        <p:spPr>
          <a:xfrm>
            <a:off x="150829" y="263951"/>
            <a:ext cx="6853286"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NOVELTY ED ANOMALY DETECTION</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47AC62B6-66C1-4310-A99A-B76D3377E35D}"/>
              </a:ext>
            </a:extLst>
          </p:cNvPr>
          <p:cNvCxnSpPr>
            <a:cxnSpLocks/>
          </p:cNvCxnSpPr>
          <p:nvPr/>
        </p:nvCxnSpPr>
        <p:spPr>
          <a:xfrm>
            <a:off x="150829" y="757334"/>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CasellaDiTesto 3">
            <a:extLst>
              <a:ext uri="{FF2B5EF4-FFF2-40B4-BE49-F238E27FC236}">
                <a16:creationId xmlns:a16="http://schemas.microsoft.com/office/drawing/2014/main" id="{BA897D14-3CB7-4EC9-87B6-4B32C6B8B228}"/>
              </a:ext>
            </a:extLst>
          </p:cNvPr>
          <p:cNvSpPr txBox="1"/>
          <p:nvPr/>
        </p:nvSpPr>
        <p:spPr>
          <a:xfrm>
            <a:off x="897237" y="1166909"/>
            <a:ext cx="4364611" cy="1015663"/>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L’</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latin typeface="Liberation Serif" panose="02020603050405020304" pitchFamily="18" charset="0"/>
                <a:ea typeface="Liberation Serif" panose="02020603050405020304" pitchFamily="18" charset="0"/>
                <a:cs typeface="Liberation Serif" panose="02020603050405020304" pitchFamily="18" charset="0"/>
              </a:rPr>
              <a:t>Detection</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 consiste nel riconoscimento di eventi inattesi all’interno dell’insieme dei dati</a:t>
            </a:r>
          </a:p>
        </p:txBody>
      </p:sp>
      <p:sp>
        <p:nvSpPr>
          <p:cNvPr id="7" name="CasellaDiTesto 6">
            <a:extLst>
              <a:ext uri="{FF2B5EF4-FFF2-40B4-BE49-F238E27FC236}">
                <a16:creationId xmlns:a16="http://schemas.microsoft.com/office/drawing/2014/main" id="{30998B32-B3B0-423D-A4B1-169C9D7DBA55}"/>
              </a:ext>
            </a:extLst>
          </p:cNvPr>
          <p:cNvSpPr txBox="1"/>
          <p:nvPr/>
        </p:nvSpPr>
        <p:spPr>
          <a:xfrm>
            <a:off x="7439440" y="1320797"/>
            <a:ext cx="3770721" cy="707886"/>
          </a:xfrm>
          <a:prstGeom prst="rect">
            <a:avLst/>
          </a:prstGeom>
          <a:noFill/>
        </p:spPr>
        <p:txBody>
          <a:bodyPr wrap="square" rtlCol="0">
            <a:spAutoFit/>
          </a:bodyPr>
          <a:lstStyle/>
          <a:p>
            <a:r>
              <a:rPr lang="it-IT" sz="2000" dirty="0">
                <a:latin typeface="Liberation Serif" panose="02020603050405020304" pitchFamily="18" charset="0"/>
                <a:ea typeface="Liberation Serif" panose="02020603050405020304" pitchFamily="18" charset="0"/>
                <a:cs typeface="Liberation Serif" panose="02020603050405020304" pitchFamily="18" charset="0"/>
              </a:rPr>
              <a:t>dati che differiscono dalla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condizione di normalità</a:t>
            </a:r>
          </a:p>
        </p:txBody>
      </p:sp>
      <p:sp>
        <p:nvSpPr>
          <p:cNvPr id="9" name="Freccia a destra 8">
            <a:extLst>
              <a:ext uri="{FF2B5EF4-FFF2-40B4-BE49-F238E27FC236}">
                <a16:creationId xmlns:a16="http://schemas.microsoft.com/office/drawing/2014/main" id="{928DF706-C555-4B70-8A08-CFC5DC28B718}"/>
              </a:ext>
            </a:extLst>
          </p:cNvPr>
          <p:cNvSpPr/>
          <p:nvPr/>
        </p:nvSpPr>
        <p:spPr>
          <a:xfrm>
            <a:off x="5926437" y="1443783"/>
            <a:ext cx="1065229" cy="461914"/>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ABA637AE-8098-470C-BC19-D55419EEA9B9}"/>
              </a:ext>
            </a:extLst>
          </p:cNvPr>
          <p:cNvSpPr txBox="1"/>
          <p:nvPr/>
        </p:nvSpPr>
        <p:spPr>
          <a:xfrm>
            <a:off x="4826925" y="2499777"/>
            <a:ext cx="3223968" cy="400110"/>
          </a:xfrm>
          <a:prstGeom prst="rect">
            <a:avLst/>
          </a:prstGeom>
          <a:noFill/>
        </p:spPr>
        <p:txBody>
          <a:bodyPr wrap="square" rtlCol="0">
            <a:spAutoFit/>
          </a:bodyPr>
          <a:lstStyle/>
          <a:p>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ANOMALY DETECTION</a:t>
            </a:r>
            <a:endParaRPr lang="it-IT"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3" name="CasellaDiTesto 12">
            <a:extLst>
              <a:ext uri="{FF2B5EF4-FFF2-40B4-BE49-F238E27FC236}">
                <a16:creationId xmlns:a16="http://schemas.microsoft.com/office/drawing/2014/main" id="{7D5D1858-1304-47B0-89EC-A79A413D456C}"/>
              </a:ext>
            </a:extLst>
          </p:cNvPr>
          <p:cNvSpPr txBox="1"/>
          <p:nvPr/>
        </p:nvSpPr>
        <p:spPr>
          <a:xfrm>
            <a:off x="1647482" y="3768020"/>
            <a:ext cx="3299381" cy="400110"/>
          </a:xfrm>
          <a:prstGeom prst="rect">
            <a:avLst/>
          </a:prstGeom>
          <a:noFill/>
        </p:spPr>
        <p:txBody>
          <a:bodyPr wrap="square" rtlCol="0">
            <a:spAutoFit/>
          </a:bodyPr>
          <a:lstStyle/>
          <a:p>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NOVELTY DETECTION</a:t>
            </a:r>
          </a:p>
        </p:txBody>
      </p:sp>
      <p:sp>
        <p:nvSpPr>
          <p:cNvPr id="14" name="CasellaDiTesto 13">
            <a:extLst>
              <a:ext uri="{FF2B5EF4-FFF2-40B4-BE49-F238E27FC236}">
                <a16:creationId xmlns:a16="http://schemas.microsoft.com/office/drawing/2014/main" id="{B60E86D9-F259-40E7-AF25-901BA851A397}"/>
              </a:ext>
            </a:extLst>
          </p:cNvPr>
          <p:cNvSpPr txBox="1"/>
          <p:nvPr/>
        </p:nvSpPr>
        <p:spPr>
          <a:xfrm>
            <a:off x="8155877" y="3777816"/>
            <a:ext cx="3054284" cy="400110"/>
          </a:xfrm>
          <a:prstGeom prst="rect">
            <a:avLst/>
          </a:prstGeom>
          <a:noFill/>
        </p:spPr>
        <p:txBody>
          <a:bodyPr wrap="square" rtlCol="0">
            <a:spAutoFit/>
          </a:bodyPr>
          <a:lstStyle/>
          <a:p>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OUTLIER DETECTION</a:t>
            </a:r>
          </a:p>
        </p:txBody>
      </p:sp>
      <p:sp>
        <p:nvSpPr>
          <p:cNvPr id="15" name="Freccia a destra 14">
            <a:extLst>
              <a:ext uri="{FF2B5EF4-FFF2-40B4-BE49-F238E27FC236}">
                <a16:creationId xmlns:a16="http://schemas.microsoft.com/office/drawing/2014/main" id="{8323735D-44D5-44C9-9810-27811E444998}"/>
              </a:ext>
            </a:extLst>
          </p:cNvPr>
          <p:cNvSpPr/>
          <p:nvPr/>
        </p:nvSpPr>
        <p:spPr>
          <a:xfrm rot="8096309">
            <a:off x="3879917" y="3015049"/>
            <a:ext cx="1055413" cy="461914"/>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a:extLst>
              <a:ext uri="{FF2B5EF4-FFF2-40B4-BE49-F238E27FC236}">
                <a16:creationId xmlns:a16="http://schemas.microsoft.com/office/drawing/2014/main" id="{2F4D38B6-739C-4D62-9EC7-DE8C835B4994}"/>
              </a:ext>
            </a:extLst>
          </p:cNvPr>
          <p:cNvSpPr/>
          <p:nvPr/>
        </p:nvSpPr>
        <p:spPr>
          <a:xfrm rot="3102685">
            <a:off x="7811667" y="3016286"/>
            <a:ext cx="1065229" cy="461914"/>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62DEB607-13CC-4AA0-8B7E-36230D705CC0}"/>
              </a:ext>
            </a:extLst>
          </p:cNvPr>
          <p:cNvSpPr txBox="1"/>
          <p:nvPr/>
        </p:nvSpPr>
        <p:spPr>
          <a:xfrm>
            <a:off x="1569683" y="4630774"/>
            <a:ext cx="3189402" cy="707886"/>
          </a:xfrm>
          <a:prstGeom prst="rect">
            <a:avLst/>
          </a:prstGeom>
          <a:noFill/>
        </p:spPr>
        <p:txBody>
          <a:bodyPr wrap="square" rtlCol="0">
            <a:spAutoFit/>
          </a:bodyPr>
          <a:lstStyle/>
          <a:p>
            <a:pPr algn="ct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I dati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training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non sono alterati da valori anomali</a:t>
            </a:r>
          </a:p>
        </p:txBody>
      </p:sp>
      <p:sp>
        <p:nvSpPr>
          <p:cNvPr id="23" name="Freccia a destra 22">
            <a:extLst>
              <a:ext uri="{FF2B5EF4-FFF2-40B4-BE49-F238E27FC236}">
                <a16:creationId xmlns:a16="http://schemas.microsoft.com/office/drawing/2014/main" id="{E54C074E-0BE7-49E6-843E-123837597323}"/>
              </a:ext>
            </a:extLst>
          </p:cNvPr>
          <p:cNvSpPr/>
          <p:nvPr/>
        </p:nvSpPr>
        <p:spPr>
          <a:xfrm rot="5400000">
            <a:off x="2843030" y="4168110"/>
            <a:ext cx="473023" cy="462686"/>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a:extLst>
              <a:ext uri="{FF2B5EF4-FFF2-40B4-BE49-F238E27FC236}">
                <a16:creationId xmlns:a16="http://schemas.microsoft.com/office/drawing/2014/main" id="{04B90650-BF0A-42FA-8844-F05297F0C109}"/>
              </a:ext>
            </a:extLst>
          </p:cNvPr>
          <p:cNvSpPr/>
          <p:nvPr/>
        </p:nvSpPr>
        <p:spPr>
          <a:xfrm rot="5400000">
            <a:off x="2834694" y="5314776"/>
            <a:ext cx="489696" cy="462686"/>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223BAB6F-2ECB-4467-9A7A-15CBCBE1D209}"/>
              </a:ext>
            </a:extLst>
          </p:cNvPr>
          <p:cNvSpPr txBox="1"/>
          <p:nvPr/>
        </p:nvSpPr>
        <p:spPr>
          <a:xfrm>
            <a:off x="1569684" y="5753578"/>
            <a:ext cx="3189402" cy="707886"/>
          </a:xfrm>
          <a:prstGeom prst="rect">
            <a:avLst/>
          </a:prstGeom>
          <a:noFill/>
        </p:spPr>
        <p:txBody>
          <a:bodyPr wrap="square" rtlCol="0">
            <a:spAutoFit/>
          </a:bodyPr>
          <a:lstStyle/>
          <a:p>
            <a:pPr algn="ct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Una certa osservazione rappresenta una novità?</a:t>
            </a:r>
          </a:p>
        </p:txBody>
      </p:sp>
      <p:sp>
        <p:nvSpPr>
          <p:cNvPr id="26" name="Freccia a destra 25">
            <a:extLst>
              <a:ext uri="{FF2B5EF4-FFF2-40B4-BE49-F238E27FC236}">
                <a16:creationId xmlns:a16="http://schemas.microsoft.com/office/drawing/2014/main" id="{744A1883-CBDA-45CD-A9CC-87E7389ABFC3}"/>
              </a:ext>
            </a:extLst>
          </p:cNvPr>
          <p:cNvSpPr/>
          <p:nvPr/>
        </p:nvSpPr>
        <p:spPr>
          <a:xfrm rot="5400000">
            <a:off x="9245442" y="4215073"/>
            <a:ext cx="473024" cy="462686"/>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B2EB7DB0-CEEB-4BBF-9CC2-002351313B07}"/>
              </a:ext>
            </a:extLst>
          </p:cNvPr>
          <p:cNvSpPr txBox="1"/>
          <p:nvPr/>
        </p:nvSpPr>
        <p:spPr>
          <a:xfrm>
            <a:off x="8155877" y="4698577"/>
            <a:ext cx="2983529" cy="707886"/>
          </a:xfrm>
          <a:prstGeom prst="rect">
            <a:avLst/>
          </a:prstGeom>
          <a:noFill/>
        </p:spPr>
        <p:txBody>
          <a:bodyPr wrap="square" rtlCol="0">
            <a:spAutoFit/>
          </a:bodyPr>
          <a:lstStyle/>
          <a:p>
            <a:pPr algn="ct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I dati di </a:t>
            </a: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training </a:t>
            </a:r>
            <a:r>
              <a:rPr lang="it-IT" sz="2000" dirty="0">
                <a:latin typeface="Liberation Serif" panose="02020603050405020304" pitchFamily="18" charset="0"/>
                <a:ea typeface="Liberation Serif" panose="02020603050405020304" pitchFamily="18" charset="0"/>
                <a:cs typeface="Liberation Serif" panose="02020603050405020304" pitchFamily="18" charset="0"/>
              </a:rPr>
              <a:t>contengono valori anomali</a:t>
            </a:r>
            <a:endParaRPr lang="it-IT" sz="20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242538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CE97C7-8377-4335-8E4D-1B51F432A09B}"/>
              </a:ext>
            </a:extLst>
          </p:cNvPr>
          <p:cNvSpPr txBox="1"/>
          <p:nvPr/>
        </p:nvSpPr>
        <p:spPr>
          <a:xfrm>
            <a:off x="150829" y="263951"/>
            <a:ext cx="6853286"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NOVELTY ED ANOMALY DETECTION</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0B7F3082-B7E6-49B3-8F0B-822884C3E00E}"/>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Ovale 3">
            <a:extLst>
              <a:ext uri="{FF2B5EF4-FFF2-40B4-BE49-F238E27FC236}">
                <a16:creationId xmlns:a16="http://schemas.microsoft.com/office/drawing/2014/main" id="{5397FF87-B6A8-496D-82B9-9309B0CFA39E}"/>
              </a:ext>
            </a:extLst>
          </p:cNvPr>
          <p:cNvSpPr/>
          <p:nvPr/>
        </p:nvSpPr>
        <p:spPr>
          <a:xfrm>
            <a:off x="531612" y="3949978"/>
            <a:ext cx="2572452" cy="939889"/>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New </a:t>
            </a:r>
            <a:r>
              <a:rPr lang="it-IT" sz="2000" b="1" dirty="0" err="1">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Observation</a:t>
            </a:r>
            <a:endParaRPr lang="it-IT"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6" name="Immagine 5" descr="Immagine che contiene tazza, tavolo, sedendo, facciata&#10;&#10;Descrizione generata automaticamente">
            <a:extLst>
              <a:ext uri="{FF2B5EF4-FFF2-40B4-BE49-F238E27FC236}">
                <a16:creationId xmlns:a16="http://schemas.microsoft.com/office/drawing/2014/main" id="{CD8438A0-CD4A-4208-854D-A49B7532D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571" y="1355193"/>
            <a:ext cx="1214050" cy="1214050"/>
          </a:xfrm>
          <a:prstGeom prst="rect">
            <a:avLst/>
          </a:prstGeom>
        </p:spPr>
      </p:pic>
      <p:sp>
        <p:nvSpPr>
          <p:cNvPr id="7" name="CasellaDiTesto 6">
            <a:extLst>
              <a:ext uri="{FF2B5EF4-FFF2-40B4-BE49-F238E27FC236}">
                <a16:creationId xmlns:a16="http://schemas.microsoft.com/office/drawing/2014/main" id="{683854FF-CB06-4E12-99B2-71906183D0CC}"/>
              </a:ext>
            </a:extLst>
          </p:cNvPr>
          <p:cNvSpPr txBox="1"/>
          <p:nvPr/>
        </p:nvSpPr>
        <p:spPr>
          <a:xfrm>
            <a:off x="1511177" y="1018003"/>
            <a:ext cx="1630837" cy="400110"/>
          </a:xfrm>
          <a:prstGeom prst="rect">
            <a:avLst/>
          </a:prstGeom>
          <a:noFill/>
        </p:spPr>
        <p:txBody>
          <a:bodyPr wrap="square" rtlCol="0">
            <a:spAutoFit/>
          </a:bodyPr>
          <a:lstStyle/>
          <a:p>
            <a:pPr algn="ctr"/>
            <a:r>
              <a:rPr lang="it-IT" sz="2000" b="1" dirty="0">
                <a:latin typeface="Liberation Serif" panose="02020603050405020304" pitchFamily="18" charset="0"/>
                <a:ea typeface="Liberation Serif" panose="02020603050405020304" pitchFamily="18" charset="0"/>
                <a:cs typeface="Liberation Serif" panose="02020603050405020304" pitchFamily="18" charset="0"/>
              </a:rPr>
              <a:t>Database</a:t>
            </a:r>
          </a:p>
        </p:txBody>
      </p:sp>
      <p:sp>
        <p:nvSpPr>
          <p:cNvPr id="10" name="Ovale 9">
            <a:extLst>
              <a:ext uri="{FF2B5EF4-FFF2-40B4-BE49-F238E27FC236}">
                <a16:creationId xmlns:a16="http://schemas.microsoft.com/office/drawing/2014/main" id="{877F15AE-2DE6-4536-BE20-4BD1FCA33B0B}"/>
              </a:ext>
            </a:extLst>
          </p:cNvPr>
          <p:cNvSpPr/>
          <p:nvPr/>
        </p:nvSpPr>
        <p:spPr>
          <a:xfrm>
            <a:off x="4275619" y="1485166"/>
            <a:ext cx="2572453" cy="913886"/>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Data Processing</a:t>
            </a:r>
            <a:endParaRPr lang="it-IT" sz="2000" dirty="0">
              <a:solidFill>
                <a:schemeClr val="tx1"/>
              </a:solidFill>
            </a:endParaRPr>
          </a:p>
        </p:txBody>
      </p:sp>
      <p:sp>
        <p:nvSpPr>
          <p:cNvPr id="12" name="Ovale 11">
            <a:extLst>
              <a:ext uri="{FF2B5EF4-FFF2-40B4-BE49-F238E27FC236}">
                <a16:creationId xmlns:a16="http://schemas.microsoft.com/office/drawing/2014/main" id="{A319A3C2-EC24-48D4-A400-EC6D613DBA38}"/>
              </a:ext>
            </a:extLst>
          </p:cNvPr>
          <p:cNvSpPr/>
          <p:nvPr/>
        </p:nvSpPr>
        <p:spPr>
          <a:xfrm>
            <a:off x="7768823" y="1485166"/>
            <a:ext cx="2558232" cy="913886"/>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Model Training</a:t>
            </a:r>
            <a:endParaRPr lang="it-IT" dirty="0">
              <a:solidFill>
                <a:schemeClr val="tx1"/>
              </a:solidFill>
            </a:endParaRPr>
          </a:p>
        </p:txBody>
      </p:sp>
      <p:cxnSp>
        <p:nvCxnSpPr>
          <p:cNvPr id="16" name="Connettore 2 15">
            <a:extLst>
              <a:ext uri="{FF2B5EF4-FFF2-40B4-BE49-F238E27FC236}">
                <a16:creationId xmlns:a16="http://schemas.microsoft.com/office/drawing/2014/main" id="{B46D7BCA-EE5D-4D77-9BE7-7A6CAF1560DE}"/>
              </a:ext>
            </a:extLst>
          </p:cNvPr>
          <p:cNvCxnSpPr>
            <a:cxnSpLocks/>
            <a:endCxn id="10" idx="2"/>
          </p:cNvCxnSpPr>
          <p:nvPr/>
        </p:nvCxnSpPr>
        <p:spPr>
          <a:xfrm flipV="1">
            <a:off x="2792969" y="1942109"/>
            <a:ext cx="1482650" cy="343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nettore 2 19">
            <a:extLst>
              <a:ext uri="{FF2B5EF4-FFF2-40B4-BE49-F238E27FC236}">
                <a16:creationId xmlns:a16="http://schemas.microsoft.com/office/drawing/2014/main" id="{54D772DB-8D58-4D5F-9B49-97DD7E4FD760}"/>
              </a:ext>
            </a:extLst>
          </p:cNvPr>
          <p:cNvCxnSpPr>
            <a:cxnSpLocks/>
            <a:stCxn id="10" idx="6"/>
            <a:endCxn id="12" idx="2"/>
          </p:cNvCxnSpPr>
          <p:nvPr/>
        </p:nvCxnSpPr>
        <p:spPr>
          <a:xfrm>
            <a:off x="6848072" y="1942109"/>
            <a:ext cx="92075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Ovale 20">
            <a:extLst>
              <a:ext uri="{FF2B5EF4-FFF2-40B4-BE49-F238E27FC236}">
                <a16:creationId xmlns:a16="http://schemas.microsoft.com/office/drawing/2014/main" id="{0CAA141D-4843-4114-B2C4-4A0F8D2C7597}"/>
              </a:ext>
            </a:extLst>
          </p:cNvPr>
          <p:cNvSpPr/>
          <p:nvPr/>
        </p:nvSpPr>
        <p:spPr>
          <a:xfrm>
            <a:off x="3652387" y="3975982"/>
            <a:ext cx="2572452" cy="913885"/>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Data Processing</a:t>
            </a:r>
            <a:endParaRPr lang="it-IT" dirty="0">
              <a:solidFill>
                <a:schemeClr val="tx1"/>
              </a:solidFill>
            </a:endParaRPr>
          </a:p>
        </p:txBody>
      </p:sp>
      <p:sp>
        <p:nvSpPr>
          <p:cNvPr id="26" name="Ovale 25">
            <a:extLst>
              <a:ext uri="{FF2B5EF4-FFF2-40B4-BE49-F238E27FC236}">
                <a16:creationId xmlns:a16="http://schemas.microsoft.com/office/drawing/2014/main" id="{C9CC3DDE-D072-448B-9D17-712A3849E7D9}"/>
              </a:ext>
            </a:extLst>
          </p:cNvPr>
          <p:cNvSpPr/>
          <p:nvPr/>
        </p:nvSpPr>
        <p:spPr>
          <a:xfrm>
            <a:off x="6773163" y="3978260"/>
            <a:ext cx="2572452" cy="911607"/>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0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 </a:t>
            </a:r>
            <a:r>
              <a:rPr lang="it-IT" sz="2000" b="1" dirty="0" err="1">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000" dirty="0">
              <a:solidFill>
                <a:schemeClr val="tx1"/>
              </a:solidFill>
            </a:endParaRPr>
          </a:p>
        </p:txBody>
      </p:sp>
      <p:sp>
        <p:nvSpPr>
          <p:cNvPr id="27" name="Ovale 26">
            <a:extLst>
              <a:ext uri="{FF2B5EF4-FFF2-40B4-BE49-F238E27FC236}">
                <a16:creationId xmlns:a16="http://schemas.microsoft.com/office/drawing/2014/main" id="{09479E3A-66AD-4524-AE22-99A75FA88887}"/>
              </a:ext>
            </a:extLst>
          </p:cNvPr>
          <p:cNvSpPr/>
          <p:nvPr/>
        </p:nvSpPr>
        <p:spPr>
          <a:xfrm>
            <a:off x="9212756" y="5144391"/>
            <a:ext cx="2558232" cy="898833"/>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Diagnosis</a:t>
            </a:r>
            <a:endParaRPr lang="it-IT" sz="20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28" name="Ovale 27">
            <a:extLst>
              <a:ext uri="{FF2B5EF4-FFF2-40B4-BE49-F238E27FC236}">
                <a16:creationId xmlns:a16="http://schemas.microsoft.com/office/drawing/2014/main" id="{4418A2C8-66EF-43D0-826F-3840E2EE4CA7}"/>
              </a:ext>
            </a:extLst>
          </p:cNvPr>
          <p:cNvSpPr/>
          <p:nvPr/>
        </p:nvSpPr>
        <p:spPr>
          <a:xfrm>
            <a:off x="9225271" y="2874290"/>
            <a:ext cx="2558232" cy="913886"/>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Analysis</a:t>
            </a:r>
            <a:endParaRPr lang="it-IT" sz="2000" dirty="0">
              <a:solidFill>
                <a:schemeClr val="tx1"/>
              </a:solidFill>
            </a:endParaRPr>
          </a:p>
        </p:txBody>
      </p:sp>
      <p:cxnSp>
        <p:nvCxnSpPr>
          <p:cNvPr id="30" name="Connettore a gomito 29">
            <a:extLst>
              <a:ext uri="{FF2B5EF4-FFF2-40B4-BE49-F238E27FC236}">
                <a16:creationId xmlns:a16="http://schemas.microsoft.com/office/drawing/2014/main" id="{8BE296DF-34CB-43DC-B802-D3A517555254}"/>
              </a:ext>
            </a:extLst>
          </p:cNvPr>
          <p:cNvCxnSpPr>
            <a:cxnSpLocks/>
            <a:stCxn id="26" idx="0"/>
            <a:endCxn id="28" idx="2"/>
          </p:cNvCxnSpPr>
          <p:nvPr/>
        </p:nvCxnSpPr>
        <p:spPr>
          <a:xfrm rot="5400000" flipH="1" flipV="1">
            <a:off x="8318817" y="3071806"/>
            <a:ext cx="647027" cy="116588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Connettore a gomito 31">
            <a:extLst>
              <a:ext uri="{FF2B5EF4-FFF2-40B4-BE49-F238E27FC236}">
                <a16:creationId xmlns:a16="http://schemas.microsoft.com/office/drawing/2014/main" id="{BBAEDECC-7AE4-476D-96D3-ABB2A8A9ECEF}"/>
              </a:ext>
            </a:extLst>
          </p:cNvPr>
          <p:cNvCxnSpPr>
            <a:cxnSpLocks/>
            <a:stCxn id="26" idx="4"/>
            <a:endCxn id="27" idx="2"/>
          </p:cNvCxnSpPr>
          <p:nvPr/>
        </p:nvCxnSpPr>
        <p:spPr>
          <a:xfrm rot="16200000" flipH="1">
            <a:off x="8284102" y="4665153"/>
            <a:ext cx="703941" cy="1153367"/>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Connettore 2 33">
            <a:extLst>
              <a:ext uri="{FF2B5EF4-FFF2-40B4-BE49-F238E27FC236}">
                <a16:creationId xmlns:a16="http://schemas.microsoft.com/office/drawing/2014/main" id="{9088BD13-24AA-42A0-91AB-DA804BE3DF64}"/>
              </a:ext>
            </a:extLst>
          </p:cNvPr>
          <p:cNvCxnSpPr>
            <a:cxnSpLocks/>
            <a:stCxn id="4" idx="6"/>
            <a:endCxn id="21" idx="2"/>
          </p:cNvCxnSpPr>
          <p:nvPr/>
        </p:nvCxnSpPr>
        <p:spPr>
          <a:xfrm>
            <a:off x="3104064" y="4419923"/>
            <a:ext cx="548323" cy="130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Connettore a gomito 35">
            <a:extLst>
              <a:ext uri="{FF2B5EF4-FFF2-40B4-BE49-F238E27FC236}">
                <a16:creationId xmlns:a16="http://schemas.microsoft.com/office/drawing/2014/main" id="{8565A8AC-A6AE-4523-9D75-31A7BB4B3D3C}"/>
              </a:ext>
            </a:extLst>
          </p:cNvPr>
          <p:cNvCxnSpPr>
            <a:cxnSpLocks/>
            <a:stCxn id="21" idx="6"/>
            <a:endCxn id="26" idx="2"/>
          </p:cNvCxnSpPr>
          <p:nvPr/>
        </p:nvCxnSpPr>
        <p:spPr>
          <a:xfrm>
            <a:off x="6224839" y="4432925"/>
            <a:ext cx="548324" cy="1139"/>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CasellaDiTesto 36">
            <a:extLst>
              <a:ext uri="{FF2B5EF4-FFF2-40B4-BE49-F238E27FC236}">
                <a16:creationId xmlns:a16="http://schemas.microsoft.com/office/drawing/2014/main" id="{C52E8EC8-AC64-4189-9E92-E635070C1A9E}"/>
              </a:ext>
            </a:extLst>
          </p:cNvPr>
          <p:cNvSpPr txBox="1"/>
          <p:nvPr/>
        </p:nvSpPr>
        <p:spPr>
          <a:xfrm>
            <a:off x="8162965" y="2983376"/>
            <a:ext cx="824934" cy="400110"/>
          </a:xfrm>
          <a:prstGeom prst="rect">
            <a:avLst/>
          </a:prstGeom>
          <a:noFill/>
        </p:spPr>
        <p:txBody>
          <a:bodyPr wrap="square" rtlCol="0">
            <a:spAutoFit/>
          </a:bodyPr>
          <a:lstStyle/>
          <a:p>
            <a:r>
              <a:rPr lang="it-IT" sz="2000" dirty="0">
                <a:latin typeface="Liberation Serif" panose="02020603050405020304" pitchFamily="18" charset="0"/>
                <a:ea typeface="Liberation Serif" panose="02020603050405020304" pitchFamily="18" charset="0"/>
                <a:cs typeface="Liberation Serif" panose="02020603050405020304" pitchFamily="18" charset="0"/>
              </a:rPr>
              <a:t>YES</a:t>
            </a:r>
            <a:endParaRPr lang="it-IT"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38" name="CasellaDiTesto 37">
            <a:extLst>
              <a:ext uri="{FF2B5EF4-FFF2-40B4-BE49-F238E27FC236}">
                <a16:creationId xmlns:a16="http://schemas.microsoft.com/office/drawing/2014/main" id="{83709C9A-E12A-41CE-A964-0BDDE110133C}"/>
              </a:ext>
            </a:extLst>
          </p:cNvPr>
          <p:cNvSpPr txBox="1"/>
          <p:nvPr/>
        </p:nvSpPr>
        <p:spPr>
          <a:xfrm>
            <a:off x="8359363" y="5593807"/>
            <a:ext cx="730151" cy="400110"/>
          </a:xfrm>
          <a:prstGeom prst="rect">
            <a:avLst/>
          </a:prstGeom>
          <a:noFill/>
        </p:spPr>
        <p:txBody>
          <a:bodyPr wrap="square" rtlCol="0">
            <a:spAutoFit/>
          </a:bodyPr>
          <a:lstStyle/>
          <a:p>
            <a:r>
              <a:rPr lang="it-IT" sz="2000" dirty="0">
                <a:latin typeface="Liberation Serif" panose="02020603050405020304" pitchFamily="18" charset="0"/>
                <a:ea typeface="Liberation Serif" panose="02020603050405020304" pitchFamily="18" charset="0"/>
                <a:cs typeface="Liberation Serif" panose="02020603050405020304" pitchFamily="18" charset="0"/>
              </a:rPr>
              <a:t>NO</a:t>
            </a:r>
            <a:endParaRPr lang="it-IT"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289743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ttore 1">
            <a:extLst>
              <a:ext uri="{FF2B5EF4-FFF2-40B4-BE49-F238E27FC236}">
                <a16:creationId xmlns:a16="http://schemas.microsoft.com/office/drawing/2014/main" id="{EB904A52-7684-4005-B924-5CD5D0E70CF8}"/>
              </a:ext>
            </a:extLst>
          </p:cNvPr>
          <p:cNvSpPr/>
          <p:nvPr/>
        </p:nvSpPr>
        <p:spPr>
          <a:xfrm>
            <a:off x="3482651" y="960010"/>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1</a:t>
            </a:r>
          </a:p>
        </p:txBody>
      </p:sp>
      <p:sp>
        <p:nvSpPr>
          <p:cNvPr id="3" name="Connettore 2">
            <a:extLst>
              <a:ext uri="{FF2B5EF4-FFF2-40B4-BE49-F238E27FC236}">
                <a16:creationId xmlns:a16="http://schemas.microsoft.com/office/drawing/2014/main" id="{36C7BC23-5703-4ACF-964D-D4AEC2144F2B}"/>
              </a:ext>
            </a:extLst>
          </p:cNvPr>
          <p:cNvSpPr/>
          <p:nvPr/>
        </p:nvSpPr>
        <p:spPr>
          <a:xfrm>
            <a:off x="3482651" y="1969962"/>
            <a:ext cx="612742" cy="629880"/>
          </a:xfrm>
          <a:prstGeom prst="flowChartConnector">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a:t>2</a:t>
            </a:r>
          </a:p>
        </p:txBody>
      </p:sp>
      <p:sp>
        <p:nvSpPr>
          <p:cNvPr id="4" name="Connettore 3">
            <a:extLst>
              <a:ext uri="{FF2B5EF4-FFF2-40B4-BE49-F238E27FC236}">
                <a16:creationId xmlns:a16="http://schemas.microsoft.com/office/drawing/2014/main" id="{A0FB9BC2-0994-461B-BF54-B6FEF6F49C1D}"/>
              </a:ext>
            </a:extLst>
          </p:cNvPr>
          <p:cNvSpPr/>
          <p:nvPr/>
        </p:nvSpPr>
        <p:spPr>
          <a:xfrm>
            <a:off x="3482651" y="2967773"/>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3</a:t>
            </a:r>
          </a:p>
        </p:txBody>
      </p:sp>
      <p:sp>
        <p:nvSpPr>
          <p:cNvPr id="5" name="Connettore 4">
            <a:extLst>
              <a:ext uri="{FF2B5EF4-FFF2-40B4-BE49-F238E27FC236}">
                <a16:creationId xmlns:a16="http://schemas.microsoft.com/office/drawing/2014/main" id="{F4798E52-29A5-4E41-BF95-AC2263E4B4DD}"/>
              </a:ext>
            </a:extLst>
          </p:cNvPr>
          <p:cNvSpPr/>
          <p:nvPr/>
        </p:nvSpPr>
        <p:spPr>
          <a:xfrm>
            <a:off x="3482651" y="3929876"/>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4</a:t>
            </a:r>
          </a:p>
        </p:txBody>
      </p:sp>
      <p:sp>
        <p:nvSpPr>
          <p:cNvPr id="6" name="Connettore 5">
            <a:extLst>
              <a:ext uri="{FF2B5EF4-FFF2-40B4-BE49-F238E27FC236}">
                <a16:creationId xmlns:a16="http://schemas.microsoft.com/office/drawing/2014/main" id="{0BFA608B-0F47-4D31-987A-07BBC3763A32}"/>
              </a:ext>
            </a:extLst>
          </p:cNvPr>
          <p:cNvSpPr/>
          <p:nvPr/>
        </p:nvSpPr>
        <p:spPr>
          <a:xfrm>
            <a:off x="3482651" y="4891979"/>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5</a:t>
            </a:r>
          </a:p>
        </p:txBody>
      </p:sp>
      <p:sp>
        <p:nvSpPr>
          <p:cNvPr id="7" name="Connettore 6">
            <a:extLst>
              <a:ext uri="{FF2B5EF4-FFF2-40B4-BE49-F238E27FC236}">
                <a16:creationId xmlns:a16="http://schemas.microsoft.com/office/drawing/2014/main" id="{51869DA3-0FD3-4AFA-9FDF-1774801D52D1}"/>
              </a:ext>
            </a:extLst>
          </p:cNvPr>
          <p:cNvSpPr/>
          <p:nvPr/>
        </p:nvSpPr>
        <p:spPr>
          <a:xfrm>
            <a:off x="3482651" y="5856081"/>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6</a:t>
            </a:r>
          </a:p>
        </p:txBody>
      </p:sp>
      <p:cxnSp>
        <p:nvCxnSpPr>
          <p:cNvPr id="8" name="Connettore diritto 7">
            <a:extLst>
              <a:ext uri="{FF2B5EF4-FFF2-40B4-BE49-F238E27FC236}">
                <a16:creationId xmlns:a16="http://schemas.microsoft.com/office/drawing/2014/main" id="{C7347B46-9C72-4E17-8F0C-917B9741FD45}"/>
              </a:ext>
            </a:extLst>
          </p:cNvPr>
          <p:cNvCxnSpPr>
            <a:stCxn id="2" idx="4"/>
            <a:endCxn id="3" idx="0"/>
          </p:cNvCxnSpPr>
          <p:nvPr/>
        </p:nvCxnSpPr>
        <p:spPr>
          <a:xfrm>
            <a:off x="3789022" y="1589890"/>
            <a:ext cx="0" cy="38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7ED56649-0D4D-44FE-823E-8DB76DAA2A94}"/>
              </a:ext>
            </a:extLst>
          </p:cNvPr>
          <p:cNvCxnSpPr>
            <a:stCxn id="3" idx="4"/>
            <a:endCxn id="4" idx="0"/>
          </p:cNvCxnSpPr>
          <p:nvPr/>
        </p:nvCxnSpPr>
        <p:spPr>
          <a:xfrm>
            <a:off x="3789022" y="2599842"/>
            <a:ext cx="0" cy="367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76F8BBAA-D795-48DB-861D-BB6EFE1C0EA5}"/>
              </a:ext>
            </a:extLst>
          </p:cNvPr>
          <p:cNvCxnSpPr>
            <a:stCxn id="4" idx="4"/>
            <a:endCxn id="5" idx="0"/>
          </p:cNvCxnSpPr>
          <p:nvPr/>
        </p:nvCxnSpPr>
        <p:spPr>
          <a:xfrm>
            <a:off x="3789022" y="3597653"/>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EE787926-1830-40EB-BB72-269ACDD5A360}"/>
              </a:ext>
            </a:extLst>
          </p:cNvPr>
          <p:cNvCxnSpPr>
            <a:stCxn id="5" idx="4"/>
            <a:endCxn id="6" idx="0"/>
          </p:cNvCxnSpPr>
          <p:nvPr/>
        </p:nvCxnSpPr>
        <p:spPr>
          <a:xfrm>
            <a:off x="3789022" y="4559756"/>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41277446-5E20-4078-8033-CB04C2DB4356}"/>
              </a:ext>
            </a:extLst>
          </p:cNvPr>
          <p:cNvCxnSpPr>
            <a:stCxn id="6" idx="4"/>
            <a:endCxn id="7" idx="0"/>
          </p:cNvCxnSpPr>
          <p:nvPr/>
        </p:nvCxnSpPr>
        <p:spPr>
          <a:xfrm>
            <a:off x="3789022" y="5521859"/>
            <a:ext cx="0" cy="3342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0BFBE0B7-DF09-4482-96A3-A83A9B89729D}"/>
              </a:ext>
            </a:extLst>
          </p:cNvPr>
          <p:cNvSpPr txBox="1"/>
          <p:nvPr/>
        </p:nvSpPr>
        <p:spPr>
          <a:xfrm>
            <a:off x="4466183" y="1072803"/>
            <a:ext cx="4282908" cy="461665"/>
          </a:xfrm>
          <a:prstGeom prst="rect">
            <a:avLst/>
          </a:prstGeom>
          <a:noFill/>
        </p:spPr>
        <p:txBody>
          <a:bodyPr wrap="square" rtlCol="0">
            <a:spAutoFit/>
          </a:bodyPr>
          <a:lstStyle/>
          <a:p>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ed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4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4" name="CasellaDiTesto 13">
            <a:extLst>
              <a:ext uri="{FF2B5EF4-FFF2-40B4-BE49-F238E27FC236}">
                <a16:creationId xmlns:a16="http://schemas.microsoft.com/office/drawing/2014/main" id="{E6175E6E-3BB1-4694-9CFA-B61861B6DF81}"/>
              </a:ext>
            </a:extLst>
          </p:cNvPr>
          <p:cNvSpPr txBox="1"/>
          <p:nvPr/>
        </p:nvSpPr>
        <p:spPr>
          <a:xfrm>
            <a:off x="4466183" y="2054069"/>
            <a:ext cx="4282908" cy="461665"/>
          </a:xfrm>
          <a:prstGeom prst="rect">
            <a:avLst/>
          </a:prstGeom>
          <a:noFill/>
        </p:spPr>
        <p:txBody>
          <a:bodyPr wrap="square" rtlCol="0">
            <a:spAutoFit/>
          </a:bodyPr>
          <a:lstStyle/>
          <a:p>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p:txBody>
      </p:sp>
      <p:sp>
        <p:nvSpPr>
          <p:cNvPr id="15" name="CasellaDiTesto 14">
            <a:extLst>
              <a:ext uri="{FF2B5EF4-FFF2-40B4-BE49-F238E27FC236}">
                <a16:creationId xmlns:a16="http://schemas.microsoft.com/office/drawing/2014/main" id="{29382536-CCC7-4674-8032-09120C12334E}"/>
              </a:ext>
            </a:extLst>
          </p:cNvPr>
          <p:cNvSpPr txBox="1"/>
          <p:nvPr/>
        </p:nvSpPr>
        <p:spPr>
          <a:xfrm>
            <a:off x="4466183" y="3035335"/>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Progettazione</a:t>
            </a:r>
          </a:p>
        </p:txBody>
      </p:sp>
      <p:sp>
        <p:nvSpPr>
          <p:cNvPr id="16" name="CasellaDiTesto 15">
            <a:extLst>
              <a:ext uri="{FF2B5EF4-FFF2-40B4-BE49-F238E27FC236}">
                <a16:creationId xmlns:a16="http://schemas.microsoft.com/office/drawing/2014/main" id="{4741EF36-EA2E-4D09-937E-272A307C80E8}"/>
              </a:ext>
            </a:extLst>
          </p:cNvPr>
          <p:cNvSpPr txBox="1"/>
          <p:nvPr/>
        </p:nvSpPr>
        <p:spPr>
          <a:xfrm>
            <a:off x="4466183" y="3951182"/>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Implementazione</a:t>
            </a:r>
          </a:p>
        </p:txBody>
      </p:sp>
      <p:sp>
        <p:nvSpPr>
          <p:cNvPr id="17" name="CasellaDiTesto 16">
            <a:extLst>
              <a:ext uri="{FF2B5EF4-FFF2-40B4-BE49-F238E27FC236}">
                <a16:creationId xmlns:a16="http://schemas.microsoft.com/office/drawing/2014/main" id="{DD98CB60-11DB-4A2F-8B8C-C15E195462FA}"/>
              </a:ext>
            </a:extLst>
          </p:cNvPr>
          <p:cNvSpPr txBox="1"/>
          <p:nvPr/>
        </p:nvSpPr>
        <p:spPr>
          <a:xfrm>
            <a:off x="4466183" y="4976086"/>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Test</a:t>
            </a:r>
          </a:p>
        </p:txBody>
      </p:sp>
      <p:sp>
        <p:nvSpPr>
          <p:cNvPr id="18" name="CasellaDiTesto 17">
            <a:extLst>
              <a:ext uri="{FF2B5EF4-FFF2-40B4-BE49-F238E27FC236}">
                <a16:creationId xmlns:a16="http://schemas.microsoft.com/office/drawing/2014/main" id="{A934B0C1-E8BA-4AFA-A0FF-C24B5D55B0B7}"/>
              </a:ext>
            </a:extLst>
          </p:cNvPr>
          <p:cNvSpPr txBox="1"/>
          <p:nvPr/>
        </p:nvSpPr>
        <p:spPr>
          <a:xfrm>
            <a:off x="4466183" y="5940188"/>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p:txBody>
      </p:sp>
      <p:sp>
        <p:nvSpPr>
          <p:cNvPr id="19" name="CasellaDiTesto 18">
            <a:extLst>
              <a:ext uri="{FF2B5EF4-FFF2-40B4-BE49-F238E27FC236}">
                <a16:creationId xmlns:a16="http://schemas.microsoft.com/office/drawing/2014/main" id="{135997E9-5989-4A23-AB4A-C59FD51032E3}"/>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ANALISI DEL PROGETTO</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20" name="Connettore diritto 19">
            <a:extLst>
              <a:ext uri="{FF2B5EF4-FFF2-40B4-BE49-F238E27FC236}">
                <a16:creationId xmlns:a16="http://schemas.microsoft.com/office/drawing/2014/main" id="{92EBE3BC-0A61-408F-9D71-1E65EB1ACE53}"/>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447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B2BC367-EDB3-47FD-95E7-5F11F217E875}"/>
              </a:ext>
            </a:extLst>
          </p:cNvPr>
          <p:cNvSpPr txBox="1"/>
          <p:nvPr/>
        </p:nvSpPr>
        <p:spPr>
          <a:xfrm>
            <a:off x="150829" y="235670"/>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3" name="Connettore diritto 2">
            <a:extLst>
              <a:ext uri="{FF2B5EF4-FFF2-40B4-BE49-F238E27FC236}">
                <a16:creationId xmlns:a16="http://schemas.microsoft.com/office/drawing/2014/main" id="{803FCA37-B81D-4E6F-A175-E2442D4AE871}"/>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pic>
        <p:nvPicPr>
          <p:cNvPr id="5" name="Immagine 4">
            <a:extLst>
              <a:ext uri="{FF2B5EF4-FFF2-40B4-BE49-F238E27FC236}">
                <a16:creationId xmlns:a16="http://schemas.microsoft.com/office/drawing/2014/main" id="{30D12CE6-54AC-41D4-9F72-C425026A3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22" y="1360039"/>
            <a:ext cx="4251183" cy="1261185"/>
          </a:xfrm>
          <a:prstGeom prst="rect">
            <a:avLst/>
          </a:prstGeom>
        </p:spPr>
      </p:pic>
      <p:pic>
        <p:nvPicPr>
          <p:cNvPr id="7" name="Immagine 6">
            <a:extLst>
              <a:ext uri="{FF2B5EF4-FFF2-40B4-BE49-F238E27FC236}">
                <a16:creationId xmlns:a16="http://schemas.microsoft.com/office/drawing/2014/main" id="{53A75E28-33F4-48FA-B5FB-18447FA83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101" y="1119018"/>
            <a:ext cx="5180019" cy="1502206"/>
          </a:xfrm>
          <a:prstGeom prst="rect">
            <a:avLst/>
          </a:prstGeom>
        </p:spPr>
      </p:pic>
      <p:pic>
        <p:nvPicPr>
          <p:cNvPr id="9" name="Immagine 8">
            <a:extLst>
              <a:ext uri="{FF2B5EF4-FFF2-40B4-BE49-F238E27FC236}">
                <a16:creationId xmlns:a16="http://schemas.microsoft.com/office/drawing/2014/main" id="{0A6BC90F-81A2-4A28-BB56-1E45F6C69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318" y="4183150"/>
            <a:ext cx="2857899" cy="1933845"/>
          </a:xfrm>
          <a:prstGeom prst="rect">
            <a:avLst/>
          </a:prstGeom>
        </p:spPr>
      </p:pic>
      <p:pic>
        <p:nvPicPr>
          <p:cNvPr id="11" name="Immagine 10">
            <a:extLst>
              <a:ext uri="{FF2B5EF4-FFF2-40B4-BE49-F238E27FC236}">
                <a16:creationId xmlns:a16="http://schemas.microsoft.com/office/drawing/2014/main" id="{746AC765-96D4-4AFE-A148-EFCD722F2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4125" y="2999236"/>
            <a:ext cx="4652086" cy="1880218"/>
          </a:xfrm>
          <a:prstGeom prst="rect">
            <a:avLst/>
          </a:prstGeom>
        </p:spPr>
      </p:pic>
      <p:pic>
        <p:nvPicPr>
          <p:cNvPr id="1026" name="Picture 2">
            <a:extLst>
              <a:ext uri="{FF2B5EF4-FFF2-40B4-BE49-F238E27FC236}">
                <a16:creationId xmlns:a16="http://schemas.microsoft.com/office/drawing/2014/main" id="{A263FDCD-6E41-48B4-AE43-41B8716A2D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7101" y="4732515"/>
            <a:ext cx="4108506" cy="184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6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ttore 1">
            <a:extLst>
              <a:ext uri="{FF2B5EF4-FFF2-40B4-BE49-F238E27FC236}">
                <a16:creationId xmlns:a16="http://schemas.microsoft.com/office/drawing/2014/main" id="{3BDF426D-BFA2-4F89-ACE6-D669D2C226D4}"/>
              </a:ext>
            </a:extLst>
          </p:cNvPr>
          <p:cNvSpPr/>
          <p:nvPr/>
        </p:nvSpPr>
        <p:spPr>
          <a:xfrm>
            <a:off x="3123414" y="943681"/>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1</a:t>
            </a:r>
          </a:p>
        </p:txBody>
      </p:sp>
      <p:sp>
        <p:nvSpPr>
          <p:cNvPr id="3" name="Connettore 2">
            <a:extLst>
              <a:ext uri="{FF2B5EF4-FFF2-40B4-BE49-F238E27FC236}">
                <a16:creationId xmlns:a16="http://schemas.microsoft.com/office/drawing/2014/main" id="{69C344BF-B9BE-4E82-A190-1A3051A6AB76}"/>
              </a:ext>
            </a:extLst>
          </p:cNvPr>
          <p:cNvSpPr/>
          <p:nvPr/>
        </p:nvSpPr>
        <p:spPr>
          <a:xfrm>
            <a:off x="3123414" y="1953633"/>
            <a:ext cx="612742" cy="629880"/>
          </a:xfrm>
          <a:prstGeom prst="flowChartConnector">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2</a:t>
            </a:r>
          </a:p>
        </p:txBody>
      </p:sp>
      <p:sp>
        <p:nvSpPr>
          <p:cNvPr id="4" name="Connettore 3">
            <a:extLst>
              <a:ext uri="{FF2B5EF4-FFF2-40B4-BE49-F238E27FC236}">
                <a16:creationId xmlns:a16="http://schemas.microsoft.com/office/drawing/2014/main" id="{AF771688-F089-4D5C-821F-DA68375DAF64}"/>
              </a:ext>
            </a:extLst>
          </p:cNvPr>
          <p:cNvSpPr/>
          <p:nvPr/>
        </p:nvSpPr>
        <p:spPr>
          <a:xfrm>
            <a:off x="3123414" y="2951444"/>
            <a:ext cx="612742" cy="629880"/>
          </a:xfrm>
          <a:prstGeom prst="flowChartConnector">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a:t>3</a:t>
            </a:r>
          </a:p>
        </p:txBody>
      </p:sp>
      <p:sp>
        <p:nvSpPr>
          <p:cNvPr id="5" name="Connettore 4">
            <a:extLst>
              <a:ext uri="{FF2B5EF4-FFF2-40B4-BE49-F238E27FC236}">
                <a16:creationId xmlns:a16="http://schemas.microsoft.com/office/drawing/2014/main" id="{AD222177-302F-4D3F-AD53-CAF388B1414A}"/>
              </a:ext>
            </a:extLst>
          </p:cNvPr>
          <p:cNvSpPr/>
          <p:nvPr/>
        </p:nvSpPr>
        <p:spPr>
          <a:xfrm>
            <a:off x="3123414" y="3913547"/>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4</a:t>
            </a:r>
          </a:p>
        </p:txBody>
      </p:sp>
      <p:sp>
        <p:nvSpPr>
          <p:cNvPr id="6" name="Connettore 5">
            <a:extLst>
              <a:ext uri="{FF2B5EF4-FFF2-40B4-BE49-F238E27FC236}">
                <a16:creationId xmlns:a16="http://schemas.microsoft.com/office/drawing/2014/main" id="{72BE6B4A-C522-4986-BC0F-033393EC676A}"/>
              </a:ext>
            </a:extLst>
          </p:cNvPr>
          <p:cNvSpPr/>
          <p:nvPr/>
        </p:nvSpPr>
        <p:spPr>
          <a:xfrm>
            <a:off x="3123414" y="4875650"/>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5</a:t>
            </a:r>
          </a:p>
        </p:txBody>
      </p:sp>
      <p:sp>
        <p:nvSpPr>
          <p:cNvPr id="7" name="Connettore 6">
            <a:extLst>
              <a:ext uri="{FF2B5EF4-FFF2-40B4-BE49-F238E27FC236}">
                <a16:creationId xmlns:a16="http://schemas.microsoft.com/office/drawing/2014/main" id="{DA93B31F-CEB8-4A9B-A05B-1CE0749AD76B}"/>
              </a:ext>
            </a:extLst>
          </p:cNvPr>
          <p:cNvSpPr/>
          <p:nvPr/>
        </p:nvSpPr>
        <p:spPr>
          <a:xfrm>
            <a:off x="3123414" y="5839752"/>
            <a:ext cx="612742" cy="62988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6</a:t>
            </a:r>
          </a:p>
        </p:txBody>
      </p:sp>
      <p:cxnSp>
        <p:nvCxnSpPr>
          <p:cNvPr id="8" name="Connettore diritto 7">
            <a:extLst>
              <a:ext uri="{FF2B5EF4-FFF2-40B4-BE49-F238E27FC236}">
                <a16:creationId xmlns:a16="http://schemas.microsoft.com/office/drawing/2014/main" id="{F2DB7C01-E833-4FFA-9EA6-37CBE00C1C15}"/>
              </a:ext>
            </a:extLst>
          </p:cNvPr>
          <p:cNvCxnSpPr>
            <a:stCxn id="2" idx="4"/>
            <a:endCxn id="3" idx="0"/>
          </p:cNvCxnSpPr>
          <p:nvPr/>
        </p:nvCxnSpPr>
        <p:spPr>
          <a:xfrm>
            <a:off x="3429785" y="1573561"/>
            <a:ext cx="0" cy="38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38B0DB66-57FA-4E4F-8808-D8D2F70D9803}"/>
              </a:ext>
            </a:extLst>
          </p:cNvPr>
          <p:cNvCxnSpPr>
            <a:stCxn id="3" idx="4"/>
            <a:endCxn id="4" idx="0"/>
          </p:cNvCxnSpPr>
          <p:nvPr/>
        </p:nvCxnSpPr>
        <p:spPr>
          <a:xfrm>
            <a:off x="3429785" y="2583513"/>
            <a:ext cx="0" cy="367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96FED39D-095D-4273-B3E3-412B4FD15344}"/>
              </a:ext>
            </a:extLst>
          </p:cNvPr>
          <p:cNvCxnSpPr>
            <a:stCxn id="4" idx="4"/>
            <a:endCxn id="5" idx="0"/>
          </p:cNvCxnSpPr>
          <p:nvPr/>
        </p:nvCxnSpPr>
        <p:spPr>
          <a:xfrm>
            <a:off x="3429785" y="3581324"/>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4ECD591F-3FAC-4692-A88B-3B188D80CF11}"/>
              </a:ext>
            </a:extLst>
          </p:cNvPr>
          <p:cNvCxnSpPr>
            <a:stCxn id="5" idx="4"/>
            <a:endCxn id="6" idx="0"/>
          </p:cNvCxnSpPr>
          <p:nvPr/>
        </p:nvCxnSpPr>
        <p:spPr>
          <a:xfrm>
            <a:off x="3429785" y="4543427"/>
            <a:ext cx="0" cy="332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3F748F8B-34F5-42E1-ADC8-64E4033BC452}"/>
              </a:ext>
            </a:extLst>
          </p:cNvPr>
          <p:cNvCxnSpPr>
            <a:stCxn id="6" idx="4"/>
            <a:endCxn id="7" idx="0"/>
          </p:cNvCxnSpPr>
          <p:nvPr/>
        </p:nvCxnSpPr>
        <p:spPr>
          <a:xfrm>
            <a:off x="3429785" y="5505530"/>
            <a:ext cx="0" cy="3342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EF7AAF44-A685-412A-8310-09726F62E2F1}"/>
              </a:ext>
            </a:extLst>
          </p:cNvPr>
          <p:cNvSpPr txBox="1"/>
          <p:nvPr/>
        </p:nvSpPr>
        <p:spPr>
          <a:xfrm>
            <a:off x="4106946" y="1056474"/>
            <a:ext cx="4282908" cy="461665"/>
          </a:xfrm>
          <a:prstGeom prst="rect">
            <a:avLst/>
          </a:prstGeom>
          <a:noFill/>
        </p:spPr>
        <p:txBody>
          <a:bodyPr wrap="square" rtlCol="0">
            <a:spAutoFit/>
          </a:bodyPr>
          <a:lstStyle/>
          <a:p>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Novelty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ed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Anomaly</a:t>
            </a:r>
            <a:r>
              <a:rPr lang="it-IT" sz="2400" dirty="0">
                <a:latin typeface="Liberation Serif" panose="02020603050405020304" pitchFamily="18" charset="0"/>
                <a:ea typeface="Liberation Serif" panose="02020603050405020304" pitchFamily="18" charset="0"/>
                <a:cs typeface="Liberation Serif" panose="02020603050405020304" pitchFamily="18" charset="0"/>
              </a:rPr>
              <a:t> </a:t>
            </a:r>
            <a:r>
              <a:rPr lang="it-IT" sz="2400" dirty="0" err="1">
                <a:latin typeface="Liberation Serif" panose="02020603050405020304" pitchFamily="18" charset="0"/>
                <a:ea typeface="Liberation Serif" panose="02020603050405020304" pitchFamily="18" charset="0"/>
                <a:cs typeface="Liberation Serif" panose="02020603050405020304" pitchFamily="18" charset="0"/>
              </a:rPr>
              <a:t>Detection</a:t>
            </a:r>
            <a:endParaRPr lang="it-IT" sz="24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4" name="CasellaDiTesto 13">
            <a:extLst>
              <a:ext uri="{FF2B5EF4-FFF2-40B4-BE49-F238E27FC236}">
                <a16:creationId xmlns:a16="http://schemas.microsoft.com/office/drawing/2014/main" id="{F0F65C17-5CDF-45F3-BF12-10D691A5EFCA}"/>
              </a:ext>
            </a:extLst>
          </p:cNvPr>
          <p:cNvSpPr txBox="1"/>
          <p:nvPr/>
        </p:nvSpPr>
        <p:spPr>
          <a:xfrm>
            <a:off x="4106946" y="2037740"/>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Tecnologie utilizzate</a:t>
            </a:r>
          </a:p>
        </p:txBody>
      </p:sp>
      <p:sp>
        <p:nvSpPr>
          <p:cNvPr id="15" name="CasellaDiTesto 14">
            <a:extLst>
              <a:ext uri="{FF2B5EF4-FFF2-40B4-BE49-F238E27FC236}">
                <a16:creationId xmlns:a16="http://schemas.microsoft.com/office/drawing/2014/main" id="{558981B9-0592-4BC8-81E9-693B480BCE4A}"/>
              </a:ext>
            </a:extLst>
          </p:cNvPr>
          <p:cNvSpPr txBox="1"/>
          <p:nvPr/>
        </p:nvSpPr>
        <p:spPr>
          <a:xfrm>
            <a:off x="4106946" y="3019006"/>
            <a:ext cx="4282908" cy="461665"/>
          </a:xfrm>
          <a:prstGeom prst="rect">
            <a:avLst/>
          </a:prstGeom>
          <a:noFill/>
        </p:spPr>
        <p:txBody>
          <a:bodyPr wrap="square" rtlCol="0">
            <a:spAutoFit/>
          </a:bodyPr>
          <a:lstStyle/>
          <a:p>
            <a:r>
              <a:rPr lang="it-IT" sz="2400" b="1" dirty="0">
                <a:latin typeface="Liberation Serif" panose="02020603050405020304" pitchFamily="18" charset="0"/>
                <a:ea typeface="Liberation Serif" panose="02020603050405020304" pitchFamily="18" charset="0"/>
                <a:cs typeface="Liberation Serif" panose="02020603050405020304" pitchFamily="18" charset="0"/>
              </a:rPr>
              <a:t>Progettazione</a:t>
            </a:r>
          </a:p>
        </p:txBody>
      </p:sp>
      <p:sp>
        <p:nvSpPr>
          <p:cNvPr id="16" name="CasellaDiTesto 15">
            <a:extLst>
              <a:ext uri="{FF2B5EF4-FFF2-40B4-BE49-F238E27FC236}">
                <a16:creationId xmlns:a16="http://schemas.microsoft.com/office/drawing/2014/main" id="{98304C6A-C429-4592-9558-951C56767D2A}"/>
              </a:ext>
            </a:extLst>
          </p:cNvPr>
          <p:cNvSpPr txBox="1"/>
          <p:nvPr/>
        </p:nvSpPr>
        <p:spPr>
          <a:xfrm>
            <a:off x="4106946" y="3934853"/>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Implementazione</a:t>
            </a:r>
          </a:p>
        </p:txBody>
      </p:sp>
      <p:sp>
        <p:nvSpPr>
          <p:cNvPr id="17" name="CasellaDiTesto 16">
            <a:extLst>
              <a:ext uri="{FF2B5EF4-FFF2-40B4-BE49-F238E27FC236}">
                <a16:creationId xmlns:a16="http://schemas.microsoft.com/office/drawing/2014/main" id="{E0C0495C-8B52-4B2F-BDCE-CE59E5C4D444}"/>
              </a:ext>
            </a:extLst>
          </p:cNvPr>
          <p:cNvSpPr txBox="1"/>
          <p:nvPr/>
        </p:nvSpPr>
        <p:spPr>
          <a:xfrm>
            <a:off x="4106946" y="4959757"/>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Test</a:t>
            </a:r>
          </a:p>
        </p:txBody>
      </p:sp>
      <p:sp>
        <p:nvSpPr>
          <p:cNvPr id="18" name="CasellaDiTesto 17">
            <a:extLst>
              <a:ext uri="{FF2B5EF4-FFF2-40B4-BE49-F238E27FC236}">
                <a16:creationId xmlns:a16="http://schemas.microsoft.com/office/drawing/2014/main" id="{02E6245A-95E8-4959-B26D-A87346AE372F}"/>
              </a:ext>
            </a:extLst>
          </p:cNvPr>
          <p:cNvSpPr txBox="1"/>
          <p:nvPr/>
        </p:nvSpPr>
        <p:spPr>
          <a:xfrm>
            <a:off x="4106946" y="5923859"/>
            <a:ext cx="4282908" cy="461665"/>
          </a:xfrm>
          <a:prstGeom prst="rect">
            <a:avLst/>
          </a:prstGeom>
          <a:noFill/>
        </p:spPr>
        <p:txBody>
          <a:bodyPr wrap="square" rtlCol="0">
            <a:spAutoFit/>
          </a:bodyPr>
          <a:lstStyle/>
          <a:p>
            <a:r>
              <a:rPr lang="it-IT" sz="2400" dirty="0">
                <a:latin typeface="Liberation Serif" panose="02020603050405020304" pitchFamily="18" charset="0"/>
                <a:ea typeface="Liberation Serif" panose="02020603050405020304" pitchFamily="18" charset="0"/>
                <a:cs typeface="Liberation Serif" panose="02020603050405020304" pitchFamily="18" charset="0"/>
              </a:rPr>
              <a:t>Risultati e sviluppi futuri</a:t>
            </a:r>
          </a:p>
        </p:txBody>
      </p:sp>
      <p:sp>
        <p:nvSpPr>
          <p:cNvPr id="19" name="CasellaDiTesto 18">
            <a:extLst>
              <a:ext uri="{FF2B5EF4-FFF2-40B4-BE49-F238E27FC236}">
                <a16:creationId xmlns:a16="http://schemas.microsoft.com/office/drawing/2014/main" id="{49F0E999-606D-4BC8-91CC-F64DA66DB45F}"/>
              </a:ext>
            </a:extLst>
          </p:cNvPr>
          <p:cNvSpPr txBox="1"/>
          <p:nvPr/>
        </p:nvSpPr>
        <p:spPr>
          <a:xfrm>
            <a:off x="150829" y="263951"/>
            <a:ext cx="5945171" cy="954107"/>
          </a:xfrm>
          <a:prstGeom prst="rect">
            <a:avLst/>
          </a:prstGeom>
          <a:noFill/>
        </p:spPr>
        <p:txBody>
          <a:bodyPr wrap="square" rtlCol="0">
            <a:spAutoFit/>
          </a:bodyPr>
          <a:lstStyle/>
          <a:p>
            <a:r>
              <a:rPr lang="it-IT" sz="2800" b="1" dirty="0">
                <a:latin typeface="Liberation Serif" panose="02020603050405020304" pitchFamily="18" charset="0"/>
                <a:ea typeface="Liberation Serif" panose="02020603050405020304" pitchFamily="18" charset="0"/>
                <a:cs typeface="Liberation Serif" panose="02020603050405020304" pitchFamily="18" charset="0"/>
              </a:rPr>
              <a:t>ANALISI DEL PROGETTO</a:t>
            </a:r>
          </a:p>
          <a:p>
            <a:endParaRPr lang="it-IT" sz="2800" b="1" dirty="0">
              <a:latin typeface="Liberation Serif" panose="02020603050405020304" pitchFamily="18" charset="0"/>
              <a:ea typeface="Liberation Serif" panose="02020603050405020304" pitchFamily="18" charset="0"/>
              <a:cs typeface="Liberation Serif" panose="02020603050405020304" pitchFamily="18" charset="0"/>
            </a:endParaRPr>
          </a:p>
        </p:txBody>
      </p:sp>
      <p:cxnSp>
        <p:nvCxnSpPr>
          <p:cNvPr id="20" name="Connettore diritto 19">
            <a:extLst>
              <a:ext uri="{FF2B5EF4-FFF2-40B4-BE49-F238E27FC236}">
                <a16:creationId xmlns:a16="http://schemas.microsoft.com/office/drawing/2014/main" id="{863243C1-774C-4D7B-B26C-F4A6D04E1585}"/>
              </a:ext>
            </a:extLst>
          </p:cNvPr>
          <p:cNvCxnSpPr>
            <a:cxnSpLocks/>
          </p:cNvCxnSpPr>
          <p:nvPr/>
        </p:nvCxnSpPr>
        <p:spPr>
          <a:xfrm>
            <a:off x="150829" y="741005"/>
            <a:ext cx="118903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11235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2499</Words>
  <Application>Microsoft Office PowerPoint</Application>
  <PresentationFormat>Widescreen</PresentationFormat>
  <Paragraphs>386</Paragraphs>
  <Slides>23</Slides>
  <Notes>17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Calibri</vt:lpstr>
      <vt:lpstr>Calibri Light</vt:lpstr>
      <vt:lpstr>Liberation Serif</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Tecnico01</dc:creator>
  <cp:lastModifiedBy>Tecnico01</cp:lastModifiedBy>
  <cp:revision>42</cp:revision>
  <dcterms:created xsi:type="dcterms:W3CDTF">2020-12-11T13:58:14Z</dcterms:created>
  <dcterms:modified xsi:type="dcterms:W3CDTF">2020-12-15T13:57:22Z</dcterms:modified>
</cp:coreProperties>
</file>