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5" r:id="rId3"/>
    <p:sldId id="262" r:id="rId4"/>
    <p:sldId id="257" r:id="rId5"/>
    <p:sldId id="266" r:id="rId6"/>
    <p:sldId id="272" r:id="rId7"/>
    <p:sldId id="260" r:id="rId8"/>
    <p:sldId id="267" r:id="rId9"/>
    <p:sldId id="268" r:id="rId10"/>
    <p:sldId id="269" r:id="rId11"/>
    <p:sldId id="270" r:id="rId12"/>
    <p:sldId id="259" r:id="rId13"/>
    <p:sldId id="278" r:id="rId14"/>
    <p:sldId id="273" r:id="rId15"/>
    <p:sldId id="274" r:id="rId16"/>
    <p:sldId id="275" r:id="rId17"/>
    <p:sldId id="276" r:id="rId18"/>
    <p:sldId id="258" r:id="rId19"/>
    <p:sldId id="277" r:id="rId20"/>
    <p:sldId id="26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EE9D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000" autoAdjust="0"/>
    <p:restoredTop sz="73118" autoAdjust="0"/>
  </p:normalViewPr>
  <p:slideViewPr>
    <p:cSldViewPr snapToGrid="0">
      <p:cViewPr varScale="1">
        <p:scale>
          <a:sx n="52" d="100"/>
          <a:sy n="52" d="100"/>
        </p:scale>
        <p:origin x="-1662" y="-102"/>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0"/>
    </p:cViewPr>
  </p:sorterViewPr>
  <p:notesViewPr>
    <p:cSldViewPr snapToGrid="0">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A6627-D997-4FD8-8009-167926112FAE}" type="datetimeFigureOut">
              <a:rPr lang="it-IT"/>
              <a:pPr/>
              <a:t>12/04/2015</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91154A-3D85-465A-81B3-E95F16C7FAF4}" type="slidenum">
              <a:rPr lang="it-IT"/>
              <a:pPr/>
              <a:t>‹N›</a:t>
            </a:fld>
            <a:endParaRPr lang="it-IT"/>
          </a:p>
        </p:txBody>
      </p:sp>
    </p:spTree>
    <p:extLst>
      <p:ext uri="{BB962C8B-B14F-4D97-AF65-F5344CB8AC3E}">
        <p14:creationId xmlns="" xmlns:p14="http://schemas.microsoft.com/office/powerpoint/2010/main" val="2634020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Buongiorno a tutti mi chiamo Martina </a:t>
            </a:r>
            <a:r>
              <a:rPr lang="it-IT" dirty="0" err="1" smtClean="0"/>
              <a:t>Pucella</a:t>
            </a:r>
            <a:r>
              <a:rPr lang="it-IT" dirty="0" smtClean="0"/>
              <a:t> e vi presenterò la mia tesi di laurea intitolata “Progetto AMBIT:</a:t>
            </a:r>
            <a:r>
              <a:rPr lang="it-IT" baseline="0" dirty="0" smtClean="0"/>
              <a:t> Ottimizzazione e Valutazione Sperimentale del Motore di Ricerca Semantico Basato sul Contesto</a:t>
            </a:r>
            <a:r>
              <a:rPr lang="it-IT" dirty="0" smtClean="0"/>
              <a:t>”.</a:t>
            </a:r>
          </a:p>
          <a:p>
            <a:endParaRPr lang="it-IT" dirty="0"/>
          </a:p>
        </p:txBody>
      </p:sp>
      <p:sp>
        <p:nvSpPr>
          <p:cNvPr id="4" name="Segnaposto numero diapositiva 3"/>
          <p:cNvSpPr>
            <a:spLocks noGrp="1"/>
          </p:cNvSpPr>
          <p:nvPr>
            <p:ph type="sldNum" sz="quarter" idx="10"/>
          </p:nvPr>
        </p:nvSpPr>
        <p:spPr/>
        <p:txBody>
          <a:bodyPr/>
          <a:lstStyle/>
          <a:p>
            <a:fld id="{6691154A-3D85-465A-81B3-E95F16C7FAF4}" type="slidenum">
              <a:rPr lang="it-IT"/>
              <a:pPr/>
              <a:t>1</a:t>
            </a:fld>
            <a:endParaRPr lang="it-IT"/>
          </a:p>
        </p:txBody>
      </p:sp>
    </p:spTree>
    <p:extLst>
      <p:ext uri="{BB962C8B-B14F-4D97-AF65-F5344CB8AC3E}">
        <p14:creationId xmlns="" xmlns:p14="http://schemas.microsoft.com/office/powerpoint/2010/main" val="4065298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it-IT" sz="1200" kern="1200" dirty="0" smtClean="0">
                <a:solidFill>
                  <a:schemeClr val="tx1"/>
                </a:solidFill>
                <a:latin typeface="+mn-lt"/>
                <a:ea typeface="+mn-ea"/>
                <a:cs typeface="+mn-cs"/>
              </a:rPr>
              <a:t>Un’altra ottimizzazione effettuata è quella di attribuire un valore di importanza ai ranking.</a:t>
            </a:r>
          </a:p>
          <a:p>
            <a:r>
              <a:rPr lang="it-IT" sz="1200" kern="1200" dirty="0" smtClean="0">
                <a:solidFill>
                  <a:schemeClr val="tx1"/>
                </a:solidFill>
                <a:latin typeface="+mn-lt"/>
                <a:ea typeface="+mn-ea"/>
                <a:cs typeface="+mn-cs"/>
              </a:rPr>
              <a:t>Viene fatto questo perché i ranking potrebbero essere entrambi informativi e quindi si potrebbe procedere a fonderli per creare un solo ranking finale, oppure uno dei due potrebbe essere più significativo rispetto all’altro che quindi si potrebbe scartare.</a:t>
            </a:r>
          </a:p>
          <a:p>
            <a:r>
              <a:rPr lang="it-IT" sz="1200" kern="1200" dirty="0" smtClean="0">
                <a:solidFill>
                  <a:schemeClr val="tx1"/>
                </a:solidFill>
                <a:latin typeface="+mn-lt"/>
                <a:ea typeface="+mn-ea"/>
                <a:cs typeface="+mn-cs"/>
              </a:rPr>
              <a:t>Per fare ciò si sono studiati gli score dei primi N documenti recuperati (in questo caso 30), sommandoli e normalizzandoli, perché se una delle due somme si avvicina molto al massimo dello score previsto (cioè 1) vuol dire che i documenti recuperati sono molto informativi.</a:t>
            </a:r>
          </a:p>
          <a:p>
            <a:r>
              <a:rPr lang="it-IT" sz="1200" kern="1200" dirty="0" smtClean="0">
                <a:solidFill>
                  <a:schemeClr val="tx1"/>
                </a:solidFill>
                <a:latin typeface="+mn-lt"/>
                <a:ea typeface="+mn-ea"/>
                <a:cs typeface="+mn-cs"/>
              </a:rPr>
              <a:t>Come si vede dall’esempio per il profilo 1 i due ranking hanno uno score totale rispettivamente di 0.82 e 0.30 su un totale di 1, il ranking 1 è cioè molto più informativo rispetto al ranking 2 che si può scartare. </a:t>
            </a:r>
          </a:p>
          <a:p>
            <a:r>
              <a:rPr lang="it-IT" sz="1200" kern="1200" dirty="0" smtClean="0">
                <a:solidFill>
                  <a:schemeClr val="tx1"/>
                </a:solidFill>
                <a:latin typeface="+mn-lt"/>
                <a:ea typeface="+mn-ea"/>
                <a:cs typeface="+mn-cs"/>
              </a:rPr>
              <a:t>Per il profilo 3 invece i due ranking sono ugualmente informativi (addirittura i pesi normalizzati sono entrambi 0.5), possono essere quindi fusi per ottenere un solo ranking finale. </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a:pPr/>
              <a:t>10</a:t>
            </a:fld>
            <a:endParaRPr lang="it-IT"/>
          </a:p>
        </p:txBody>
      </p:sp>
    </p:spTree>
    <p:extLst>
      <p:ext uri="{BB962C8B-B14F-4D97-AF65-F5344CB8AC3E}">
        <p14:creationId xmlns="" xmlns:p14="http://schemas.microsoft.com/office/powerpoint/2010/main" val="1159486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it-IT" sz="1200" kern="1200" dirty="0" smtClean="0">
                <a:solidFill>
                  <a:schemeClr val="tx1"/>
                </a:solidFill>
                <a:latin typeface="+mn-lt"/>
                <a:ea typeface="+mn-ea"/>
                <a:cs typeface="+mn-cs"/>
              </a:rPr>
              <a:t>Nel caso non prevalga uno solo dei due ranking, possiamo effettuare la fase di fusione.</a:t>
            </a:r>
          </a:p>
          <a:p>
            <a:r>
              <a:rPr lang="it-IT" sz="1200" kern="1200" dirty="0" smtClean="0">
                <a:solidFill>
                  <a:schemeClr val="tx1"/>
                </a:solidFill>
                <a:latin typeface="+mn-lt"/>
                <a:ea typeface="+mn-ea"/>
                <a:cs typeface="+mn-cs"/>
              </a:rPr>
              <a:t>Esistono tantissimi algoritmi di ranking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e ho scelto di studiarne due in particolare: </a:t>
            </a:r>
            <a:r>
              <a:rPr lang="it-IT" sz="1200" kern="1200" dirty="0" err="1" smtClean="0">
                <a:solidFill>
                  <a:schemeClr val="tx1"/>
                </a:solidFill>
                <a:latin typeface="+mn-lt"/>
                <a:ea typeface="+mn-ea"/>
                <a:cs typeface="+mn-cs"/>
              </a:rPr>
              <a:t>Rank</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già previsto dal progetto in una versione ancora preliminare, basato sulla posizione degli oggetti all’interno del ranking, e Score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basato sullo score assegnato ai documenti nel ranking.</a:t>
            </a:r>
          </a:p>
          <a:p>
            <a:r>
              <a:rPr lang="it-IT" sz="1200" kern="1200" dirty="0" smtClean="0">
                <a:solidFill>
                  <a:schemeClr val="tx1"/>
                </a:solidFill>
                <a:latin typeface="+mn-lt"/>
                <a:ea typeface="+mn-ea"/>
                <a:cs typeface="+mn-cs"/>
              </a:rPr>
              <a:t>Come vediamo nell’esempio, nel </a:t>
            </a:r>
            <a:r>
              <a:rPr lang="it-IT" sz="1200" kern="1200" dirty="0" err="1" smtClean="0">
                <a:solidFill>
                  <a:schemeClr val="tx1"/>
                </a:solidFill>
                <a:latin typeface="+mn-lt"/>
                <a:ea typeface="+mn-ea"/>
                <a:cs typeface="+mn-cs"/>
              </a:rPr>
              <a:t>Rank</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vengono utilizzate le posizioni che assume il documento in entrambi i ranking e il numero totale di documenti, mentre nello Score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utilizziamo lo score associato al documento e il valore di importanza del ranking visto nella slide precedente.</a:t>
            </a:r>
          </a:p>
          <a:p>
            <a:r>
              <a:rPr lang="it-IT" sz="1200" kern="1200" dirty="0" smtClean="0">
                <a:solidFill>
                  <a:schemeClr val="tx1"/>
                </a:solidFill>
                <a:latin typeface="+mn-lt"/>
                <a:ea typeface="+mn-ea"/>
                <a:cs typeface="+mn-cs"/>
              </a:rPr>
              <a:t>Calcolati i punteggi per ogni documento, questi vengono presentati in ordine decrescente per formare un unico ranking finale. </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a:pPr/>
              <a:t>11</a:t>
            </a:fld>
            <a:endParaRPr lang="it-IT"/>
          </a:p>
        </p:txBody>
      </p:sp>
    </p:spTree>
    <p:extLst>
      <p:ext uri="{BB962C8B-B14F-4D97-AF65-F5344CB8AC3E}">
        <p14:creationId xmlns="" xmlns:p14="http://schemas.microsoft.com/office/powerpoint/2010/main" val="3562790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it-IT" sz="1200" kern="1200" dirty="0" smtClean="0">
                <a:solidFill>
                  <a:schemeClr val="tx1"/>
                </a:solidFill>
                <a:latin typeface="+mn-lt"/>
                <a:ea typeface="+mn-ea"/>
                <a:cs typeface="+mn-cs"/>
              </a:rPr>
              <a:t>Ora presenterò i risultati ottenuti con le prove sperimentali effettuate sulla base delle ottimizzazioni appena presentate.</a:t>
            </a:r>
          </a:p>
          <a:p>
            <a:r>
              <a:rPr lang="it-IT" sz="1200" kern="1200" dirty="0" smtClean="0">
                <a:solidFill>
                  <a:schemeClr val="tx1"/>
                </a:solidFill>
                <a:latin typeface="+mn-lt"/>
                <a:ea typeface="+mn-ea"/>
                <a:cs typeface="+mn-cs"/>
              </a:rPr>
              <a:t>I grafici presentati nelle prossime slide verteranno su due misurazioni standard utilizzate per catturare l’efficacia di un ranking: </a:t>
            </a:r>
            <a:r>
              <a:rPr lang="it-IT" sz="1200" kern="1200" dirty="0" err="1" smtClean="0">
                <a:solidFill>
                  <a:schemeClr val="tx1"/>
                </a:solidFill>
                <a:latin typeface="+mn-lt"/>
                <a:ea typeface="+mn-ea"/>
                <a:cs typeface="+mn-cs"/>
              </a:rPr>
              <a:t>Precision</a:t>
            </a:r>
            <a:r>
              <a:rPr lang="it-IT" sz="1200" kern="1200" dirty="0" smtClean="0">
                <a:solidFill>
                  <a:schemeClr val="tx1"/>
                </a:solidFill>
                <a:latin typeface="+mn-lt"/>
                <a:ea typeface="+mn-ea"/>
                <a:cs typeface="+mn-cs"/>
              </a:rPr>
              <a:t>, cioè la </a:t>
            </a:r>
            <a:r>
              <a:rPr lang="it-IT" sz="1200" kern="1200" dirty="0" smtClean="0">
                <a:solidFill>
                  <a:schemeClr val="tx1"/>
                </a:solidFill>
                <a:latin typeface="+mn-lt"/>
                <a:ea typeface="+mn-ea"/>
                <a:cs typeface="+mn-cs"/>
              </a:rPr>
              <a:t>frazione dei documenti recuperati che sono rilevanti</a:t>
            </a:r>
            <a:r>
              <a:rPr lang="it-IT" sz="1200" kern="1200" baseline="0" dirty="0" smtClean="0">
                <a:solidFill>
                  <a:schemeClr val="tx1"/>
                </a:solidFill>
                <a:latin typeface="+mn-lt"/>
                <a:ea typeface="+mn-ea"/>
                <a:cs typeface="+mn-cs"/>
              </a:rPr>
              <a:t> </a:t>
            </a:r>
            <a:r>
              <a:rPr lang="it-IT" sz="1200" kern="1200" dirty="0" smtClean="0">
                <a:solidFill>
                  <a:schemeClr val="tx1"/>
                </a:solidFill>
                <a:latin typeface="+mn-lt"/>
                <a:ea typeface="+mn-ea"/>
                <a:cs typeface="+mn-cs"/>
              </a:rPr>
              <a:t>e </a:t>
            </a:r>
            <a:r>
              <a:rPr lang="it-IT" sz="1200" kern="1200" dirty="0" err="1" smtClean="0">
                <a:solidFill>
                  <a:schemeClr val="tx1"/>
                </a:solidFill>
                <a:latin typeface="+mn-lt"/>
                <a:ea typeface="+mn-ea"/>
                <a:cs typeface="+mn-cs"/>
              </a:rPr>
              <a:t>Recall</a:t>
            </a:r>
            <a:r>
              <a:rPr lang="it-IT" sz="1200" kern="1200" dirty="0" smtClean="0">
                <a:solidFill>
                  <a:schemeClr val="tx1"/>
                </a:solidFill>
                <a:latin typeface="+mn-lt"/>
                <a:ea typeface="+mn-ea"/>
                <a:cs typeface="+mn-cs"/>
              </a:rPr>
              <a:t>, cioè la frazione dei documenti rilevanti che sono stati recuperati. </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a:pPr/>
              <a:t>12</a:t>
            </a:fld>
            <a:endParaRPr lang="it-IT"/>
          </a:p>
        </p:txBody>
      </p:sp>
    </p:spTree>
    <p:extLst>
      <p:ext uri="{BB962C8B-B14F-4D97-AF65-F5344CB8AC3E}">
        <p14:creationId xmlns="" xmlns:p14="http://schemas.microsoft.com/office/powerpoint/2010/main" val="2411233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lvl="0"/>
            <a:r>
              <a:rPr lang="it-IT" sz="1200" kern="1200" dirty="0" smtClean="0">
                <a:solidFill>
                  <a:schemeClr val="tx1"/>
                </a:solidFill>
                <a:latin typeface="+mn-lt"/>
                <a:ea typeface="+mn-ea"/>
                <a:cs typeface="+mn-cs"/>
              </a:rPr>
              <a:t>Ho costruito il sei di dati  per le prove sperimentali, utilizzando 260 documenti provenienti da vari sistemi di help-desk di aziende operanti nel settore dell’elettronica e della comunicazione.</a:t>
            </a:r>
          </a:p>
          <a:p>
            <a:r>
              <a:rPr lang="it-IT" sz="1200" kern="1200" dirty="0" smtClean="0">
                <a:solidFill>
                  <a:schemeClr val="tx1"/>
                </a:solidFill>
                <a:latin typeface="+mn-lt"/>
                <a:ea typeface="+mn-ea"/>
                <a:cs typeface="+mn-cs"/>
              </a:rPr>
              <a:t>La collezione contiene documenti come manuali utente, guide per l’installazione e la risoluzione di problemi, ecc..</a:t>
            </a:r>
          </a:p>
          <a:p>
            <a:r>
              <a:rPr lang="it-IT" sz="1200" kern="1200" dirty="0" smtClean="0">
                <a:solidFill>
                  <a:schemeClr val="tx1"/>
                </a:solidFill>
                <a:latin typeface="+mn-lt"/>
                <a:ea typeface="+mn-ea"/>
                <a:cs typeface="+mn-cs"/>
              </a:rPr>
              <a:t>Ho costruito poi 14 profili utente sulla base di questa collezione dove per ognuno è stata specificata una richiesta da effettuare al sistema di help-desk, un set di pagine di cronologia e un set di documenti rilevanti, cioè di risultati attesi. </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lvl="0"/>
            <a:r>
              <a:rPr lang="it-IT" sz="1200" kern="1200" dirty="0" smtClean="0">
                <a:solidFill>
                  <a:schemeClr val="tx1"/>
                </a:solidFill>
                <a:latin typeface="+mn-lt"/>
                <a:ea typeface="+mn-ea"/>
                <a:cs typeface="+mn-cs"/>
              </a:rPr>
              <a:t>In questo grafico possiamo vedere come la linea rossa dei ranking che utilizzano termini con pesi maggiorati, sia nettamente più alta della linea blu che rappresenta i risultati dei ranking senza questa ottimizzazione.</a:t>
            </a:r>
          </a:p>
          <a:p>
            <a:r>
              <a:rPr lang="it-IT" sz="1200" kern="1200" dirty="0" smtClean="0">
                <a:solidFill>
                  <a:schemeClr val="tx1"/>
                </a:solidFill>
                <a:latin typeface="+mn-lt"/>
                <a:ea typeface="+mn-ea"/>
                <a:cs typeface="+mn-cs"/>
              </a:rPr>
              <a:t>Nel sistema di help-desk quindi questa ottimizzazione è molto importante, e permette di avere un recupero migliore delle </a:t>
            </a:r>
            <a:r>
              <a:rPr lang="it-IT" sz="1200" kern="1200" dirty="0" smtClean="0">
                <a:solidFill>
                  <a:schemeClr val="tx1"/>
                </a:solidFill>
                <a:latin typeface="+mn-lt"/>
                <a:ea typeface="+mn-ea"/>
                <a:cs typeface="+mn-cs"/>
              </a:rPr>
              <a:t>informazioni.</a:t>
            </a:r>
            <a:endParaRPr lang="it-IT" sz="1200" kern="1200" dirty="0" smtClean="0">
              <a:solidFill>
                <a:schemeClr val="tx1"/>
              </a:solidFill>
              <a:latin typeface="+mn-lt"/>
              <a:ea typeface="+mn-ea"/>
              <a:cs typeface="+mn-cs"/>
            </a:endParaRPr>
          </a:p>
          <a:p>
            <a:r>
              <a:rPr lang="it-IT" sz="1200" kern="1200" dirty="0" smtClean="0">
                <a:solidFill>
                  <a:schemeClr val="tx1"/>
                </a:solidFill>
                <a:latin typeface="+mn-lt"/>
                <a:ea typeface="+mn-ea"/>
                <a:cs typeface="+mn-cs"/>
              </a:rPr>
              <a:t>Infatti come si vede dal ranking di esempio in tabella, i documenti importanti evidenziati nel ranking con pesi maggiorati occupano correttamente le prime posizioni, mentre nell’altro caso no.</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lvl="0"/>
            <a:r>
              <a:rPr lang="it-IT" sz="1200" kern="1200" dirty="0" smtClean="0">
                <a:solidFill>
                  <a:schemeClr val="tx1"/>
                </a:solidFill>
                <a:latin typeface="+mn-lt"/>
                <a:ea typeface="+mn-ea"/>
                <a:cs typeface="+mn-cs"/>
              </a:rPr>
              <a:t>Riguardo all’ottimizzazione sull’uso del valore di ICF nel calcolo della similarità per le classi IPTC, possiamo notare come la linea rossa dei ranking che utilizzano tale ottimizzazione, sia più alta della linea blu dei ranking che non ne fanno uso.</a:t>
            </a:r>
          </a:p>
          <a:p>
            <a:r>
              <a:rPr lang="it-IT" sz="1200" kern="1200" dirty="0" smtClean="0">
                <a:solidFill>
                  <a:schemeClr val="tx1"/>
                </a:solidFill>
                <a:latin typeface="+mn-lt"/>
                <a:ea typeface="+mn-ea"/>
                <a:cs typeface="+mn-cs"/>
              </a:rPr>
              <a:t>Infatti come si vede dal ranking di esempio in tabella, i documenti importanti vengono recuperati solo nel caso di utilizzo del valore di ICF.</a:t>
            </a:r>
          </a:p>
          <a:p>
            <a:r>
              <a:rPr lang="it-IT" sz="1200" kern="1200" dirty="0" smtClean="0">
                <a:solidFill>
                  <a:schemeClr val="tx1"/>
                </a:solidFill>
                <a:latin typeface="+mn-lt"/>
                <a:ea typeface="+mn-ea"/>
                <a:cs typeface="+mn-cs"/>
              </a:rPr>
              <a:t>Anche questa ottimizzazione contribuisce quindi ad aumentare l’efficacia del recupero dati.</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lvl="0"/>
            <a:r>
              <a:rPr lang="it-IT" sz="1200" kern="1200" dirty="0" smtClean="0">
                <a:solidFill>
                  <a:schemeClr val="tx1"/>
                </a:solidFill>
                <a:latin typeface="+mn-lt"/>
                <a:ea typeface="+mn-ea"/>
                <a:cs typeface="+mn-cs"/>
              </a:rPr>
              <a:t>In questi grafici vengono mostrati quattro profili in cui uno dei due ranking prevale sull’altro ed è rappresentato dalla linea gialla.</a:t>
            </a:r>
          </a:p>
          <a:p>
            <a:r>
              <a:rPr lang="it-IT" sz="1200" kern="1200" dirty="0" smtClean="0">
                <a:solidFill>
                  <a:schemeClr val="tx1"/>
                </a:solidFill>
                <a:latin typeface="+mn-lt"/>
                <a:ea typeface="+mn-ea"/>
                <a:cs typeface="+mn-cs"/>
              </a:rPr>
              <a:t>Come si vede, in tutte e quattro le situazioni la linea gialla è la migliore per quanto riguarda il recupero delle informazioni, confrontandola con i due algoritmi di ranking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Vuol dire quindi che qualunque ranking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si vuole adottare, assegnare valori di importanza ai ranking migliora le prestazioni.</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lvl="0"/>
            <a:r>
              <a:rPr lang="it-IT" sz="1200" kern="1200" dirty="0" smtClean="0">
                <a:solidFill>
                  <a:schemeClr val="tx1"/>
                </a:solidFill>
                <a:latin typeface="+mn-lt"/>
                <a:ea typeface="+mn-ea"/>
                <a:cs typeface="+mn-cs"/>
              </a:rPr>
              <a:t>Vengono ora confrontati i due algoritmi di ranking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studiati. Come si vede dal grafico inizialmente prevale “Score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ed infine prevale “</a:t>
            </a:r>
            <a:r>
              <a:rPr lang="it-IT" sz="1200" kern="1200" dirty="0" err="1" smtClean="0">
                <a:solidFill>
                  <a:schemeClr val="tx1"/>
                </a:solidFill>
                <a:latin typeface="+mn-lt"/>
                <a:ea typeface="+mn-ea"/>
                <a:cs typeface="+mn-cs"/>
              </a:rPr>
              <a:t>Rank</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ma non si nota nessuna netta differenza.</a:t>
            </a:r>
          </a:p>
          <a:p>
            <a:r>
              <a:rPr lang="it-IT" sz="1200" kern="1200" dirty="0" smtClean="0">
                <a:solidFill>
                  <a:schemeClr val="tx1"/>
                </a:solidFill>
                <a:latin typeface="+mn-lt"/>
                <a:ea typeface="+mn-ea"/>
                <a:cs typeface="+mn-cs"/>
              </a:rPr>
              <a:t>Infatti, come mostrato in tabella dal ranking di esempio, il documento importante viene comunque recuperato nelle prime posizioni con entrambi i ranking. </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Posso quindi concludere..</a:t>
            </a:r>
            <a:endParaRPr lang="it-IT" dirty="0"/>
          </a:p>
        </p:txBody>
      </p:sp>
      <p:sp>
        <p:nvSpPr>
          <p:cNvPr id="4" name="Segnaposto numero diapositiva 3"/>
          <p:cNvSpPr>
            <a:spLocks noGrp="1"/>
          </p:cNvSpPr>
          <p:nvPr>
            <p:ph type="sldNum" sz="quarter" idx="10"/>
          </p:nvPr>
        </p:nvSpPr>
        <p:spPr/>
        <p:txBody>
          <a:bodyPr/>
          <a:lstStyle/>
          <a:p>
            <a:fld id="{6691154A-3D85-465A-81B3-E95F16C7FAF4}" type="slidenum">
              <a:rPr lang="it-IT"/>
              <a:pPr/>
              <a:t>18</a:t>
            </a:fld>
            <a:endParaRPr lang="it-IT"/>
          </a:p>
        </p:txBody>
      </p:sp>
    </p:spTree>
    <p:extLst>
      <p:ext uri="{BB962C8B-B14F-4D97-AF65-F5344CB8AC3E}">
        <p14:creationId xmlns="" xmlns:p14="http://schemas.microsoft.com/office/powerpoint/2010/main" val="3148376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pPr lvl="0"/>
            <a:r>
              <a:rPr lang="it-IT" sz="1200" kern="1200" dirty="0" smtClean="0">
                <a:solidFill>
                  <a:schemeClr val="tx1"/>
                </a:solidFill>
                <a:latin typeface="+mn-lt"/>
                <a:ea typeface="+mn-ea"/>
                <a:cs typeface="+mn-cs"/>
              </a:rPr>
              <a:t>.. Di essere riuscita a costruire uno scenario per il progetto AMBIT, di aver adottato alcune tecniche di ottimizzazione e averle valutate sperimentalmente </a:t>
            </a:r>
            <a:r>
              <a:rPr lang="it-IT" sz="1200" kern="1200" dirty="0" smtClean="0">
                <a:solidFill>
                  <a:schemeClr val="tx1"/>
                </a:solidFill>
                <a:latin typeface="+mn-lt"/>
                <a:ea typeface="+mn-ea"/>
                <a:cs typeface="+mn-cs"/>
              </a:rPr>
              <a:t> costruendo un set di dati di</a:t>
            </a:r>
            <a:r>
              <a:rPr lang="it-IT" sz="1200" kern="1200" baseline="0" dirty="0" smtClean="0">
                <a:solidFill>
                  <a:schemeClr val="tx1"/>
                </a:solidFill>
                <a:latin typeface="+mn-lt"/>
                <a:ea typeface="+mn-ea"/>
                <a:cs typeface="+mn-cs"/>
              </a:rPr>
              <a:t> esempio, </a:t>
            </a:r>
            <a:r>
              <a:rPr lang="it-IT" sz="1200" kern="1200" dirty="0" smtClean="0">
                <a:solidFill>
                  <a:schemeClr val="tx1"/>
                </a:solidFill>
                <a:latin typeface="+mn-lt"/>
                <a:ea typeface="+mn-ea"/>
                <a:cs typeface="+mn-cs"/>
              </a:rPr>
              <a:t>per </a:t>
            </a:r>
            <a:r>
              <a:rPr lang="it-IT" sz="1200" kern="1200" dirty="0" smtClean="0">
                <a:solidFill>
                  <a:schemeClr val="tx1"/>
                </a:solidFill>
                <a:latin typeface="+mn-lt"/>
                <a:ea typeface="+mn-ea"/>
                <a:cs typeface="+mn-cs"/>
              </a:rPr>
              <a:t>riuscire a migliorare l’efficienza nel recupero dei dati.</a:t>
            </a:r>
          </a:p>
          <a:p>
            <a:r>
              <a:rPr lang="it-IT" sz="1200" kern="1200" dirty="0" smtClean="0">
                <a:solidFill>
                  <a:schemeClr val="tx1"/>
                </a:solidFill>
                <a:latin typeface="+mn-lt"/>
                <a:ea typeface="+mn-ea"/>
                <a:cs typeface="+mn-cs"/>
              </a:rPr>
              <a:t>Tra queste ottimizzazioni, valutate tutte positivamente, abbiamo visto:</a:t>
            </a:r>
          </a:p>
          <a:p>
            <a:r>
              <a:rPr lang="it-IT" sz="1200" kern="1200" dirty="0" smtClean="0">
                <a:solidFill>
                  <a:schemeClr val="tx1"/>
                </a:solidFill>
                <a:latin typeface="+mn-lt"/>
                <a:ea typeface="+mn-ea"/>
                <a:cs typeface="+mn-cs"/>
              </a:rPr>
              <a:t>- l’utilizzo di pesi maggiorati per i termini importanti </a:t>
            </a:r>
          </a:p>
          <a:p>
            <a:r>
              <a:rPr lang="it-IT" sz="1200" kern="1200" dirty="0" smtClean="0">
                <a:solidFill>
                  <a:schemeClr val="tx1"/>
                </a:solidFill>
                <a:latin typeface="+mn-lt"/>
                <a:ea typeface="+mn-ea"/>
                <a:cs typeface="+mn-cs"/>
              </a:rPr>
              <a:t>- l’utilizzo del valore di ICF nel calcolo della similarità per le classi IPTC</a:t>
            </a:r>
          </a:p>
          <a:p>
            <a:r>
              <a:rPr lang="it-IT" sz="1200" kern="1200" dirty="0" smtClean="0">
                <a:solidFill>
                  <a:schemeClr val="tx1"/>
                </a:solidFill>
                <a:latin typeface="+mn-lt"/>
                <a:ea typeface="+mn-ea"/>
                <a:cs typeface="+mn-cs"/>
              </a:rPr>
              <a:t>- l’utilizzo dei valori di importanza dei ranking</a:t>
            </a:r>
          </a:p>
          <a:p>
            <a:r>
              <a:rPr lang="it-IT" sz="1200" kern="1200" dirty="0" smtClean="0">
                <a:solidFill>
                  <a:schemeClr val="tx1"/>
                </a:solidFill>
                <a:latin typeface="+mn-lt"/>
                <a:ea typeface="+mn-ea"/>
                <a:cs typeface="+mn-cs"/>
              </a:rPr>
              <a:t>Abbiamo infine visto e valutato i due algoritmi di ranking </a:t>
            </a:r>
            <a:r>
              <a:rPr lang="it-IT" sz="1200" kern="1200" dirty="0" err="1" smtClean="0">
                <a:solidFill>
                  <a:schemeClr val="tx1"/>
                </a:solidFill>
                <a:latin typeface="+mn-lt"/>
                <a:ea typeface="+mn-ea"/>
                <a:cs typeface="+mn-cs"/>
              </a:rPr>
              <a:t>fusion</a:t>
            </a:r>
            <a:r>
              <a:rPr lang="it-IT" sz="1200" kern="1200" dirty="0" smtClean="0">
                <a:solidFill>
                  <a:schemeClr val="tx1"/>
                </a:solidFill>
                <a:latin typeface="+mn-lt"/>
                <a:ea typeface="+mn-ea"/>
                <a:cs typeface="+mn-cs"/>
              </a:rPr>
              <a:t> concludendo che non ce n’è uno nettamente migliore dell’altro.</a:t>
            </a:r>
          </a:p>
          <a:p>
            <a:r>
              <a:rPr lang="it-IT" sz="1200" kern="1200" dirty="0" smtClean="0">
                <a:solidFill>
                  <a:schemeClr val="tx1"/>
                </a:solidFill>
                <a:latin typeface="+mn-lt"/>
                <a:ea typeface="+mn-ea"/>
                <a:cs typeface="+mn-cs"/>
              </a:rPr>
              <a:t>Restano comunque molti punti su cui migliorare il progetto, soprattutto:</a:t>
            </a:r>
          </a:p>
          <a:p>
            <a:r>
              <a:rPr lang="it-IT" sz="1200" kern="1200" dirty="0" smtClean="0">
                <a:solidFill>
                  <a:schemeClr val="tx1"/>
                </a:solidFill>
                <a:latin typeface="+mn-lt"/>
                <a:ea typeface="+mn-ea"/>
                <a:cs typeface="+mn-cs"/>
              </a:rPr>
              <a:t>- Utilizzare altre forme di contesto come la posizione geografica, profili dei social network, ecc..</a:t>
            </a:r>
          </a:p>
          <a:p>
            <a:r>
              <a:rPr lang="it-IT" sz="1200" kern="1200" dirty="0" smtClean="0">
                <a:solidFill>
                  <a:schemeClr val="tx1"/>
                </a:solidFill>
                <a:latin typeface="+mn-lt"/>
                <a:ea typeface="+mn-ea"/>
                <a:cs typeface="+mn-cs"/>
              </a:rPr>
              <a:t>- Introduzione di tecniche di disambiguazione dei termini, in modo da associare ogni termine al senso che assume in quel particolare contesto</a:t>
            </a:r>
          </a:p>
          <a:p>
            <a:r>
              <a:rPr lang="it-IT" sz="1200" kern="1200" dirty="0" smtClean="0">
                <a:solidFill>
                  <a:schemeClr val="tx1"/>
                </a:solidFill>
                <a:latin typeface="+mn-lt"/>
                <a:ea typeface="+mn-ea"/>
                <a:cs typeface="+mn-cs"/>
              </a:rPr>
              <a:t>- Sperimentare gli altri scenari previsti dal progetto </a:t>
            </a:r>
            <a:r>
              <a:rPr lang="it-IT" sz="1200" kern="1200" dirty="0" smtClean="0">
                <a:solidFill>
                  <a:schemeClr val="tx1"/>
                </a:solidFill>
                <a:latin typeface="+mn-lt"/>
                <a:ea typeface="+mn-ea"/>
                <a:cs typeface="+mn-cs"/>
              </a:rPr>
              <a:t>AMBIT</a:t>
            </a:r>
            <a:endParaRPr lang="it-IT" sz="1200" kern="1200" dirty="0" smtClean="0">
              <a:solidFill>
                <a:schemeClr val="tx1"/>
              </a:solidFill>
              <a:latin typeface="+mn-lt"/>
              <a:ea typeface="+mn-ea"/>
              <a:cs typeface="+mn-cs"/>
            </a:endParaRPr>
          </a:p>
          <a:p>
            <a:r>
              <a:rPr lang="it-IT" sz="1200" kern="1200" dirty="0" smtClean="0">
                <a:solidFill>
                  <a:schemeClr val="tx1"/>
                </a:solidFill>
                <a:latin typeface="+mn-lt"/>
                <a:ea typeface="+mn-ea"/>
                <a:cs typeface="+mn-cs"/>
              </a:rPr>
              <a:t>- Studiare e ottimizzare ulteriormente tutte le tecniche presentate per migliorare il recupero dei dati</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it-IT" sz="1200" kern="1200" dirty="0" smtClean="0">
                <a:solidFill>
                  <a:schemeClr val="tx1"/>
                </a:solidFill>
                <a:latin typeface="+mn-lt"/>
                <a:ea typeface="+mn-ea"/>
                <a:cs typeface="+mn-cs"/>
              </a:rPr>
              <a:t>Il progetto AMBIT ha l’obietto di sviluppare un prototipo di architettura software per fornire servizi personalizzati agli utenti in base al loro contesto e soddisfare in questo modo il loro bisogno di informazione. </a:t>
            </a:r>
          </a:p>
          <a:p>
            <a:r>
              <a:rPr lang="it-IT" sz="1200" kern="1200" dirty="0" smtClean="0">
                <a:solidFill>
                  <a:schemeClr val="tx1"/>
                </a:solidFill>
                <a:latin typeface="+mn-lt"/>
                <a:ea typeface="+mn-ea"/>
                <a:cs typeface="+mn-cs"/>
              </a:rPr>
              <a:t>Tra gli scenari previsti dal progetto AMBIT, ho sviluppato un sistema di Help-Desk intelligente in cui opera il motore di ricerca semantico.</a:t>
            </a:r>
          </a:p>
          <a:p>
            <a:r>
              <a:rPr lang="it-IT" sz="1200" kern="1200" dirty="0" smtClean="0">
                <a:solidFill>
                  <a:schemeClr val="tx1"/>
                </a:solidFill>
                <a:latin typeface="+mn-lt"/>
                <a:ea typeface="+mn-ea"/>
                <a:cs typeface="+mn-cs"/>
              </a:rPr>
              <a:t>Lo scenario prevedere che l’utente sottoponga una richiesta al motore di ricerca, questa richiesta venga elaborata dal sistema di help-desk che restituisce una classifica, cioè un ranking, dei documenti maggiormente pertinenti a quanto richiesto dall’utente.</a:t>
            </a:r>
          </a:p>
          <a:p>
            <a:r>
              <a:rPr lang="it-IT" sz="1200" kern="1200" dirty="0" smtClean="0">
                <a:solidFill>
                  <a:schemeClr val="tx1"/>
                </a:solidFill>
                <a:latin typeface="+mn-lt"/>
                <a:ea typeface="+mn-ea"/>
                <a:cs typeface="+mn-cs"/>
              </a:rPr>
              <a:t>Il ranking finale, oltre che dipendere dalla richiesta dell’utente, dipenderà anche dai documenti che l’utente ha già visionato in passato, cioè dalla sua cronologia. </a:t>
            </a:r>
          </a:p>
          <a:p>
            <a:r>
              <a:rPr lang="it-IT" sz="1200" kern="1200" dirty="0" smtClean="0">
                <a:solidFill>
                  <a:schemeClr val="tx1"/>
                </a:solidFill>
                <a:latin typeface="+mn-lt"/>
                <a:ea typeface="+mn-ea"/>
                <a:cs typeface="+mn-cs"/>
              </a:rPr>
              <a:t>La cronologia fa parte del contesto dell’utente ed è proprio per questo che si parla di motore di ricerca semantico basato sul contesto. </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a:pPr/>
              <a:t>2</a:t>
            </a:fld>
            <a:endParaRPr lang="it-IT"/>
          </a:p>
        </p:txBody>
      </p:sp>
    </p:spTree>
    <p:extLst>
      <p:ext uri="{BB962C8B-B14F-4D97-AF65-F5344CB8AC3E}">
        <p14:creationId xmlns="" xmlns:p14="http://schemas.microsoft.com/office/powerpoint/2010/main" val="2474038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Grazie a tutti per l’attenzione.</a:t>
            </a:r>
          </a:p>
        </p:txBody>
      </p:sp>
      <p:sp>
        <p:nvSpPr>
          <p:cNvPr id="4" name="Segnaposto numero diapositiva 3"/>
          <p:cNvSpPr>
            <a:spLocks noGrp="1"/>
          </p:cNvSpPr>
          <p:nvPr>
            <p:ph type="sldNum" sz="quarter" idx="10"/>
          </p:nvPr>
        </p:nvSpPr>
        <p:spPr/>
        <p:txBody>
          <a:bodyPr/>
          <a:lstStyle/>
          <a:p>
            <a:fld id="{6691154A-3D85-465A-81B3-E95F16C7FAF4}" type="slidenum">
              <a:rPr lang="it-IT"/>
              <a:pPr/>
              <a:t>20</a:t>
            </a:fld>
            <a:endParaRPr lang="it-IT"/>
          </a:p>
        </p:txBody>
      </p:sp>
    </p:spTree>
    <p:extLst>
      <p:ext uri="{BB962C8B-B14F-4D97-AF65-F5344CB8AC3E}">
        <p14:creationId xmlns="" xmlns:p14="http://schemas.microsoft.com/office/powerpoint/2010/main" val="3364011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it-IT" sz="1200" kern="1200" dirty="0" smtClean="0">
                <a:solidFill>
                  <a:schemeClr val="tx1"/>
                </a:solidFill>
                <a:latin typeface="+mn-lt"/>
                <a:ea typeface="+mn-ea"/>
                <a:cs typeface="+mn-cs"/>
              </a:rPr>
              <a:t>Gli obiettivi di questa tesi sono due.</a:t>
            </a:r>
          </a:p>
          <a:p>
            <a:r>
              <a:rPr lang="it-IT" sz="1200" kern="1200" dirty="0" smtClean="0">
                <a:solidFill>
                  <a:schemeClr val="tx1"/>
                </a:solidFill>
                <a:latin typeface="+mn-lt"/>
                <a:ea typeface="+mn-ea"/>
                <a:cs typeface="+mn-cs"/>
              </a:rPr>
              <a:t>Il primo è quello di ottimizzare alcune delle funzionalità software presenti nel progetto AMBIT in modo da aumentarne l’efficacia nel recupero dei dati, quindi cercare di ottenere un ranking ottimale in base alla richiesta effettuata dall’utente.</a:t>
            </a:r>
          </a:p>
          <a:p>
            <a:r>
              <a:rPr lang="it-IT" sz="1200" kern="1200" dirty="0" smtClean="0">
                <a:solidFill>
                  <a:schemeClr val="tx1"/>
                </a:solidFill>
                <a:latin typeface="+mn-lt"/>
                <a:ea typeface="+mn-ea"/>
                <a:cs typeface="+mn-cs"/>
              </a:rPr>
              <a:t>Il secondo obiettivo è quello di verificare sperimentalmente queste funzionalità e valutarne i risultati ottenuti.</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a:pPr/>
              <a:t>3</a:t>
            </a:fld>
            <a:endParaRPr lang="it-IT"/>
          </a:p>
        </p:txBody>
      </p:sp>
    </p:spTree>
    <p:extLst>
      <p:ext uri="{BB962C8B-B14F-4D97-AF65-F5344CB8AC3E}">
        <p14:creationId xmlns="" xmlns:p14="http://schemas.microsoft.com/office/powerpoint/2010/main" val="2609181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Vediamo ora le funzionalità</a:t>
            </a:r>
            <a:r>
              <a:rPr lang="it-IT" baseline="0" dirty="0" smtClean="0"/>
              <a:t> di base del progetto AMBIT.</a:t>
            </a:r>
            <a:endParaRPr lang="it-IT" dirty="0"/>
          </a:p>
        </p:txBody>
      </p:sp>
      <p:sp>
        <p:nvSpPr>
          <p:cNvPr id="4" name="Segnaposto numero diapositiva 3"/>
          <p:cNvSpPr>
            <a:spLocks noGrp="1"/>
          </p:cNvSpPr>
          <p:nvPr>
            <p:ph type="sldNum" sz="quarter" idx="10"/>
          </p:nvPr>
        </p:nvSpPr>
        <p:spPr/>
        <p:txBody>
          <a:bodyPr/>
          <a:lstStyle/>
          <a:p>
            <a:fld id="{6691154A-3D85-465A-81B3-E95F16C7FAF4}" type="slidenum">
              <a:rPr lang="it-IT"/>
              <a:pPr/>
              <a:t>4</a:t>
            </a:fld>
            <a:endParaRPr lang="it-IT"/>
          </a:p>
        </p:txBody>
      </p:sp>
    </p:spTree>
    <p:extLst>
      <p:ext uri="{BB962C8B-B14F-4D97-AF65-F5344CB8AC3E}">
        <p14:creationId xmlns="" xmlns:p14="http://schemas.microsoft.com/office/powerpoint/2010/main" val="2894908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it-IT" sz="1200" kern="1200" dirty="0" smtClean="0">
                <a:solidFill>
                  <a:schemeClr val="tx1"/>
                </a:solidFill>
                <a:latin typeface="+mn-lt"/>
                <a:ea typeface="+mn-ea"/>
                <a:cs typeface="+mn-cs"/>
              </a:rPr>
              <a:t>Il ranking dei documenti viene effettuato attraverso due modalità distinte, utilizzando i termini rilevanti e le classi IPTC, sia per il profilo utente che per tutti i documenti della collezione.</a:t>
            </a:r>
          </a:p>
          <a:p>
            <a:r>
              <a:rPr lang="it-IT" sz="1200" kern="1200" dirty="0" smtClean="0">
                <a:solidFill>
                  <a:schemeClr val="tx1"/>
                </a:solidFill>
                <a:latin typeface="+mn-lt"/>
                <a:ea typeface="+mn-ea"/>
                <a:cs typeface="+mn-cs"/>
              </a:rPr>
              <a:t>Ciò che viene estratto dal profilo utente, viene confrontato con ogni documento della collezione; ad ogni documento viene poi assegnato uno score tanto alto quanto più “è simile” al profilo utente elaborato. </a:t>
            </a:r>
          </a:p>
          <a:p>
            <a:r>
              <a:rPr lang="it-IT" sz="1200" kern="1200" dirty="0" smtClean="0">
                <a:solidFill>
                  <a:schemeClr val="tx1"/>
                </a:solidFill>
                <a:latin typeface="+mn-lt"/>
                <a:ea typeface="+mn-ea"/>
                <a:cs typeface="+mn-cs"/>
              </a:rPr>
              <a:t>Il ranking viene costruito ordinando in ordine decrescente gli score dei vari documenti, quindi in prima posizione avremo il documento più pertinente a quanto richiesto dall’utente.</a:t>
            </a:r>
          </a:p>
          <a:p>
            <a:r>
              <a:rPr lang="it-IT" sz="1200" kern="1200" dirty="0" smtClean="0">
                <a:solidFill>
                  <a:schemeClr val="tx1"/>
                </a:solidFill>
                <a:latin typeface="+mn-lt"/>
                <a:ea typeface="+mn-ea"/>
                <a:cs typeface="+mn-cs"/>
              </a:rPr>
              <a:t>I termini rilevanti vengono estratti da tutti i documenti ed elaborati attraverso l’utilizzo del modello vettoriale esteso, che tiene conto anche delle informazioni riguardanti sinonimi e termini correlati e utilizza pesi per i termini rilevanti. </a:t>
            </a:r>
          </a:p>
          <a:p>
            <a:r>
              <a:rPr lang="it-IT" sz="1200" kern="1200" dirty="0" smtClean="0">
                <a:solidFill>
                  <a:schemeClr val="tx1"/>
                </a:solidFill>
                <a:latin typeface="+mn-lt"/>
                <a:ea typeface="+mn-ea"/>
                <a:cs typeface="+mn-cs"/>
              </a:rPr>
              <a:t>Le classi IPTC invece, sono categorie standard con una struttura ad albero messe a punto dall’ International Press Telecommunication </a:t>
            </a:r>
            <a:r>
              <a:rPr lang="it-IT" sz="1200" kern="1200" dirty="0" err="1" smtClean="0">
                <a:solidFill>
                  <a:schemeClr val="tx1"/>
                </a:solidFill>
                <a:latin typeface="+mn-lt"/>
                <a:ea typeface="+mn-ea"/>
                <a:cs typeface="+mn-cs"/>
              </a:rPr>
              <a:t>Council</a:t>
            </a:r>
            <a:r>
              <a:rPr lang="it-IT" sz="1200" kern="1200" dirty="0" smtClean="0">
                <a:solidFill>
                  <a:schemeClr val="tx1"/>
                </a:solidFill>
                <a:latin typeface="+mn-lt"/>
                <a:ea typeface="+mn-ea"/>
                <a:cs typeface="+mn-cs"/>
              </a:rPr>
              <a:t>, utilizzate da tutte le principali agenzie di stampa e aziende editoriali del mondo, per la descrizione e classificazione di testi.</a:t>
            </a:r>
          </a:p>
          <a:p>
            <a:r>
              <a:rPr lang="it-IT" sz="1200" kern="1200" dirty="0" smtClean="0">
                <a:solidFill>
                  <a:schemeClr val="tx1"/>
                </a:solidFill>
                <a:latin typeface="+mn-lt"/>
                <a:ea typeface="+mn-ea"/>
                <a:cs typeface="+mn-cs"/>
              </a:rPr>
              <a:t>Ad ogni documento vengono quindi associate una o più classi con un relativo punteggio di importanza.</a:t>
            </a:r>
          </a:p>
          <a:p>
            <a:r>
              <a:rPr lang="it-IT" sz="1200" kern="1200" dirty="0" smtClean="0">
                <a:solidFill>
                  <a:schemeClr val="tx1"/>
                </a:solidFill>
                <a:latin typeface="+mn-lt"/>
                <a:ea typeface="+mn-ea"/>
                <a:cs typeface="+mn-cs"/>
              </a:rPr>
              <a:t>L’estrazione delle classi IPTC viene effettuata per mezzo di una tecnologia semantica della ditta Expert System di Modena, chiamata COGITO. </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a:pPr/>
              <a:t>5</a:t>
            </a:fld>
            <a:endParaRPr lang="it-IT"/>
          </a:p>
        </p:txBody>
      </p:sp>
    </p:spTree>
    <p:extLst>
      <p:ext uri="{BB962C8B-B14F-4D97-AF65-F5344CB8AC3E}">
        <p14:creationId xmlns="" xmlns:p14="http://schemas.microsoft.com/office/powerpoint/2010/main" val="3635481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lvl="0"/>
            <a:r>
              <a:rPr lang="it-IT" sz="1200" kern="1200" dirty="0" smtClean="0">
                <a:solidFill>
                  <a:schemeClr val="tx1"/>
                </a:solidFill>
                <a:latin typeface="+mn-lt"/>
                <a:ea typeface="+mn-ea"/>
                <a:cs typeface="+mn-cs"/>
              </a:rPr>
              <a:t>Grazie all’utilizzo del modello vettoriale esteso possiamo sfruttare un calcolo di</a:t>
            </a:r>
            <a:r>
              <a:rPr lang="it-IT" sz="1200" kern="1200" baseline="0" dirty="0" smtClean="0">
                <a:solidFill>
                  <a:schemeClr val="tx1"/>
                </a:solidFill>
                <a:latin typeface="+mn-lt"/>
                <a:ea typeface="+mn-ea"/>
                <a:cs typeface="+mn-cs"/>
              </a:rPr>
              <a:t> </a:t>
            </a:r>
            <a:r>
              <a:rPr lang="it-IT" sz="1200" kern="1200" dirty="0" smtClean="0">
                <a:solidFill>
                  <a:schemeClr val="tx1"/>
                </a:solidFill>
                <a:latin typeface="+mn-lt"/>
                <a:ea typeface="+mn-ea"/>
                <a:cs typeface="+mn-cs"/>
              </a:rPr>
              <a:t>similarità per estrarre il ranking.</a:t>
            </a:r>
          </a:p>
          <a:p>
            <a:r>
              <a:rPr lang="it-IT" sz="1200" kern="1200" dirty="0" smtClean="0">
                <a:solidFill>
                  <a:schemeClr val="tx1"/>
                </a:solidFill>
                <a:latin typeface="+mn-lt"/>
                <a:ea typeface="+mn-ea"/>
                <a:cs typeface="+mn-cs"/>
              </a:rPr>
              <a:t>In primo luogo è necessario modellare il profilo dell’utente e ciascun documento come un grande vettore contenete una serie di tuple nelle quali sono presenti: il Termine estratto e un valore di importanza calcolato moltiplicando il valore di </a:t>
            </a:r>
            <a:r>
              <a:rPr lang="it-IT" sz="1200" kern="1200" dirty="0" err="1" smtClean="0">
                <a:solidFill>
                  <a:schemeClr val="tx1"/>
                </a:solidFill>
                <a:latin typeface="+mn-lt"/>
                <a:ea typeface="+mn-ea"/>
                <a:cs typeface="+mn-cs"/>
              </a:rPr>
              <a:t>term</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frequency</a:t>
            </a:r>
            <a:r>
              <a:rPr lang="it-IT" sz="1200" kern="1200" dirty="0" smtClean="0">
                <a:solidFill>
                  <a:schemeClr val="tx1"/>
                </a:solidFill>
                <a:latin typeface="+mn-lt"/>
                <a:ea typeface="+mn-ea"/>
                <a:cs typeface="+mn-cs"/>
              </a:rPr>
              <a:t>, che tiene conto del numero di occorrenze del termine in un documento,  per quello di inverse </a:t>
            </a:r>
            <a:r>
              <a:rPr lang="it-IT" sz="1200" kern="1200" dirty="0" err="1" smtClean="0">
                <a:solidFill>
                  <a:schemeClr val="tx1"/>
                </a:solidFill>
                <a:latin typeface="+mn-lt"/>
                <a:ea typeface="+mn-ea"/>
                <a:cs typeface="+mn-cs"/>
              </a:rPr>
              <a:t>document</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frequency</a:t>
            </a:r>
            <a:r>
              <a:rPr lang="it-IT" sz="1200" kern="1200" dirty="0" smtClean="0">
                <a:solidFill>
                  <a:schemeClr val="tx1"/>
                </a:solidFill>
                <a:latin typeface="+mn-lt"/>
                <a:ea typeface="+mn-ea"/>
                <a:cs typeface="+mn-cs"/>
              </a:rPr>
              <a:t>, che è tanto grande quanto più è importante il termine all’interno della collezione di documenti.</a:t>
            </a:r>
          </a:p>
          <a:p>
            <a:r>
              <a:rPr lang="it-IT" sz="1200" kern="1200" dirty="0" smtClean="0">
                <a:solidFill>
                  <a:schemeClr val="tx1"/>
                </a:solidFill>
                <a:latin typeface="+mn-lt"/>
                <a:ea typeface="+mn-ea"/>
                <a:cs typeface="+mn-cs"/>
              </a:rPr>
              <a:t>Per esempio per il profilo 1 messo in relazione con il documento 1 abbiamo il termine ‘</a:t>
            </a:r>
            <a:r>
              <a:rPr lang="it-IT" sz="1200" kern="1200" dirty="0" err="1" smtClean="0">
                <a:solidFill>
                  <a:schemeClr val="tx1"/>
                </a:solidFill>
                <a:latin typeface="+mn-lt"/>
                <a:ea typeface="+mn-ea"/>
                <a:cs typeface="+mn-cs"/>
              </a:rPr>
              <a:t>guarantee</a:t>
            </a:r>
            <a:r>
              <a:rPr lang="it-IT" sz="1200" kern="1200" dirty="0" smtClean="0">
                <a:solidFill>
                  <a:schemeClr val="tx1"/>
                </a:solidFill>
                <a:latin typeface="+mn-lt"/>
                <a:ea typeface="+mn-ea"/>
                <a:cs typeface="+mn-cs"/>
              </a:rPr>
              <a:t>’ che è confrontato con il suo sinonimo ‘</a:t>
            </a:r>
            <a:r>
              <a:rPr lang="it-IT" sz="1200" kern="1200" dirty="0" err="1" smtClean="0">
                <a:solidFill>
                  <a:schemeClr val="tx1"/>
                </a:solidFill>
                <a:latin typeface="+mn-lt"/>
                <a:ea typeface="+mn-ea"/>
                <a:cs typeface="+mn-cs"/>
              </a:rPr>
              <a:t>warranty</a:t>
            </a:r>
            <a:r>
              <a:rPr lang="it-IT" sz="1200" kern="1200" dirty="0" smtClean="0">
                <a:solidFill>
                  <a:schemeClr val="tx1"/>
                </a:solidFill>
                <a:latin typeface="+mn-lt"/>
                <a:ea typeface="+mn-ea"/>
                <a:cs typeface="+mn-cs"/>
              </a:rPr>
              <a:t>’ e ‘</a:t>
            </a:r>
            <a:r>
              <a:rPr lang="it-IT" sz="1200" kern="1200" dirty="0" err="1" smtClean="0">
                <a:solidFill>
                  <a:schemeClr val="tx1"/>
                </a:solidFill>
                <a:latin typeface="+mn-lt"/>
                <a:ea typeface="+mn-ea"/>
                <a:cs typeface="+mn-cs"/>
              </a:rPr>
              <a:t>term</a:t>
            </a:r>
            <a:r>
              <a:rPr lang="it-IT" sz="1200" kern="1200" dirty="0" smtClean="0">
                <a:solidFill>
                  <a:schemeClr val="tx1"/>
                </a:solidFill>
                <a:latin typeface="+mn-lt"/>
                <a:ea typeface="+mn-ea"/>
                <a:cs typeface="+mn-cs"/>
              </a:rPr>
              <a:t>’ che invece è confrontato con se stesso.</a:t>
            </a:r>
          </a:p>
          <a:p>
            <a:r>
              <a:rPr lang="it-IT" sz="1200" kern="1200" dirty="0" smtClean="0">
                <a:solidFill>
                  <a:schemeClr val="tx1"/>
                </a:solidFill>
                <a:latin typeface="+mn-lt"/>
                <a:ea typeface="+mn-ea"/>
                <a:cs typeface="+mn-cs"/>
              </a:rPr>
              <a:t>Per ogni termine viene calcolato un punteggio moltiplicando la costante relativa al tipo di termine (in questo caso 1 se sinonimo o uguale, 0,7 se correlato) per il valore di TF per IDF del termine del profilo e del termine del documento. Sommando tutti i punteggi si ottiene uno score finale relativo alla somiglianza del documento al profilo utente. </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it-IT" sz="1200" kern="1200" dirty="0" smtClean="0">
                <a:solidFill>
                  <a:schemeClr val="tx1"/>
                </a:solidFill>
                <a:latin typeface="+mn-lt"/>
                <a:ea typeface="+mn-ea"/>
                <a:cs typeface="+mn-cs"/>
              </a:rPr>
              <a:t>Vediamo ora come sono state ottimizzate alcune funzionalità del software.</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a:pPr/>
              <a:t>7</a:t>
            </a:fld>
            <a:endParaRPr lang="it-IT"/>
          </a:p>
        </p:txBody>
      </p:sp>
    </p:spTree>
    <p:extLst>
      <p:ext uri="{BB962C8B-B14F-4D97-AF65-F5344CB8AC3E}">
        <p14:creationId xmlns="" xmlns:p14="http://schemas.microsoft.com/office/powerpoint/2010/main" val="752916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it-IT" sz="1200" kern="1200" dirty="0" smtClean="0">
                <a:solidFill>
                  <a:schemeClr val="tx1"/>
                </a:solidFill>
                <a:latin typeface="+mn-lt"/>
                <a:ea typeface="+mn-ea"/>
                <a:cs typeface="+mn-cs"/>
              </a:rPr>
              <a:t>Nell’estrarre il ranking dai termini rilevanti, inizialmente i pesi associati ai termini erano tutti sullo stesso piano.</a:t>
            </a:r>
          </a:p>
          <a:p>
            <a:r>
              <a:rPr lang="it-IT" sz="1200" kern="1200" dirty="0" smtClean="0">
                <a:solidFill>
                  <a:schemeClr val="tx1"/>
                </a:solidFill>
                <a:latin typeface="+mn-lt"/>
                <a:ea typeface="+mn-ea"/>
                <a:cs typeface="+mn-cs"/>
              </a:rPr>
              <a:t>Utilizzando un sistema di help desk però, la richiesta dell’utente è molto più importante rispetto al suo contesto, quindi i termini rilevanti estratti dalla richiesta vengono incrementati, per fare in modo che i documenti in cui compaiono questi termini abbiano una similarità maggiore rispetto agli altri.</a:t>
            </a:r>
          </a:p>
          <a:p>
            <a:r>
              <a:rPr lang="it-IT" sz="1200" kern="1200" dirty="0" smtClean="0">
                <a:solidFill>
                  <a:schemeClr val="tx1"/>
                </a:solidFill>
                <a:latin typeface="+mn-lt"/>
                <a:ea typeface="+mn-ea"/>
                <a:cs typeface="+mn-cs"/>
              </a:rPr>
              <a:t>I termini estratti dal contesto dell’utente invece non vengono incrementati. </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a:pPr/>
              <a:t>8</a:t>
            </a:fld>
            <a:endParaRPr lang="it-IT"/>
          </a:p>
        </p:txBody>
      </p:sp>
    </p:spTree>
    <p:extLst>
      <p:ext uri="{BB962C8B-B14F-4D97-AF65-F5344CB8AC3E}">
        <p14:creationId xmlns="" xmlns:p14="http://schemas.microsoft.com/office/powerpoint/2010/main" val="1670328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it-IT" sz="1200" kern="1200" dirty="0" smtClean="0">
                <a:solidFill>
                  <a:schemeClr val="tx1"/>
                </a:solidFill>
                <a:latin typeface="+mn-lt"/>
                <a:ea typeface="+mn-ea"/>
                <a:cs typeface="+mn-cs"/>
              </a:rPr>
              <a:t>Anche per le classi IPTC viene utilizzato un calcolo di similarità.</a:t>
            </a:r>
          </a:p>
          <a:p>
            <a:r>
              <a:rPr lang="it-IT" sz="1200" kern="1200" dirty="0" smtClean="0">
                <a:solidFill>
                  <a:schemeClr val="tx1"/>
                </a:solidFill>
                <a:latin typeface="+mn-lt"/>
                <a:ea typeface="+mn-ea"/>
                <a:cs typeface="+mn-cs"/>
              </a:rPr>
              <a:t>In questo caso viene sfruttata la distanza delle classi estratte dal profilo utente e dal documento, sull’albero delle classi IPTC, e i relativi punteggi associati ad ogni classe.</a:t>
            </a:r>
          </a:p>
          <a:p>
            <a:r>
              <a:rPr lang="it-IT" sz="1200" kern="1200" dirty="0" smtClean="0">
                <a:solidFill>
                  <a:schemeClr val="tx1"/>
                </a:solidFill>
                <a:latin typeface="+mn-lt"/>
                <a:ea typeface="+mn-ea"/>
                <a:cs typeface="+mn-cs"/>
              </a:rPr>
              <a:t>Si è notato però che in un sistema come l’help-desk, dove gli argomenti trattati sono più o meno gli stessi, la maggior parte delle classi estratte sono correlate tra loro. Quindi se una classe è molto frequente nella collezione potrebbe perdere di significato, rispetto ad una classe meno frequente e più specifica per alcuni documenti.</a:t>
            </a:r>
          </a:p>
          <a:p>
            <a:r>
              <a:rPr lang="it-IT" sz="1200" kern="1200" dirty="0" smtClean="0">
                <a:solidFill>
                  <a:schemeClr val="tx1"/>
                </a:solidFill>
                <a:latin typeface="+mn-lt"/>
                <a:ea typeface="+mn-ea"/>
                <a:cs typeface="+mn-cs"/>
              </a:rPr>
              <a:t>Ho pensato quindi di ispirarmi al calcolo di TF-IDF come per il modello vettoriale esteso; avendo già il punteggio di importanza associato ad ogni classe (come TF) ho calcolato un valore di Inverse </a:t>
            </a:r>
            <a:r>
              <a:rPr lang="it-IT" sz="1200" kern="1200" dirty="0" err="1" smtClean="0">
                <a:solidFill>
                  <a:schemeClr val="tx1"/>
                </a:solidFill>
                <a:latin typeface="+mn-lt"/>
                <a:ea typeface="+mn-ea"/>
                <a:cs typeface="+mn-cs"/>
              </a:rPr>
              <a:t>Class</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Frequency</a:t>
            </a:r>
            <a:r>
              <a:rPr lang="it-IT" sz="1200" kern="1200" dirty="0" smtClean="0">
                <a:solidFill>
                  <a:schemeClr val="tx1"/>
                </a:solidFill>
                <a:latin typeface="+mn-lt"/>
                <a:ea typeface="+mn-ea"/>
                <a:cs typeface="+mn-cs"/>
              </a:rPr>
              <a:t>, come IDF, cioè un valore che rappresentasse l’importanza della classe all’interno della collezione di documenti.</a:t>
            </a:r>
          </a:p>
          <a:p>
            <a:r>
              <a:rPr lang="it-IT" sz="1200" kern="1200" dirty="0" smtClean="0">
                <a:solidFill>
                  <a:schemeClr val="tx1"/>
                </a:solidFill>
                <a:latin typeface="+mn-lt"/>
                <a:ea typeface="+mn-ea"/>
                <a:cs typeface="+mn-cs"/>
              </a:rPr>
              <a:t>Questo valore è stato quindi utilizzato nel calcolo della similarità con le classi IPTC.</a:t>
            </a:r>
          </a:p>
          <a:p>
            <a:r>
              <a:rPr lang="it-IT" sz="1200" kern="1200" dirty="0" smtClean="0">
                <a:solidFill>
                  <a:schemeClr val="tx1"/>
                </a:solidFill>
                <a:latin typeface="+mn-lt"/>
                <a:ea typeface="+mn-ea"/>
                <a:cs typeface="+mn-cs"/>
              </a:rPr>
              <a:t>Come si vede dall’esempio, le classi hardware e software  sono molto frequenti perché hanno un ICF basso, ma comunque caratterizzano il primo profilo; invece il secondo profilo è caratterizzato dalle classi radio e mass media che sono meno frequenti, infatti hanno un ICF alto, ma se non avessimo questo valore prevarrebbe erroneamente la classe software. </a:t>
            </a:r>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691154A-3D85-465A-81B3-E95F16C7FAF4}" type="slidenum">
              <a:rPr lang="it-IT"/>
              <a:pPr/>
              <a:t>9</a:t>
            </a:fld>
            <a:endParaRPr lang="it-IT"/>
          </a:p>
        </p:txBody>
      </p:sp>
    </p:spTree>
    <p:extLst>
      <p:ext uri="{BB962C8B-B14F-4D97-AF65-F5344CB8AC3E}">
        <p14:creationId xmlns="" xmlns:p14="http://schemas.microsoft.com/office/powerpoint/2010/main" val="2793464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pPr/>
              <a:t>4/12/2015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‹N›</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pPr algn="r" eaLnBrk="1" latinLnBrk="0" hangingPunct="1"/>
              <a:t>4/12/2015</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pPr algn="ctr" eaLnBrk="1" latinLnBrk="0" hangingPunct="1"/>
              <a:t>‹N›</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7750" y="1327150"/>
            <a:ext cx="8053049" cy="317023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4000" b="1" dirty="0">
                <a:solidFill>
                  <a:srgbClr val="BF654C"/>
                </a:solidFill>
                <a:latin typeface="Gill Sans MT" charset="0"/>
              </a:rPr>
              <a:t>Progetto AMBIT:</a:t>
            </a:r>
          </a:p>
          <a:p>
            <a:pPr algn="ctr"/>
            <a:r>
              <a:rPr lang="it-IT" sz="4000" b="1" dirty="0">
                <a:solidFill>
                  <a:srgbClr val="BF654C"/>
                </a:solidFill>
                <a:latin typeface="Gill Sans MT" charset="0"/>
              </a:rPr>
              <a:t>Ottimizzazione e Valutazione</a:t>
            </a:r>
          </a:p>
          <a:p>
            <a:pPr algn="ctr"/>
            <a:r>
              <a:rPr lang="it-IT" sz="4000" b="1" dirty="0">
                <a:solidFill>
                  <a:srgbClr val="BF654C"/>
                </a:solidFill>
                <a:latin typeface="Gill Sans MT" charset="0"/>
              </a:rPr>
              <a:t>Sperimentale del Motore di</a:t>
            </a:r>
          </a:p>
          <a:p>
            <a:pPr algn="ctr"/>
            <a:r>
              <a:rPr lang="it-IT" sz="4000" b="1" dirty="0">
                <a:solidFill>
                  <a:srgbClr val="BF654C"/>
                </a:solidFill>
                <a:latin typeface="Gill Sans MT" charset="0"/>
              </a:rPr>
              <a:t>Ricerca Semantico Basato sul</a:t>
            </a:r>
          </a:p>
          <a:p>
            <a:pPr algn="ctr"/>
            <a:r>
              <a:rPr lang="it-IT" sz="4000" b="1" dirty="0">
                <a:solidFill>
                  <a:srgbClr val="BF654C"/>
                </a:solidFill>
                <a:latin typeface="Gill Sans MT" charset="0"/>
              </a:rPr>
              <a:t>Contesto</a:t>
            </a:r>
          </a:p>
        </p:txBody>
      </p:sp>
      <p:sp>
        <p:nvSpPr>
          <p:cNvPr id="8" name="CasellaDiTesto 7"/>
          <p:cNvSpPr txBox="1"/>
          <p:nvPr/>
        </p:nvSpPr>
        <p:spPr>
          <a:xfrm>
            <a:off x="934543" y="62049"/>
            <a:ext cx="8295308" cy="1107996"/>
          </a:xfrm>
          <a:prstGeom prst="rect">
            <a:avLst/>
          </a:prstGeom>
        </p:spPr>
        <p:txBody>
          <a:bodyPr rtlCol="0">
            <a:spAutoFit/>
          </a:bodyPr>
          <a:lstStyle/>
          <a:p>
            <a:pPr algn="ctr"/>
            <a:r>
              <a:rPr lang="it-IT" sz="2800">
                <a:solidFill>
                  <a:srgbClr val="000000"/>
                </a:solidFill>
                <a:latin typeface="Gill Sans MT" charset="0"/>
              </a:rPr>
              <a:t>Università degli studi di Modena e Reggio Emilia</a:t>
            </a:r>
            <a:r>
              <a:rPr lang="it-IT" sz="2800">
                <a:latin typeface="Gill Sans MT" charset="0"/>
              </a:rPr>
              <a:t> </a:t>
            </a:r>
            <a:r>
              <a:rPr lang="it-IT" i="1">
                <a:latin typeface="Gill Sans MT" charset="0"/>
              </a:rPr>
              <a:t/>
            </a:r>
            <a:br>
              <a:rPr lang="it-IT" i="1">
                <a:latin typeface="Gill Sans MT" charset="0"/>
              </a:rPr>
            </a:br>
            <a:r>
              <a:rPr lang="it-IT" sz="2000">
                <a:latin typeface="Gill Sans MT" charset="0"/>
              </a:rPr>
              <a:t>Dipartimento di Scienze Fisiche, Matematiche e Informatiche </a:t>
            </a:r>
            <a:r>
              <a:rPr lang="it-IT" i="1">
                <a:latin typeface="Gill Sans MT" charset="0"/>
              </a:rPr>
              <a:t/>
            </a:r>
            <a:br>
              <a:rPr lang="it-IT" i="1">
                <a:latin typeface="Gill Sans MT" charset="0"/>
              </a:rPr>
            </a:br>
            <a:r>
              <a:rPr lang="it-IT">
                <a:latin typeface="Gill Sans MT" charset="0"/>
              </a:rPr>
              <a:t>Corso di Laurea in Informatica</a:t>
            </a:r>
            <a:endParaRPr lang="it-IT"/>
          </a:p>
        </p:txBody>
      </p:sp>
      <p:sp>
        <p:nvSpPr>
          <p:cNvPr id="2" name="CasellaDiTesto 1"/>
          <p:cNvSpPr txBox="1"/>
          <p:nvPr/>
        </p:nvSpPr>
        <p:spPr>
          <a:xfrm>
            <a:off x="1079500" y="4562475"/>
            <a:ext cx="8051574" cy="677863"/>
          </a:xfrm>
          <a:prstGeom prst="rect">
            <a:avLst/>
          </a:prstGeom>
        </p:spPr>
        <p:txBody>
          <a:bodyPr rtlCol="0">
            <a:spAutoFit/>
          </a:bodyPr>
          <a:lstStyle/>
          <a:p>
            <a:pPr algn="ctr"/>
            <a:r>
              <a:rPr lang="it-IT" sz="2000" b="1">
                <a:solidFill>
                  <a:srgbClr val="000000"/>
                </a:solidFill>
              </a:rPr>
              <a:t>Martina Pucella</a:t>
            </a:r>
          </a:p>
          <a:p>
            <a:pPr algn="ctr"/>
            <a:r>
              <a:rPr lang="it-IT">
                <a:solidFill>
                  <a:srgbClr val="000000"/>
                </a:solidFill>
              </a:rPr>
              <a:t>Tesi di Laurea</a:t>
            </a:r>
          </a:p>
        </p:txBody>
      </p:sp>
      <p:sp>
        <p:nvSpPr>
          <p:cNvPr id="3" name="CasellaDiTesto 2"/>
          <p:cNvSpPr txBox="1"/>
          <p:nvPr/>
        </p:nvSpPr>
        <p:spPr>
          <a:xfrm>
            <a:off x="1193335" y="5477022"/>
            <a:ext cx="2743200" cy="646331"/>
          </a:xfrm>
          <a:prstGeom prst="rect">
            <a:avLst/>
          </a:prstGeom>
        </p:spPr>
        <p:txBody>
          <a:bodyPr rtlCol="0">
            <a:spAutoFit/>
          </a:bodyPr>
          <a:lstStyle/>
          <a:p>
            <a:r>
              <a:rPr lang="it-IT">
                <a:solidFill>
                  <a:srgbClr val="000000"/>
                </a:solidFill>
              </a:rPr>
              <a:t>Relatore:</a:t>
            </a:r>
          </a:p>
          <a:p>
            <a:r>
              <a:rPr lang="it-IT">
                <a:solidFill>
                  <a:srgbClr val="000000"/>
                </a:solidFill>
              </a:rPr>
              <a:t>Ing. Riccardo Martoglia</a:t>
            </a:r>
          </a:p>
        </p:txBody>
      </p:sp>
      <p:sp>
        <p:nvSpPr>
          <p:cNvPr id="5" name="CasellaDiTesto 4"/>
          <p:cNvSpPr txBox="1"/>
          <p:nvPr/>
        </p:nvSpPr>
        <p:spPr>
          <a:xfrm>
            <a:off x="1007152" y="6396038"/>
            <a:ext cx="8103511" cy="368300"/>
          </a:xfrm>
          <a:prstGeom prst="rect">
            <a:avLst/>
          </a:prstGeom>
        </p:spPr>
        <p:txBody>
          <a:bodyPr rtlCol="0">
            <a:spAutoFit/>
          </a:bodyPr>
          <a:lstStyle/>
          <a:p>
            <a:pPr algn="ctr"/>
            <a:r>
              <a:rPr lang="it-IT">
                <a:solidFill>
                  <a:srgbClr val="000000"/>
                </a:solidFill>
              </a:rPr>
              <a:t>Anno Accademico 2013/2014</a:t>
            </a:r>
          </a:p>
        </p:txBody>
      </p:sp>
    </p:spTree>
    <p:extLst>
      <p:ext uri="{BB962C8B-B14F-4D97-AF65-F5344CB8AC3E}">
        <p14:creationId xmlns="" xmlns:p14="http://schemas.microsoft.com/office/powerpoint/2010/main" val="3731197474"/>
      </p:ext>
    </p:extLst>
  </p:cSld>
  <p:clrMapOvr>
    <a:masterClrMapping/>
  </p:clrMapOvr>
  <p:transition advTm="1154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ttangolo 32"/>
          <p:cNvSpPr/>
          <p:nvPr/>
        </p:nvSpPr>
        <p:spPr>
          <a:xfrm>
            <a:off x="5158352" y="6369804"/>
            <a:ext cx="1394848" cy="441702"/>
          </a:xfrm>
          <a:prstGeom prst="rect">
            <a:avLst/>
          </a:prstGeom>
          <a:solidFill>
            <a:srgbClr val="FEE9DA"/>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Rettangolo 31"/>
          <p:cNvSpPr/>
          <p:nvPr/>
        </p:nvSpPr>
        <p:spPr>
          <a:xfrm>
            <a:off x="3673098" y="6369804"/>
            <a:ext cx="1394848" cy="441702"/>
          </a:xfrm>
          <a:prstGeom prst="rect">
            <a:avLst/>
          </a:prstGeom>
          <a:solidFill>
            <a:srgbClr val="FEE9DA"/>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4410572" y="4504848"/>
            <a:ext cx="591670" cy="2868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2" name="Titolo 1"/>
          <p:cNvSpPr>
            <a:spLocks noGrp="1"/>
          </p:cNvSpPr>
          <p:nvPr>
            <p:ph type="title"/>
          </p:nvPr>
        </p:nvSpPr>
        <p:spPr>
          <a:xfrm>
            <a:off x="1031966" y="0"/>
            <a:ext cx="8112034" cy="1143000"/>
          </a:xfrm>
        </p:spPr>
        <p:txBody>
          <a:bodyPr>
            <a:normAutofit/>
          </a:bodyPr>
          <a:lstStyle/>
          <a:p>
            <a:pPr algn="ctr"/>
            <a:r>
              <a:rPr lang="it-IT" dirty="0" smtClean="0">
                <a:latin typeface="Gill Sans MT" charset="0"/>
              </a:rPr>
              <a:t>Valori di importanza per i </a:t>
            </a:r>
            <a:r>
              <a:rPr lang="it-IT" dirty="0">
                <a:latin typeface="Gill Sans MT" charset="0"/>
              </a:rPr>
              <a:t>Ranking</a:t>
            </a:r>
          </a:p>
        </p:txBody>
      </p:sp>
      <p:sp>
        <p:nvSpPr>
          <p:cNvPr id="3" name="Segnaposto contenuto 2"/>
          <p:cNvSpPr>
            <a:spLocks noGrp="1"/>
          </p:cNvSpPr>
          <p:nvPr>
            <p:ph idx="1"/>
          </p:nvPr>
        </p:nvSpPr>
        <p:spPr>
          <a:xfrm>
            <a:off x="1021976" y="999428"/>
            <a:ext cx="8122024" cy="3107623"/>
          </a:xfrm>
        </p:spPr>
        <p:txBody>
          <a:bodyPr>
            <a:normAutofit fontScale="85000" lnSpcReduction="20000"/>
          </a:bodyPr>
          <a:lstStyle/>
          <a:p>
            <a:pPr>
              <a:buNone/>
            </a:pPr>
            <a:r>
              <a:rPr lang="it-IT" sz="2400" u="sng" dirty="0" smtClean="0">
                <a:latin typeface="Gill Sans MT" charset="0"/>
              </a:rPr>
              <a:t>PROBLEMA</a:t>
            </a:r>
          </a:p>
          <a:p>
            <a:r>
              <a:rPr lang="it-IT" sz="2400" dirty="0" smtClean="0">
                <a:latin typeface="Gill Sans MT" charset="0"/>
              </a:rPr>
              <a:t>Capire quando:</a:t>
            </a:r>
          </a:p>
          <a:p>
            <a:pPr lvl="1"/>
            <a:r>
              <a:rPr lang="it-IT" sz="2400" dirty="0" smtClean="0">
                <a:latin typeface="Gill Sans MT" charset="0"/>
              </a:rPr>
              <a:t>Un ranking è più significativo rispetto all’altro</a:t>
            </a:r>
          </a:p>
          <a:p>
            <a:pPr lvl="1"/>
            <a:r>
              <a:rPr lang="it-IT" sz="2400" dirty="0" smtClean="0">
                <a:latin typeface="Gill Sans MT" charset="0"/>
              </a:rPr>
              <a:t>I due ranking sono entrambi informativi</a:t>
            </a:r>
          </a:p>
          <a:p>
            <a:pPr lvl="1"/>
            <a:endParaRPr lang="it-IT" sz="1200" dirty="0">
              <a:solidFill>
                <a:srgbClr val="000000"/>
              </a:solidFill>
              <a:latin typeface="Gill Sans MT"/>
            </a:endParaRPr>
          </a:p>
          <a:p>
            <a:pPr marL="82296" indent="0">
              <a:buNone/>
            </a:pPr>
            <a:r>
              <a:rPr lang="it-IT" sz="2400" u="sng" dirty="0" smtClean="0">
                <a:solidFill>
                  <a:srgbClr val="000000"/>
                </a:solidFill>
                <a:latin typeface="Gill Sans MT"/>
              </a:rPr>
              <a:t>SOLUZIONE</a:t>
            </a:r>
            <a:endParaRPr lang="it-IT" sz="2400" u="sng" dirty="0">
              <a:solidFill>
                <a:srgbClr val="000000"/>
              </a:solidFill>
              <a:latin typeface="Gill Sans MT"/>
            </a:endParaRPr>
          </a:p>
          <a:p>
            <a:r>
              <a:rPr lang="it-IT" sz="2400" dirty="0" smtClean="0">
                <a:latin typeface="Gill Sans MT" charset="0"/>
              </a:rPr>
              <a:t>Attribuire un valore di importanza ai ranking, sommando gli score dei primi </a:t>
            </a:r>
            <a:r>
              <a:rPr lang="it-IT" sz="2400" i="1" dirty="0" smtClean="0">
                <a:latin typeface="Gill Sans MT" charset="0"/>
              </a:rPr>
              <a:t>N</a:t>
            </a:r>
            <a:r>
              <a:rPr lang="it-IT" sz="2400" dirty="0" smtClean="0">
                <a:latin typeface="Gill Sans MT" charset="0"/>
              </a:rPr>
              <a:t> documenti recuperati e normalizzandoli</a:t>
            </a:r>
          </a:p>
          <a:p>
            <a:pPr lvl="1"/>
            <a:r>
              <a:rPr lang="it-IT" sz="2400" dirty="0" smtClean="0">
                <a:solidFill>
                  <a:srgbClr val="000000"/>
                </a:solidFill>
              </a:rPr>
              <a:t>Il ranking con lo score totale maggiore è più informativo ed importante</a:t>
            </a:r>
          </a:p>
        </p:txBody>
      </p:sp>
      <p:sp>
        <p:nvSpPr>
          <p:cNvPr id="6" name="Rettangolo 5"/>
          <p:cNvSpPr/>
          <p:nvPr/>
        </p:nvSpPr>
        <p:spPr>
          <a:xfrm>
            <a:off x="5047066" y="5598541"/>
            <a:ext cx="591670" cy="29583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7" name="Rettangolo 6"/>
          <p:cNvSpPr/>
          <p:nvPr/>
        </p:nvSpPr>
        <p:spPr>
          <a:xfrm>
            <a:off x="4410573" y="4881366"/>
            <a:ext cx="1255058" cy="26894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8" name="Rettangolo 7"/>
          <p:cNvSpPr/>
          <p:nvPr/>
        </p:nvSpPr>
        <p:spPr>
          <a:xfrm>
            <a:off x="4419538" y="5230990"/>
            <a:ext cx="1255058" cy="26894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graphicFrame>
        <p:nvGraphicFramePr>
          <p:cNvPr id="4" name="Tabella 3"/>
          <p:cNvGraphicFramePr>
            <a:graphicFrameLocks noGrp="1"/>
          </p:cNvGraphicFramePr>
          <p:nvPr/>
        </p:nvGraphicFramePr>
        <p:xfrm>
          <a:off x="2689378" y="4092470"/>
          <a:ext cx="2994211" cy="1841498"/>
        </p:xfrm>
        <a:graphic>
          <a:graphicData uri="http://schemas.openxmlformats.org/drawingml/2006/table">
            <a:tbl>
              <a:tblPr firstRow="1">
                <a:tableStyleId>{5DA37D80-6434-44D0-A028-1B22A696006F}</a:tableStyleId>
              </a:tblPr>
              <a:tblGrid>
                <a:gridCol w="358588"/>
                <a:gridCol w="681318"/>
                <a:gridCol w="663388"/>
                <a:gridCol w="609600"/>
                <a:gridCol w="681317"/>
              </a:tblGrid>
              <a:tr h="378458">
                <a:tc>
                  <a:txBody>
                    <a:bodyPr/>
                    <a:lstStyle/>
                    <a:p>
                      <a:r>
                        <a:rPr lang="it-IT" dirty="0" smtClean="0"/>
                        <a:t>P</a:t>
                      </a:r>
                      <a:endParaRPr lang="it-IT" dirty="0"/>
                    </a:p>
                  </a:txBody>
                  <a:tcPr/>
                </a:tc>
                <a:tc>
                  <a:txBody>
                    <a:bodyPr/>
                    <a:lstStyle/>
                    <a:p>
                      <a:r>
                        <a:rPr lang="it-IT" dirty="0" smtClean="0"/>
                        <a:t>R1</a:t>
                      </a:r>
                      <a:endParaRPr lang="it-IT" dirty="0"/>
                    </a:p>
                  </a:txBody>
                  <a:tcPr/>
                </a:tc>
                <a:tc>
                  <a:txBody>
                    <a:bodyPr/>
                    <a:lstStyle/>
                    <a:p>
                      <a:r>
                        <a:rPr lang="it-IT" dirty="0" smtClean="0"/>
                        <a:t>R2</a:t>
                      </a:r>
                      <a:endParaRPr lang="it-IT" dirty="0"/>
                    </a:p>
                  </a:txBody>
                  <a:tcPr/>
                </a:tc>
                <a:tc>
                  <a:txBody>
                    <a:bodyPr/>
                    <a:lstStyle/>
                    <a:p>
                      <a:r>
                        <a:rPr lang="it-IT" dirty="0" smtClean="0"/>
                        <a:t>W1</a:t>
                      </a:r>
                      <a:endParaRPr lang="it-IT" dirty="0"/>
                    </a:p>
                  </a:txBody>
                  <a:tcPr/>
                </a:tc>
                <a:tc>
                  <a:txBody>
                    <a:bodyPr/>
                    <a:lstStyle/>
                    <a:p>
                      <a:r>
                        <a:rPr lang="it-IT" dirty="0" smtClean="0"/>
                        <a:t>W2</a:t>
                      </a:r>
                      <a:endParaRPr lang="it-IT" dirty="0"/>
                    </a:p>
                  </a:txBody>
                  <a:tcPr/>
                </a:tc>
              </a:tr>
              <a:tr h="351632">
                <a:tc>
                  <a:txBody>
                    <a:bodyPr/>
                    <a:lstStyle/>
                    <a:p>
                      <a:r>
                        <a:rPr lang="it-IT" dirty="0" smtClean="0"/>
                        <a:t>1</a:t>
                      </a:r>
                      <a:endParaRPr lang="it-IT" dirty="0"/>
                    </a:p>
                  </a:txBody>
                  <a:tcPr/>
                </a:tc>
                <a:tc>
                  <a:txBody>
                    <a:bodyPr/>
                    <a:lstStyle/>
                    <a:p>
                      <a:r>
                        <a:rPr lang="it-IT" dirty="0" smtClean="0"/>
                        <a:t>0.82</a:t>
                      </a:r>
                      <a:endParaRPr lang="it-IT" dirty="0"/>
                    </a:p>
                  </a:txBody>
                  <a:tcPr/>
                </a:tc>
                <a:tc>
                  <a:txBody>
                    <a:bodyPr/>
                    <a:lstStyle/>
                    <a:p>
                      <a:r>
                        <a:rPr lang="it-IT" dirty="0" smtClean="0"/>
                        <a:t>0.30</a:t>
                      </a:r>
                      <a:endParaRPr lang="it-IT" dirty="0"/>
                    </a:p>
                  </a:txBody>
                  <a:tcPr/>
                </a:tc>
                <a:tc>
                  <a:txBody>
                    <a:bodyPr/>
                    <a:lstStyle/>
                    <a:p>
                      <a:r>
                        <a:rPr lang="it-IT" dirty="0" smtClean="0"/>
                        <a:t>0.7</a:t>
                      </a:r>
                      <a:endParaRPr lang="it-IT" dirty="0"/>
                    </a:p>
                  </a:txBody>
                  <a:tcPr/>
                </a:tc>
                <a:tc>
                  <a:txBody>
                    <a:bodyPr/>
                    <a:lstStyle/>
                    <a:p>
                      <a:r>
                        <a:rPr lang="it-IT" dirty="0" smtClean="0"/>
                        <a:t>0.3</a:t>
                      </a:r>
                      <a:endParaRPr lang="it-IT" dirty="0"/>
                    </a:p>
                  </a:txBody>
                  <a:tcPr/>
                </a:tc>
              </a:tr>
              <a:tr h="351632">
                <a:tc>
                  <a:txBody>
                    <a:bodyPr/>
                    <a:lstStyle/>
                    <a:p>
                      <a:r>
                        <a:rPr lang="it-IT" dirty="0" smtClean="0"/>
                        <a:t>2</a:t>
                      </a:r>
                      <a:endParaRPr lang="it-IT" dirty="0"/>
                    </a:p>
                  </a:txBody>
                  <a:tcPr/>
                </a:tc>
                <a:tc>
                  <a:txBody>
                    <a:bodyPr/>
                    <a:lstStyle/>
                    <a:p>
                      <a:r>
                        <a:rPr lang="it-IT" dirty="0" smtClean="0"/>
                        <a:t>0.66</a:t>
                      </a:r>
                      <a:endParaRPr lang="it-IT" dirty="0"/>
                    </a:p>
                  </a:txBody>
                  <a:tcPr/>
                </a:tc>
                <a:tc>
                  <a:txBody>
                    <a:bodyPr/>
                    <a:lstStyle/>
                    <a:p>
                      <a:r>
                        <a:rPr lang="it-IT" dirty="0" smtClean="0"/>
                        <a:t>0.42</a:t>
                      </a:r>
                      <a:endParaRPr lang="it-IT" dirty="0"/>
                    </a:p>
                  </a:txBody>
                  <a:tcPr/>
                </a:tc>
                <a:tc>
                  <a:txBody>
                    <a:bodyPr/>
                    <a:lstStyle/>
                    <a:p>
                      <a:r>
                        <a:rPr lang="it-IT" dirty="0" smtClean="0"/>
                        <a:t>0.6</a:t>
                      </a:r>
                      <a:endParaRPr lang="it-IT" dirty="0"/>
                    </a:p>
                  </a:txBody>
                  <a:tcPr/>
                </a:tc>
                <a:tc>
                  <a:txBody>
                    <a:bodyPr/>
                    <a:lstStyle/>
                    <a:p>
                      <a:r>
                        <a:rPr lang="it-IT" dirty="0" smtClean="0"/>
                        <a:t>0.4</a:t>
                      </a:r>
                      <a:endParaRPr lang="it-IT" dirty="0"/>
                    </a:p>
                  </a:txBody>
                  <a:tcPr/>
                </a:tc>
              </a:tr>
              <a:tr h="351632">
                <a:tc>
                  <a:txBody>
                    <a:bodyPr/>
                    <a:lstStyle/>
                    <a:p>
                      <a:r>
                        <a:rPr lang="it-IT" dirty="0" smtClean="0"/>
                        <a:t>3</a:t>
                      </a:r>
                      <a:endParaRPr lang="it-IT" dirty="0"/>
                    </a:p>
                  </a:txBody>
                  <a:tcPr/>
                </a:tc>
                <a:tc>
                  <a:txBody>
                    <a:bodyPr/>
                    <a:lstStyle/>
                    <a:p>
                      <a:r>
                        <a:rPr lang="it-IT" dirty="0" smtClean="0"/>
                        <a:t>0.79</a:t>
                      </a:r>
                      <a:endParaRPr lang="it-IT" dirty="0"/>
                    </a:p>
                  </a:txBody>
                  <a:tcPr/>
                </a:tc>
                <a:tc>
                  <a:txBody>
                    <a:bodyPr/>
                    <a:lstStyle/>
                    <a:p>
                      <a:r>
                        <a:rPr lang="it-IT" dirty="0" smtClean="0"/>
                        <a:t>0.80</a:t>
                      </a:r>
                      <a:endParaRPr lang="it-IT" dirty="0"/>
                    </a:p>
                  </a:txBody>
                  <a:tcPr/>
                </a:tc>
                <a:tc>
                  <a:txBody>
                    <a:bodyPr/>
                    <a:lstStyle/>
                    <a:p>
                      <a:r>
                        <a:rPr lang="it-IT" dirty="0" smtClean="0"/>
                        <a:t>0.5</a:t>
                      </a:r>
                      <a:endParaRPr lang="it-IT" dirty="0"/>
                    </a:p>
                  </a:txBody>
                  <a:tcPr/>
                </a:tc>
                <a:tc>
                  <a:txBody>
                    <a:bodyPr/>
                    <a:lstStyle/>
                    <a:p>
                      <a:r>
                        <a:rPr lang="it-IT" dirty="0" smtClean="0"/>
                        <a:t>0.5</a:t>
                      </a:r>
                    </a:p>
                  </a:txBody>
                  <a:tcPr/>
                </a:tc>
              </a:tr>
              <a:tr h="351632">
                <a:tc>
                  <a:txBody>
                    <a:bodyPr/>
                    <a:lstStyle/>
                    <a:p>
                      <a:r>
                        <a:rPr lang="it-IT" dirty="0" smtClean="0"/>
                        <a:t>4</a:t>
                      </a:r>
                      <a:endParaRPr lang="it-IT" dirty="0"/>
                    </a:p>
                  </a:txBody>
                  <a:tcPr/>
                </a:tc>
                <a:tc>
                  <a:txBody>
                    <a:bodyPr/>
                    <a:lstStyle/>
                    <a:p>
                      <a:r>
                        <a:rPr lang="it-IT" dirty="0" smtClean="0"/>
                        <a:t>0.35</a:t>
                      </a:r>
                      <a:endParaRPr lang="it-IT" dirty="0"/>
                    </a:p>
                  </a:txBody>
                  <a:tcPr/>
                </a:tc>
                <a:tc>
                  <a:txBody>
                    <a:bodyPr/>
                    <a:lstStyle/>
                    <a:p>
                      <a:r>
                        <a:rPr lang="it-IT" dirty="0" smtClean="0"/>
                        <a:t>0.72</a:t>
                      </a:r>
                      <a:endParaRPr lang="it-IT" dirty="0"/>
                    </a:p>
                  </a:txBody>
                  <a:tcPr/>
                </a:tc>
                <a:tc>
                  <a:txBody>
                    <a:bodyPr/>
                    <a:lstStyle/>
                    <a:p>
                      <a:r>
                        <a:rPr lang="it-IT" dirty="0" smtClean="0"/>
                        <a:t>0.3</a:t>
                      </a:r>
                      <a:endParaRPr lang="it-IT" dirty="0"/>
                    </a:p>
                  </a:txBody>
                  <a:tcPr/>
                </a:tc>
                <a:tc>
                  <a:txBody>
                    <a:bodyPr/>
                    <a:lstStyle/>
                    <a:p>
                      <a:r>
                        <a:rPr lang="it-IT" dirty="0" smtClean="0"/>
                        <a:t>0.7</a:t>
                      </a:r>
                    </a:p>
                  </a:txBody>
                  <a:tcPr/>
                </a:tc>
              </a:tr>
            </a:tbl>
          </a:graphicData>
        </a:graphic>
      </p:graphicFrame>
      <p:sp>
        <p:nvSpPr>
          <p:cNvPr id="9" name="Freccia a destra 8"/>
          <p:cNvSpPr/>
          <p:nvPr/>
        </p:nvSpPr>
        <p:spPr>
          <a:xfrm>
            <a:off x="5773237" y="4899296"/>
            <a:ext cx="645458" cy="233082"/>
          </a:xfrm>
          <a:prstGeom prst="right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6400767" y="4845507"/>
            <a:ext cx="990977" cy="369332"/>
          </a:xfrm>
          <a:prstGeom prst="rect">
            <a:avLst/>
          </a:prstGeom>
          <a:noFill/>
        </p:spPr>
        <p:txBody>
          <a:bodyPr wrap="none" rtlCol="0">
            <a:spAutoFit/>
          </a:bodyPr>
          <a:lstStyle/>
          <a:p>
            <a:r>
              <a:rPr lang="it-IT" dirty="0" smtClean="0"/>
              <a:t>FUSION</a:t>
            </a:r>
            <a:endParaRPr lang="it-IT" dirty="0"/>
          </a:p>
        </p:txBody>
      </p:sp>
      <p:sp>
        <p:nvSpPr>
          <p:cNvPr id="24" name="Freccia a destra 23"/>
          <p:cNvSpPr/>
          <p:nvPr/>
        </p:nvSpPr>
        <p:spPr>
          <a:xfrm>
            <a:off x="5764273" y="5248919"/>
            <a:ext cx="645458" cy="233082"/>
          </a:xfrm>
          <a:prstGeom prst="right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CasellaDiTesto 24"/>
          <p:cNvSpPr txBox="1"/>
          <p:nvPr/>
        </p:nvSpPr>
        <p:spPr>
          <a:xfrm>
            <a:off x="6391803" y="5195130"/>
            <a:ext cx="990977" cy="369332"/>
          </a:xfrm>
          <a:prstGeom prst="rect">
            <a:avLst/>
          </a:prstGeom>
          <a:noFill/>
        </p:spPr>
        <p:txBody>
          <a:bodyPr wrap="none" rtlCol="0">
            <a:spAutoFit/>
          </a:bodyPr>
          <a:lstStyle/>
          <a:p>
            <a:r>
              <a:rPr lang="it-IT" dirty="0" smtClean="0"/>
              <a:t>FUSION</a:t>
            </a:r>
            <a:endParaRPr lang="it-IT" dirty="0"/>
          </a:p>
        </p:txBody>
      </p:sp>
      <p:sp>
        <p:nvSpPr>
          <p:cNvPr id="26" name="Freccia a destra 25"/>
          <p:cNvSpPr/>
          <p:nvPr/>
        </p:nvSpPr>
        <p:spPr>
          <a:xfrm>
            <a:off x="5764272" y="4531743"/>
            <a:ext cx="645458" cy="233082"/>
          </a:xfrm>
          <a:prstGeom prst="right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CasellaDiTesto 26"/>
          <p:cNvSpPr txBox="1"/>
          <p:nvPr/>
        </p:nvSpPr>
        <p:spPr>
          <a:xfrm>
            <a:off x="6391802" y="4477954"/>
            <a:ext cx="1425390" cy="369332"/>
          </a:xfrm>
          <a:prstGeom prst="rect">
            <a:avLst/>
          </a:prstGeom>
          <a:noFill/>
        </p:spPr>
        <p:txBody>
          <a:bodyPr wrap="none" rtlCol="0">
            <a:spAutoFit/>
          </a:bodyPr>
          <a:lstStyle/>
          <a:p>
            <a:r>
              <a:rPr lang="it-IT" dirty="0" smtClean="0"/>
              <a:t>NO FUSION</a:t>
            </a:r>
            <a:endParaRPr lang="it-IT" dirty="0"/>
          </a:p>
        </p:txBody>
      </p:sp>
      <p:sp>
        <p:nvSpPr>
          <p:cNvPr id="28" name="Freccia a destra 27"/>
          <p:cNvSpPr/>
          <p:nvPr/>
        </p:nvSpPr>
        <p:spPr>
          <a:xfrm>
            <a:off x="5764273" y="5607507"/>
            <a:ext cx="645458" cy="233082"/>
          </a:xfrm>
          <a:prstGeom prst="right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CasellaDiTesto 28"/>
          <p:cNvSpPr txBox="1"/>
          <p:nvPr/>
        </p:nvSpPr>
        <p:spPr>
          <a:xfrm>
            <a:off x="6391803" y="5553718"/>
            <a:ext cx="1425390" cy="369332"/>
          </a:xfrm>
          <a:prstGeom prst="rect">
            <a:avLst/>
          </a:prstGeom>
          <a:noFill/>
        </p:spPr>
        <p:txBody>
          <a:bodyPr wrap="none" rtlCol="0">
            <a:spAutoFit/>
          </a:bodyPr>
          <a:lstStyle/>
          <a:p>
            <a:r>
              <a:rPr lang="it-IT" dirty="0" smtClean="0"/>
              <a:t>NO FUSION</a:t>
            </a:r>
            <a:endParaRPr lang="it-IT" dirty="0"/>
          </a:p>
        </p:txBody>
      </p:sp>
      <p:sp>
        <p:nvSpPr>
          <p:cNvPr id="30" name="CasellaDiTesto 29"/>
          <p:cNvSpPr txBox="1"/>
          <p:nvPr/>
        </p:nvSpPr>
        <p:spPr>
          <a:xfrm>
            <a:off x="3642101" y="6411178"/>
            <a:ext cx="1426994" cy="369332"/>
          </a:xfrm>
          <a:prstGeom prst="rect">
            <a:avLst/>
          </a:prstGeom>
          <a:noFill/>
        </p:spPr>
        <p:txBody>
          <a:bodyPr wrap="none" rtlCol="0">
            <a:spAutoFit/>
          </a:bodyPr>
          <a:lstStyle/>
          <a:p>
            <a:r>
              <a:rPr lang="it-IT" dirty="0" smtClean="0"/>
              <a:t>R1 / (R1+R2)</a:t>
            </a:r>
            <a:endParaRPr lang="it-IT" dirty="0"/>
          </a:p>
        </p:txBody>
      </p:sp>
      <p:sp>
        <p:nvSpPr>
          <p:cNvPr id="31" name="CasellaDiTesto 30"/>
          <p:cNvSpPr txBox="1"/>
          <p:nvPr/>
        </p:nvSpPr>
        <p:spPr>
          <a:xfrm>
            <a:off x="5142852" y="6411178"/>
            <a:ext cx="1426994" cy="369332"/>
          </a:xfrm>
          <a:prstGeom prst="rect">
            <a:avLst/>
          </a:prstGeom>
          <a:noFill/>
        </p:spPr>
        <p:txBody>
          <a:bodyPr wrap="none" rtlCol="0">
            <a:spAutoFit/>
          </a:bodyPr>
          <a:lstStyle/>
          <a:p>
            <a:r>
              <a:rPr lang="it-IT" dirty="0" smtClean="0"/>
              <a:t>R2 / (R1+R2)</a:t>
            </a:r>
            <a:endParaRPr lang="it-IT" dirty="0"/>
          </a:p>
        </p:txBody>
      </p:sp>
      <p:cxnSp>
        <p:nvCxnSpPr>
          <p:cNvPr id="35" name="Connettore 2 34"/>
          <p:cNvCxnSpPr/>
          <p:nvPr/>
        </p:nvCxnSpPr>
        <p:spPr>
          <a:xfrm flipH="1">
            <a:off x="4370522" y="5982346"/>
            <a:ext cx="340964" cy="356462"/>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Connettore 2 36"/>
          <p:cNvCxnSpPr/>
          <p:nvPr/>
        </p:nvCxnSpPr>
        <p:spPr>
          <a:xfrm>
            <a:off x="5377912" y="5997844"/>
            <a:ext cx="477864" cy="34096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96304434"/>
      </p:ext>
    </p:extLst>
  </p:cSld>
  <p:clrMapOvr>
    <a:masterClrMapping/>
  </p:clrMapOvr>
  <p:transition advTm="60045"/>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ttangolo 82"/>
          <p:cNvSpPr/>
          <p:nvPr/>
        </p:nvSpPr>
        <p:spPr>
          <a:xfrm>
            <a:off x="7381875" y="5876925"/>
            <a:ext cx="361950" cy="20955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 name="Rettangolo 81"/>
          <p:cNvSpPr/>
          <p:nvPr/>
        </p:nvSpPr>
        <p:spPr>
          <a:xfrm>
            <a:off x="5953125" y="5867399"/>
            <a:ext cx="352426" cy="21907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 name="Rettangolo 54"/>
          <p:cNvSpPr/>
          <p:nvPr/>
        </p:nvSpPr>
        <p:spPr>
          <a:xfrm>
            <a:off x="4305300" y="5867400"/>
            <a:ext cx="190500" cy="20955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Rettangolo 51"/>
          <p:cNvSpPr/>
          <p:nvPr/>
        </p:nvSpPr>
        <p:spPr>
          <a:xfrm>
            <a:off x="2419350" y="5867400"/>
            <a:ext cx="190500" cy="2095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 name="Rettangolo 50"/>
          <p:cNvSpPr/>
          <p:nvPr/>
        </p:nvSpPr>
        <p:spPr>
          <a:xfrm>
            <a:off x="4543425" y="4210050"/>
            <a:ext cx="171450" cy="24765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 name="Rettangolo 49"/>
          <p:cNvSpPr/>
          <p:nvPr/>
        </p:nvSpPr>
        <p:spPr>
          <a:xfrm>
            <a:off x="1666875" y="4210050"/>
            <a:ext cx="190500" cy="24765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 name="Rettangolo 46"/>
          <p:cNvSpPr/>
          <p:nvPr/>
        </p:nvSpPr>
        <p:spPr>
          <a:xfrm>
            <a:off x="3495674" y="5867399"/>
            <a:ext cx="200026" cy="2190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 name="Rettangolo 45"/>
          <p:cNvSpPr/>
          <p:nvPr/>
        </p:nvSpPr>
        <p:spPr>
          <a:xfrm>
            <a:off x="1619249" y="5867399"/>
            <a:ext cx="180975" cy="2190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arrotondato 14"/>
          <p:cNvSpPr/>
          <p:nvPr/>
        </p:nvSpPr>
        <p:spPr>
          <a:xfrm>
            <a:off x="5202462" y="1197186"/>
            <a:ext cx="2985015" cy="841164"/>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arrotondato 10"/>
          <p:cNvSpPr/>
          <p:nvPr/>
        </p:nvSpPr>
        <p:spPr>
          <a:xfrm>
            <a:off x="1401088" y="1074259"/>
            <a:ext cx="3113761" cy="487841"/>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a:off x="1412949" y="1631382"/>
            <a:ext cx="3082851" cy="502218"/>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1018904" y="0"/>
            <a:ext cx="8125096" cy="1143000"/>
          </a:xfrm>
        </p:spPr>
        <p:txBody>
          <a:bodyPr/>
          <a:lstStyle/>
          <a:p>
            <a:pPr algn="ctr"/>
            <a:r>
              <a:rPr lang="it-IT" dirty="0">
                <a:latin typeface="Gill Sans MT" charset="0"/>
              </a:rPr>
              <a:t>Ranking </a:t>
            </a:r>
            <a:r>
              <a:rPr lang="it-IT" dirty="0" err="1">
                <a:latin typeface="Gill Sans MT" charset="0"/>
              </a:rPr>
              <a:t>Fusion</a:t>
            </a:r>
            <a:endParaRPr lang="it-IT" dirty="0">
              <a:latin typeface="Gill Sans MT" charset="0"/>
            </a:endParaRPr>
          </a:p>
        </p:txBody>
      </p:sp>
      <p:sp>
        <p:nvSpPr>
          <p:cNvPr id="4" name="CasellaDiTesto 3"/>
          <p:cNvSpPr txBox="1"/>
          <p:nvPr/>
        </p:nvSpPr>
        <p:spPr>
          <a:xfrm>
            <a:off x="1390649" y="1117751"/>
            <a:ext cx="3181351" cy="400110"/>
          </a:xfrm>
          <a:prstGeom prst="rect">
            <a:avLst/>
          </a:prstGeom>
        </p:spPr>
        <p:txBody>
          <a:bodyPr wrap="square" rtlCol="0">
            <a:spAutoFit/>
          </a:bodyPr>
          <a:lstStyle/>
          <a:p>
            <a:pPr algn="ctr"/>
            <a:r>
              <a:rPr lang="it-IT" sz="2000" dirty="0"/>
              <a:t>Ranking </a:t>
            </a:r>
            <a:r>
              <a:rPr lang="it-IT" sz="2000" dirty="0" smtClean="0"/>
              <a:t>con termini rilevanti</a:t>
            </a:r>
            <a:endParaRPr lang="it-IT" sz="2000" dirty="0"/>
          </a:p>
        </p:txBody>
      </p:sp>
      <p:sp>
        <p:nvSpPr>
          <p:cNvPr id="5" name="CasellaDiTesto 4"/>
          <p:cNvSpPr txBox="1"/>
          <p:nvPr/>
        </p:nvSpPr>
        <p:spPr>
          <a:xfrm>
            <a:off x="1409700" y="1690328"/>
            <a:ext cx="3105150" cy="400110"/>
          </a:xfrm>
          <a:prstGeom prst="rect">
            <a:avLst/>
          </a:prstGeom>
        </p:spPr>
        <p:txBody>
          <a:bodyPr wrap="square" rtlCol="0">
            <a:spAutoFit/>
          </a:bodyPr>
          <a:lstStyle/>
          <a:p>
            <a:pPr algn="ctr"/>
            <a:r>
              <a:rPr lang="it-IT" sz="2000" dirty="0"/>
              <a:t>Ranking </a:t>
            </a:r>
            <a:r>
              <a:rPr lang="it-IT" sz="2000" dirty="0" smtClean="0"/>
              <a:t>con classi </a:t>
            </a:r>
            <a:r>
              <a:rPr lang="it-IT" sz="2000" dirty="0"/>
              <a:t>IPTC </a:t>
            </a:r>
          </a:p>
        </p:txBody>
      </p:sp>
      <p:sp>
        <p:nvSpPr>
          <p:cNvPr id="14" name="CasellaDiTesto 13"/>
          <p:cNvSpPr txBox="1"/>
          <p:nvPr/>
        </p:nvSpPr>
        <p:spPr>
          <a:xfrm>
            <a:off x="5346235" y="1398469"/>
            <a:ext cx="2743200" cy="461665"/>
          </a:xfrm>
          <a:prstGeom prst="rect">
            <a:avLst/>
          </a:prstGeom>
        </p:spPr>
        <p:txBody>
          <a:bodyPr rtlCol="0">
            <a:spAutoFit/>
          </a:bodyPr>
          <a:lstStyle/>
          <a:p>
            <a:pPr algn="ctr"/>
            <a:r>
              <a:rPr lang="it-IT" sz="2400" dirty="0"/>
              <a:t>RANKING </a:t>
            </a:r>
            <a:r>
              <a:rPr lang="it-IT" sz="2400" dirty="0" smtClean="0"/>
              <a:t>FUSION</a:t>
            </a:r>
            <a:endParaRPr lang="it-IT" sz="2400" dirty="0"/>
          </a:p>
        </p:txBody>
      </p:sp>
      <p:cxnSp>
        <p:nvCxnSpPr>
          <p:cNvPr id="16" name="Connettore 2 15"/>
          <p:cNvCxnSpPr/>
          <p:nvPr/>
        </p:nvCxnSpPr>
        <p:spPr>
          <a:xfrm>
            <a:off x="4565185" y="1266556"/>
            <a:ext cx="540215" cy="314594"/>
          </a:xfrm>
          <a:prstGeom prst="straightConnector1">
            <a:avLst/>
          </a:prstGeom>
          <a:ln>
            <a:solidFill>
              <a:schemeClr val="accent5">
                <a:lumMod val="60000"/>
                <a:lumOff val="40000"/>
              </a:schemeClr>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17" name="Connettore 2 16"/>
          <p:cNvCxnSpPr/>
          <p:nvPr/>
        </p:nvCxnSpPr>
        <p:spPr>
          <a:xfrm flipV="1">
            <a:off x="4533900" y="1706479"/>
            <a:ext cx="592362" cy="198521"/>
          </a:xfrm>
          <a:prstGeom prst="straightConnector1">
            <a:avLst/>
          </a:prstGeom>
          <a:ln>
            <a:solidFill>
              <a:schemeClr val="accent5">
                <a:lumMod val="60000"/>
                <a:lumOff val="40000"/>
              </a:schemeClr>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cxnSp>
      <p:sp>
        <p:nvSpPr>
          <p:cNvPr id="19" name="Rettangolo arrotondato 18"/>
          <p:cNvSpPr/>
          <p:nvPr/>
        </p:nvSpPr>
        <p:spPr>
          <a:xfrm>
            <a:off x="1430562" y="2492586"/>
            <a:ext cx="2985015" cy="536364"/>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CasellaDiTesto 19"/>
          <p:cNvSpPr txBox="1"/>
          <p:nvPr/>
        </p:nvSpPr>
        <p:spPr>
          <a:xfrm>
            <a:off x="1574335" y="2541469"/>
            <a:ext cx="2743200" cy="461665"/>
          </a:xfrm>
          <a:prstGeom prst="rect">
            <a:avLst/>
          </a:prstGeom>
        </p:spPr>
        <p:txBody>
          <a:bodyPr rtlCol="0">
            <a:spAutoFit/>
          </a:bodyPr>
          <a:lstStyle/>
          <a:p>
            <a:pPr algn="ctr"/>
            <a:r>
              <a:rPr lang="it-IT" sz="2400" b="1" dirty="0" err="1" smtClean="0"/>
              <a:t>Rank</a:t>
            </a:r>
            <a:r>
              <a:rPr lang="it-IT" sz="2400" b="1" dirty="0" smtClean="0"/>
              <a:t> </a:t>
            </a:r>
            <a:r>
              <a:rPr lang="it-IT" sz="2400" b="1" dirty="0" err="1" smtClean="0"/>
              <a:t>Fusion</a:t>
            </a:r>
            <a:endParaRPr lang="it-IT" sz="2400" b="1" dirty="0"/>
          </a:p>
        </p:txBody>
      </p:sp>
      <p:sp>
        <p:nvSpPr>
          <p:cNvPr id="21" name="Rettangolo arrotondato 20"/>
          <p:cNvSpPr/>
          <p:nvPr/>
        </p:nvSpPr>
        <p:spPr>
          <a:xfrm>
            <a:off x="5526312" y="2492586"/>
            <a:ext cx="2985015" cy="555414"/>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5670085" y="2541469"/>
            <a:ext cx="2743200" cy="461665"/>
          </a:xfrm>
          <a:prstGeom prst="rect">
            <a:avLst/>
          </a:prstGeom>
        </p:spPr>
        <p:txBody>
          <a:bodyPr rtlCol="0">
            <a:spAutoFit/>
          </a:bodyPr>
          <a:lstStyle/>
          <a:p>
            <a:pPr algn="ctr"/>
            <a:r>
              <a:rPr lang="it-IT" sz="2400" b="1" dirty="0" smtClean="0"/>
              <a:t>Score </a:t>
            </a:r>
            <a:r>
              <a:rPr lang="it-IT" sz="2400" b="1" dirty="0" err="1" smtClean="0"/>
              <a:t>Fusion</a:t>
            </a:r>
            <a:endParaRPr lang="it-IT" sz="2400" b="1" dirty="0"/>
          </a:p>
        </p:txBody>
      </p:sp>
      <p:cxnSp>
        <p:nvCxnSpPr>
          <p:cNvPr id="23" name="Connettore 2 22"/>
          <p:cNvCxnSpPr/>
          <p:nvPr/>
        </p:nvCxnSpPr>
        <p:spPr>
          <a:xfrm flipH="1">
            <a:off x="4438650" y="2114550"/>
            <a:ext cx="2114551" cy="323850"/>
          </a:xfrm>
          <a:prstGeom prst="straightConnector1">
            <a:avLst/>
          </a:prstGeom>
          <a:ln>
            <a:solidFill>
              <a:schemeClr val="accent5">
                <a:lumMod val="60000"/>
                <a:lumOff val="40000"/>
              </a:schemeClr>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24" name="Connettore 2 23"/>
          <p:cNvCxnSpPr/>
          <p:nvPr/>
        </p:nvCxnSpPr>
        <p:spPr>
          <a:xfrm>
            <a:off x="6743700" y="2133600"/>
            <a:ext cx="304800" cy="323850"/>
          </a:xfrm>
          <a:prstGeom prst="straightConnector1">
            <a:avLst/>
          </a:prstGeom>
          <a:ln>
            <a:solidFill>
              <a:schemeClr val="accent5">
                <a:lumMod val="60000"/>
                <a:lumOff val="40000"/>
              </a:schemeClr>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cxnSp>
      <p:graphicFrame>
        <p:nvGraphicFramePr>
          <p:cNvPr id="39" name="Tabella 38"/>
          <p:cNvGraphicFramePr>
            <a:graphicFrameLocks noGrp="1"/>
          </p:cNvGraphicFramePr>
          <p:nvPr/>
        </p:nvGraphicFramePr>
        <p:xfrm>
          <a:off x="1162050" y="3241040"/>
          <a:ext cx="1047750" cy="914400"/>
        </p:xfrm>
        <a:graphic>
          <a:graphicData uri="http://schemas.openxmlformats.org/drawingml/2006/table">
            <a:tbl>
              <a:tblPr>
                <a:tableStyleId>{5DA37D80-6434-44D0-A028-1B22A696006F}</a:tableStyleId>
              </a:tblPr>
              <a:tblGrid>
                <a:gridCol w="776112"/>
                <a:gridCol w="271638"/>
              </a:tblGrid>
              <a:tr h="157903">
                <a:tc>
                  <a:txBody>
                    <a:bodyPr/>
                    <a:lstStyle/>
                    <a:p>
                      <a:r>
                        <a:rPr lang="it-IT" sz="1400" dirty="0" smtClean="0"/>
                        <a:t>DOC </a:t>
                      </a:r>
                      <a:r>
                        <a:rPr lang="it-IT" sz="1400" b="1" dirty="0" smtClean="0"/>
                        <a:t>A</a:t>
                      </a:r>
                      <a:endParaRPr lang="it-IT" sz="1400" b="1" dirty="0"/>
                    </a:p>
                  </a:txBody>
                  <a:tcPr/>
                </a:tc>
                <a:tc>
                  <a:txBody>
                    <a:bodyPr/>
                    <a:lstStyle/>
                    <a:p>
                      <a:r>
                        <a:rPr lang="it-IT" sz="1400" dirty="0" smtClean="0"/>
                        <a:t>1</a:t>
                      </a:r>
                      <a:endParaRPr lang="it-IT" sz="1400" dirty="0"/>
                    </a:p>
                  </a:txBody>
                  <a:tcPr>
                    <a:solidFill>
                      <a:srgbClr val="FFFF00"/>
                    </a:solidFill>
                  </a:tcPr>
                </a:tc>
              </a:tr>
              <a:tr h="157903">
                <a:tc>
                  <a:txBody>
                    <a:bodyPr/>
                    <a:lstStyle/>
                    <a:p>
                      <a:r>
                        <a:rPr lang="it-IT" sz="1400" dirty="0" smtClean="0"/>
                        <a:t>DOC</a:t>
                      </a:r>
                      <a:r>
                        <a:rPr lang="it-IT" sz="1400" baseline="0" dirty="0" smtClean="0"/>
                        <a:t> </a:t>
                      </a:r>
                      <a:r>
                        <a:rPr lang="it-IT" sz="1400" b="1" baseline="0" dirty="0" smtClean="0"/>
                        <a:t>B</a:t>
                      </a:r>
                      <a:endParaRPr lang="it-IT" sz="1400" b="1" dirty="0"/>
                    </a:p>
                  </a:txBody>
                  <a:tcPr/>
                </a:tc>
                <a:tc>
                  <a:txBody>
                    <a:bodyPr/>
                    <a:lstStyle/>
                    <a:p>
                      <a:r>
                        <a:rPr lang="it-IT" sz="1400" dirty="0" smtClean="0"/>
                        <a:t>2</a:t>
                      </a:r>
                      <a:endParaRPr lang="it-IT" sz="1400" dirty="0"/>
                    </a:p>
                  </a:txBody>
                  <a:tcPr/>
                </a:tc>
              </a:tr>
              <a:tr h="157903">
                <a:tc>
                  <a:txBody>
                    <a:bodyPr/>
                    <a:lstStyle/>
                    <a:p>
                      <a:r>
                        <a:rPr lang="it-IT" sz="1400" dirty="0" smtClean="0"/>
                        <a:t>DOC </a:t>
                      </a:r>
                      <a:r>
                        <a:rPr lang="it-IT" sz="1400" b="1" dirty="0" smtClean="0"/>
                        <a:t>C</a:t>
                      </a:r>
                      <a:endParaRPr lang="it-IT" sz="1400" b="1" dirty="0"/>
                    </a:p>
                  </a:txBody>
                  <a:tcPr/>
                </a:tc>
                <a:tc>
                  <a:txBody>
                    <a:bodyPr/>
                    <a:lstStyle/>
                    <a:p>
                      <a:r>
                        <a:rPr lang="it-IT" sz="1400" dirty="0" smtClean="0"/>
                        <a:t>3</a:t>
                      </a:r>
                      <a:endParaRPr lang="it-IT" sz="1400" dirty="0"/>
                    </a:p>
                  </a:txBody>
                  <a:tcPr/>
                </a:tc>
              </a:tr>
            </a:tbl>
          </a:graphicData>
        </a:graphic>
      </p:graphicFrame>
      <p:graphicFrame>
        <p:nvGraphicFramePr>
          <p:cNvPr id="40" name="Tabella 39"/>
          <p:cNvGraphicFramePr>
            <a:graphicFrameLocks noGrp="1"/>
          </p:cNvGraphicFramePr>
          <p:nvPr/>
        </p:nvGraphicFramePr>
        <p:xfrm>
          <a:off x="3857625" y="3241040"/>
          <a:ext cx="1028700" cy="914400"/>
        </p:xfrm>
        <a:graphic>
          <a:graphicData uri="http://schemas.openxmlformats.org/drawingml/2006/table">
            <a:tbl>
              <a:tblPr>
                <a:tableStyleId>{5DA37D80-6434-44D0-A028-1B22A696006F}</a:tableStyleId>
              </a:tblPr>
              <a:tblGrid>
                <a:gridCol w="785059"/>
                <a:gridCol w="243641"/>
              </a:tblGrid>
              <a:tr h="0">
                <a:tc>
                  <a:txBody>
                    <a:bodyPr/>
                    <a:lstStyle/>
                    <a:p>
                      <a:r>
                        <a:rPr lang="it-IT" sz="1400" dirty="0" smtClean="0"/>
                        <a:t>DOC </a:t>
                      </a:r>
                      <a:r>
                        <a:rPr lang="it-IT" sz="1400" b="1" dirty="0" smtClean="0"/>
                        <a:t>B</a:t>
                      </a:r>
                      <a:endParaRPr lang="it-IT" sz="1400" b="1" dirty="0"/>
                    </a:p>
                  </a:txBody>
                  <a:tcPr/>
                </a:tc>
                <a:tc>
                  <a:txBody>
                    <a:bodyPr/>
                    <a:lstStyle/>
                    <a:p>
                      <a:r>
                        <a:rPr lang="it-IT" sz="1400" dirty="0" smtClean="0"/>
                        <a:t>1</a:t>
                      </a:r>
                      <a:endParaRPr lang="it-IT" sz="1400" dirty="0"/>
                    </a:p>
                  </a:txBody>
                  <a:tcPr/>
                </a:tc>
              </a:tr>
              <a:tr h="0">
                <a:tc>
                  <a:txBody>
                    <a:bodyPr/>
                    <a:lstStyle/>
                    <a:p>
                      <a:r>
                        <a:rPr lang="it-IT" sz="1400" dirty="0" smtClean="0"/>
                        <a:t>DOC</a:t>
                      </a:r>
                      <a:r>
                        <a:rPr lang="it-IT" sz="1400" baseline="0" dirty="0" smtClean="0"/>
                        <a:t> </a:t>
                      </a:r>
                      <a:r>
                        <a:rPr lang="it-IT" sz="1400" b="1" baseline="0" dirty="0" smtClean="0"/>
                        <a:t>D</a:t>
                      </a:r>
                      <a:endParaRPr lang="it-IT" sz="1400" b="1" dirty="0"/>
                    </a:p>
                  </a:txBody>
                  <a:tcPr/>
                </a:tc>
                <a:tc>
                  <a:txBody>
                    <a:bodyPr/>
                    <a:lstStyle/>
                    <a:p>
                      <a:r>
                        <a:rPr lang="it-IT" sz="1400" dirty="0" smtClean="0"/>
                        <a:t>2</a:t>
                      </a:r>
                      <a:endParaRPr lang="it-IT" sz="1400" dirty="0"/>
                    </a:p>
                  </a:txBody>
                  <a:tcPr/>
                </a:tc>
              </a:tr>
              <a:tr h="0">
                <a:tc>
                  <a:txBody>
                    <a:bodyPr/>
                    <a:lstStyle/>
                    <a:p>
                      <a:r>
                        <a:rPr lang="it-IT" sz="1400" dirty="0" smtClean="0"/>
                        <a:t>DOC</a:t>
                      </a:r>
                      <a:r>
                        <a:rPr lang="it-IT" sz="1400" baseline="0" dirty="0" smtClean="0"/>
                        <a:t> </a:t>
                      </a:r>
                      <a:r>
                        <a:rPr lang="it-IT" sz="1400" b="1" baseline="0" dirty="0" smtClean="0"/>
                        <a:t>A</a:t>
                      </a:r>
                      <a:endParaRPr lang="it-IT" sz="1400" b="1" dirty="0"/>
                    </a:p>
                  </a:txBody>
                  <a:tcPr/>
                </a:tc>
                <a:tc>
                  <a:txBody>
                    <a:bodyPr/>
                    <a:lstStyle/>
                    <a:p>
                      <a:r>
                        <a:rPr lang="it-IT" sz="1400" dirty="0" smtClean="0"/>
                        <a:t>3</a:t>
                      </a:r>
                      <a:endParaRPr lang="it-IT" sz="1400" dirty="0"/>
                    </a:p>
                  </a:txBody>
                  <a:tcPr>
                    <a:solidFill>
                      <a:srgbClr val="00B0F0"/>
                    </a:solidFill>
                  </a:tcPr>
                </a:tc>
              </a:tr>
            </a:tbl>
          </a:graphicData>
        </a:graphic>
      </p:graphicFrame>
      <p:graphicFrame>
        <p:nvGraphicFramePr>
          <p:cNvPr id="41" name="Tabella 40"/>
          <p:cNvGraphicFramePr>
            <a:graphicFrameLocks noGrp="1"/>
          </p:cNvGraphicFramePr>
          <p:nvPr/>
        </p:nvGraphicFramePr>
        <p:xfrm>
          <a:off x="2343150" y="4279266"/>
          <a:ext cx="1371600" cy="1219200"/>
        </p:xfrm>
        <a:graphic>
          <a:graphicData uri="http://schemas.openxmlformats.org/drawingml/2006/table">
            <a:tbl>
              <a:tblPr>
                <a:tableStyleId>{5DA37D80-6434-44D0-A028-1B22A696006F}</a:tableStyleId>
              </a:tblPr>
              <a:tblGrid>
                <a:gridCol w="871151"/>
                <a:gridCol w="500449"/>
              </a:tblGrid>
              <a:tr h="189865">
                <a:tc>
                  <a:txBody>
                    <a:bodyPr/>
                    <a:lstStyle/>
                    <a:p>
                      <a:r>
                        <a:rPr lang="it-IT" sz="1400" dirty="0" smtClean="0"/>
                        <a:t>DOC</a:t>
                      </a:r>
                      <a:r>
                        <a:rPr lang="it-IT" sz="1400" b="1" dirty="0" smtClean="0"/>
                        <a:t> B</a:t>
                      </a:r>
                      <a:endParaRPr lang="it-IT" sz="1400" b="1" dirty="0"/>
                    </a:p>
                  </a:txBody>
                  <a:tcPr/>
                </a:tc>
                <a:tc>
                  <a:txBody>
                    <a:bodyPr/>
                    <a:lstStyle/>
                    <a:p>
                      <a:r>
                        <a:rPr lang="it-IT" sz="1400" dirty="0" smtClean="0"/>
                        <a:t>1.66</a:t>
                      </a:r>
                      <a:endParaRPr lang="it-IT" sz="1400" dirty="0"/>
                    </a:p>
                  </a:txBody>
                  <a:tcPr/>
                </a:tc>
              </a:tr>
              <a:tr h="189865">
                <a:tc>
                  <a:txBody>
                    <a:bodyPr/>
                    <a:lstStyle/>
                    <a:p>
                      <a:r>
                        <a:rPr lang="it-IT" sz="1400" dirty="0" smtClean="0"/>
                        <a:t>DOC</a:t>
                      </a:r>
                      <a:r>
                        <a:rPr lang="it-IT" sz="1400" baseline="0" dirty="0" smtClean="0"/>
                        <a:t> </a:t>
                      </a:r>
                      <a:r>
                        <a:rPr lang="it-IT" sz="1400" b="1" baseline="0" dirty="0" smtClean="0"/>
                        <a:t>A</a:t>
                      </a:r>
                      <a:endParaRPr lang="it-IT" sz="1400" b="1" dirty="0"/>
                    </a:p>
                  </a:txBody>
                  <a:tcPr>
                    <a:solidFill>
                      <a:schemeClr val="accent2">
                        <a:lumMod val="20000"/>
                        <a:lumOff val="80000"/>
                      </a:schemeClr>
                    </a:solidFill>
                  </a:tcPr>
                </a:tc>
                <a:tc>
                  <a:txBody>
                    <a:bodyPr/>
                    <a:lstStyle/>
                    <a:p>
                      <a:r>
                        <a:rPr lang="it-IT" sz="1400" dirty="0" smtClean="0"/>
                        <a:t>1.34</a:t>
                      </a:r>
                      <a:endParaRPr lang="it-IT" sz="1400" dirty="0"/>
                    </a:p>
                  </a:txBody>
                  <a:tcPr>
                    <a:solidFill>
                      <a:schemeClr val="accent2">
                        <a:lumMod val="20000"/>
                        <a:lumOff val="80000"/>
                      </a:schemeClr>
                    </a:solidFill>
                  </a:tcPr>
                </a:tc>
              </a:tr>
              <a:tr h="189865">
                <a:tc>
                  <a:txBody>
                    <a:bodyPr/>
                    <a:lstStyle/>
                    <a:p>
                      <a:r>
                        <a:rPr lang="it-IT" sz="1400" dirty="0" smtClean="0"/>
                        <a:t>DOC</a:t>
                      </a:r>
                      <a:r>
                        <a:rPr lang="it-IT" sz="1400" b="1" dirty="0" smtClean="0"/>
                        <a:t> D</a:t>
                      </a:r>
                      <a:endParaRPr lang="it-IT" sz="1400" b="1" dirty="0"/>
                    </a:p>
                  </a:txBody>
                  <a:tcPr/>
                </a:tc>
                <a:tc>
                  <a:txBody>
                    <a:bodyPr/>
                    <a:lstStyle/>
                    <a:p>
                      <a:r>
                        <a:rPr lang="it-IT" sz="1400" dirty="0" smtClean="0"/>
                        <a:t>0.67</a:t>
                      </a:r>
                      <a:endParaRPr lang="it-IT" sz="1400" dirty="0"/>
                    </a:p>
                  </a:txBody>
                  <a:tcPr/>
                </a:tc>
              </a:tr>
              <a:tr h="189865">
                <a:tc>
                  <a:txBody>
                    <a:bodyPr/>
                    <a:lstStyle/>
                    <a:p>
                      <a:r>
                        <a:rPr lang="it-IT" sz="1400" dirty="0" smtClean="0"/>
                        <a:t>DOC</a:t>
                      </a:r>
                      <a:r>
                        <a:rPr lang="it-IT" sz="1400" baseline="0" dirty="0" smtClean="0"/>
                        <a:t> </a:t>
                      </a:r>
                      <a:r>
                        <a:rPr lang="it-IT" sz="1400" b="1" baseline="0" dirty="0" smtClean="0"/>
                        <a:t>C</a:t>
                      </a:r>
                      <a:endParaRPr lang="it-IT" sz="1400" b="1" dirty="0"/>
                    </a:p>
                  </a:txBody>
                  <a:tcPr/>
                </a:tc>
                <a:tc>
                  <a:txBody>
                    <a:bodyPr/>
                    <a:lstStyle/>
                    <a:p>
                      <a:r>
                        <a:rPr lang="it-IT" sz="1400" dirty="0" smtClean="0"/>
                        <a:t>0.34</a:t>
                      </a:r>
                      <a:endParaRPr lang="it-IT" sz="1400" dirty="0"/>
                    </a:p>
                  </a:txBody>
                  <a:tcPr/>
                </a:tc>
              </a:tr>
            </a:tbl>
          </a:graphicData>
        </a:graphic>
      </p:graphicFrame>
      <p:cxnSp>
        <p:nvCxnSpPr>
          <p:cNvPr id="42" name="Connettore 2 41"/>
          <p:cNvCxnSpPr/>
          <p:nvPr/>
        </p:nvCxnSpPr>
        <p:spPr>
          <a:xfrm>
            <a:off x="2022010" y="4247881"/>
            <a:ext cx="235415" cy="409844"/>
          </a:xfrm>
          <a:prstGeom prst="straightConnector1">
            <a:avLst/>
          </a:prstGeom>
          <a:ln>
            <a:solidFill>
              <a:schemeClr val="accent5">
                <a:lumMod val="60000"/>
                <a:lumOff val="40000"/>
              </a:schemeClr>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43" name="Connettore 2 42"/>
          <p:cNvCxnSpPr/>
          <p:nvPr/>
        </p:nvCxnSpPr>
        <p:spPr>
          <a:xfrm flipH="1">
            <a:off x="3838575" y="4248150"/>
            <a:ext cx="200025" cy="419100"/>
          </a:xfrm>
          <a:prstGeom prst="straightConnector1">
            <a:avLst/>
          </a:prstGeom>
          <a:ln>
            <a:solidFill>
              <a:schemeClr val="accent5">
                <a:lumMod val="60000"/>
                <a:lumOff val="40000"/>
              </a:schemeClr>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cxnSp>
      <p:sp>
        <p:nvSpPr>
          <p:cNvPr id="48" name="CasellaDiTesto 47"/>
          <p:cNvSpPr txBox="1"/>
          <p:nvPr/>
        </p:nvSpPr>
        <p:spPr>
          <a:xfrm>
            <a:off x="1228725" y="4152900"/>
            <a:ext cx="697627" cy="369332"/>
          </a:xfrm>
          <a:prstGeom prst="rect">
            <a:avLst/>
          </a:prstGeom>
          <a:noFill/>
        </p:spPr>
        <p:txBody>
          <a:bodyPr wrap="none" rtlCol="0">
            <a:spAutoFit/>
          </a:bodyPr>
          <a:lstStyle/>
          <a:p>
            <a:r>
              <a:rPr lang="it-IT" dirty="0" smtClean="0"/>
              <a:t># = 3</a:t>
            </a:r>
            <a:endParaRPr lang="it-IT" dirty="0"/>
          </a:p>
        </p:txBody>
      </p:sp>
      <p:sp>
        <p:nvSpPr>
          <p:cNvPr id="56" name="Rettangolo 55"/>
          <p:cNvSpPr/>
          <p:nvPr/>
        </p:nvSpPr>
        <p:spPr>
          <a:xfrm>
            <a:off x="8486775" y="4267200"/>
            <a:ext cx="361950" cy="2667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Rettangolo 56"/>
          <p:cNvSpPr/>
          <p:nvPr/>
        </p:nvSpPr>
        <p:spPr>
          <a:xfrm>
            <a:off x="5829299" y="4267200"/>
            <a:ext cx="390525" cy="24765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60" name="Tabella 59"/>
          <p:cNvGraphicFramePr>
            <a:graphicFrameLocks noGrp="1"/>
          </p:cNvGraphicFramePr>
          <p:nvPr/>
        </p:nvGraphicFramePr>
        <p:xfrm>
          <a:off x="6448425" y="4279266"/>
          <a:ext cx="1371600" cy="1219200"/>
        </p:xfrm>
        <a:graphic>
          <a:graphicData uri="http://schemas.openxmlformats.org/drawingml/2006/table">
            <a:tbl>
              <a:tblPr>
                <a:tableStyleId>{5DA37D80-6434-44D0-A028-1B22A696006F}</a:tableStyleId>
              </a:tblPr>
              <a:tblGrid>
                <a:gridCol w="857250"/>
                <a:gridCol w="514350"/>
              </a:tblGrid>
              <a:tr h="189865">
                <a:tc>
                  <a:txBody>
                    <a:bodyPr/>
                    <a:lstStyle/>
                    <a:p>
                      <a:r>
                        <a:rPr lang="it-IT" sz="1400" dirty="0" smtClean="0"/>
                        <a:t>DOC</a:t>
                      </a:r>
                      <a:r>
                        <a:rPr lang="it-IT" sz="1400" b="1" dirty="0" smtClean="0"/>
                        <a:t> B</a:t>
                      </a:r>
                      <a:endParaRPr lang="it-IT" sz="1400" b="1" dirty="0"/>
                    </a:p>
                  </a:txBody>
                  <a:tcPr/>
                </a:tc>
                <a:tc>
                  <a:txBody>
                    <a:bodyPr/>
                    <a:lstStyle/>
                    <a:p>
                      <a:r>
                        <a:rPr lang="it-IT" sz="1400" dirty="0" smtClean="0"/>
                        <a:t>0.13</a:t>
                      </a:r>
                      <a:endParaRPr lang="it-IT" sz="1400" dirty="0"/>
                    </a:p>
                  </a:txBody>
                  <a:tcPr/>
                </a:tc>
              </a:tr>
              <a:tr h="189865">
                <a:tc>
                  <a:txBody>
                    <a:bodyPr/>
                    <a:lstStyle/>
                    <a:p>
                      <a:r>
                        <a:rPr lang="it-IT" sz="1400" dirty="0" smtClean="0"/>
                        <a:t>DOC</a:t>
                      </a:r>
                      <a:r>
                        <a:rPr lang="it-IT" sz="1400" baseline="0" dirty="0" smtClean="0"/>
                        <a:t> </a:t>
                      </a:r>
                      <a:r>
                        <a:rPr lang="it-IT" sz="1400" b="1" baseline="0" dirty="0" smtClean="0"/>
                        <a:t>A</a:t>
                      </a:r>
                      <a:endParaRPr lang="it-IT" sz="1400" b="1" dirty="0"/>
                    </a:p>
                  </a:txBody>
                  <a:tcPr>
                    <a:solidFill>
                      <a:srgbClr val="FEE9DA"/>
                    </a:solidFill>
                  </a:tcPr>
                </a:tc>
                <a:tc>
                  <a:txBody>
                    <a:bodyPr/>
                    <a:lstStyle/>
                    <a:p>
                      <a:r>
                        <a:rPr lang="it-IT" sz="1400" dirty="0" smtClean="0"/>
                        <a:t>0.10</a:t>
                      </a:r>
                      <a:endParaRPr lang="it-IT" sz="1400" dirty="0"/>
                    </a:p>
                  </a:txBody>
                  <a:tcPr>
                    <a:solidFill>
                      <a:srgbClr val="FEE9DA"/>
                    </a:solidFill>
                  </a:tcPr>
                </a:tc>
              </a:tr>
              <a:tr h="189865">
                <a:tc>
                  <a:txBody>
                    <a:bodyPr/>
                    <a:lstStyle/>
                    <a:p>
                      <a:r>
                        <a:rPr lang="it-IT" sz="1400" dirty="0" smtClean="0"/>
                        <a:t>DOC</a:t>
                      </a:r>
                      <a:r>
                        <a:rPr lang="it-IT" sz="1400" b="1" dirty="0" smtClean="0"/>
                        <a:t> D</a:t>
                      </a:r>
                      <a:endParaRPr lang="it-IT" sz="1400" b="1" dirty="0"/>
                    </a:p>
                  </a:txBody>
                  <a:tcPr/>
                </a:tc>
                <a:tc>
                  <a:txBody>
                    <a:bodyPr/>
                    <a:lstStyle/>
                    <a:p>
                      <a:r>
                        <a:rPr lang="it-IT" sz="1400" dirty="0" smtClean="0"/>
                        <a:t>0.06</a:t>
                      </a:r>
                      <a:endParaRPr lang="it-IT" sz="1400" dirty="0"/>
                    </a:p>
                  </a:txBody>
                  <a:tcPr/>
                </a:tc>
              </a:tr>
              <a:tr h="189865">
                <a:tc>
                  <a:txBody>
                    <a:bodyPr/>
                    <a:lstStyle/>
                    <a:p>
                      <a:r>
                        <a:rPr lang="it-IT" sz="1400" dirty="0" smtClean="0"/>
                        <a:t>DOC</a:t>
                      </a:r>
                      <a:r>
                        <a:rPr lang="it-IT" sz="1400" baseline="0" dirty="0" smtClean="0"/>
                        <a:t> </a:t>
                      </a:r>
                      <a:r>
                        <a:rPr lang="it-IT" sz="1400" b="1" baseline="0" dirty="0" smtClean="0"/>
                        <a:t>C</a:t>
                      </a:r>
                      <a:endParaRPr lang="it-IT" sz="1400" b="1" dirty="0"/>
                    </a:p>
                  </a:txBody>
                  <a:tcPr/>
                </a:tc>
                <a:tc>
                  <a:txBody>
                    <a:bodyPr/>
                    <a:lstStyle/>
                    <a:p>
                      <a:r>
                        <a:rPr lang="it-IT" sz="1400" dirty="0" smtClean="0"/>
                        <a:t>0.04</a:t>
                      </a:r>
                      <a:endParaRPr lang="it-IT" sz="1400" dirty="0"/>
                    </a:p>
                  </a:txBody>
                  <a:tcPr/>
                </a:tc>
              </a:tr>
            </a:tbl>
          </a:graphicData>
        </a:graphic>
      </p:graphicFrame>
      <p:cxnSp>
        <p:nvCxnSpPr>
          <p:cNvPr id="61" name="Connettore 2 60"/>
          <p:cNvCxnSpPr/>
          <p:nvPr/>
        </p:nvCxnSpPr>
        <p:spPr>
          <a:xfrm>
            <a:off x="6657975" y="3857625"/>
            <a:ext cx="285750" cy="371475"/>
          </a:xfrm>
          <a:prstGeom prst="straightConnector1">
            <a:avLst/>
          </a:prstGeom>
          <a:ln>
            <a:solidFill>
              <a:schemeClr val="accent5">
                <a:lumMod val="60000"/>
                <a:lumOff val="40000"/>
              </a:schemeClr>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62" name="Connettore 2 61"/>
          <p:cNvCxnSpPr/>
          <p:nvPr/>
        </p:nvCxnSpPr>
        <p:spPr>
          <a:xfrm flipH="1">
            <a:off x="7324725" y="3867150"/>
            <a:ext cx="285750" cy="381000"/>
          </a:xfrm>
          <a:prstGeom prst="straightConnector1">
            <a:avLst/>
          </a:prstGeom>
          <a:ln>
            <a:solidFill>
              <a:schemeClr val="accent5">
                <a:lumMod val="60000"/>
                <a:lumOff val="40000"/>
              </a:schemeClr>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cxnSp>
      <p:graphicFrame>
        <p:nvGraphicFramePr>
          <p:cNvPr id="71" name="Tabella 70"/>
          <p:cNvGraphicFramePr>
            <a:graphicFrameLocks noGrp="1"/>
          </p:cNvGraphicFramePr>
          <p:nvPr/>
        </p:nvGraphicFramePr>
        <p:xfrm>
          <a:off x="5257800" y="3298191"/>
          <a:ext cx="1371600" cy="914400"/>
        </p:xfrm>
        <a:graphic>
          <a:graphicData uri="http://schemas.openxmlformats.org/drawingml/2006/table">
            <a:tbl>
              <a:tblPr>
                <a:tableStyleId>{5DA37D80-6434-44D0-A028-1B22A696006F}</a:tableStyleId>
              </a:tblPr>
              <a:tblGrid>
                <a:gridCol w="857250"/>
                <a:gridCol w="514350"/>
              </a:tblGrid>
              <a:tr h="189865">
                <a:tc>
                  <a:txBody>
                    <a:bodyPr/>
                    <a:lstStyle/>
                    <a:p>
                      <a:r>
                        <a:rPr lang="it-IT" sz="1400" dirty="0" smtClean="0"/>
                        <a:t>DOC</a:t>
                      </a:r>
                      <a:r>
                        <a:rPr lang="it-IT" sz="1400" b="1" dirty="0" smtClean="0"/>
                        <a:t> A</a:t>
                      </a:r>
                      <a:endParaRPr lang="it-IT" sz="1400" b="1" dirty="0"/>
                    </a:p>
                  </a:txBody>
                  <a:tcPr/>
                </a:tc>
                <a:tc>
                  <a:txBody>
                    <a:bodyPr/>
                    <a:lstStyle/>
                    <a:p>
                      <a:r>
                        <a:rPr lang="it-IT" sz="1400" dirty="0" smtClean="0"/>
                        <a:t>0.10</a:t>
                      </a:r>
                      <a:endParaRPr lang="it-IT" sz="1400" dirty="0"/>
                    </a:p>
                  </a:txBody>
                  <a:tcPr>
                    <a:solidFill>
                      <a:srgbClr val="FFFF00"/>
                    </a:solidFill>
                  </a:tcPr>
                </a:tc>
              </a:tr>
              <a:tr h="189865">
                <a:tc>
                  <a:txBody>
                    <a:bodyPr/>
                    <a:lstStyle/>
                    <a:p>
                      <a:r>
                        <a:rPr lang="it-IT" sz="1400" dirty="0" smtClean="0"/>
                        <a:t>DOC</a:t>
                      </a:r>
                      <a:r>
                        <a:rPr lang="it-IT" sz="1400" baseline="0" dirty="0" smtClean="0"/>
                        <a:t> </a:t>
                      </a:r>
                      <a:r>
                        <a:rPr lang="it-IT" sz="1400" b="1" baseline="0" dirty="0" smtClean="0"/>
                        <a:t>B</a:t>
                      </a:r>
                      <a:endParaRPr lang="it-IT" sz="1400" b="1" dirty="0"/>
                    </a:p>
                  </a:txBody>
                  <a:tcPr/>
                </a:tc>
                <a:tc>
                  <a:txBody>
                    <a:bodyPr/>
                    <a:lstStyle/>
                    <a:p>
                      <a:r>
                        <a:rPr lang="it-IT" sz="1400" dirty="0" smtClean="0"/>
                        <a:t>0.09</a:t>
                      </a:r>
                      <a:endParaRPr lang="it-IT" sz="1400" dirty="0"/>
                    </a:p>
                  </a:txBody>
                  <a:tcPr/>
                </a:tc>
              </a:tr>
              <a:tr h="189865">
                <a:tc>
                  <a:txBody>
                    <a:bodyPr/>
                    <a:lstStyle/>
                    <a:p>
                      <a:r>
                        <a:rPr lang="it-IT" sz="1400" dirty="0" smtClean="0"/>
                        <a:t>DOC</a:t>
                      </a:r>
                      <a:r>
                        <a:rPr lang="it-IT" sz="1400" b="1" dirty="0" smtClean="0"/>
                        <a:t> C</a:t>
                      </a:r>
                      <a:endParaRPr lang="it-IT" sz="1400" b="1" dirty="0"/>
                    </a:p>
                  </a:txBody>
                  <a:tcPr/>
                </a:tc>
                <a:tc>
                  <a:txBody>
                    <a:bodyPr/>
                    <a:lstStyle/>
                    <a:p>
                      <a:r>
                        <a:rPr lang="it-IT" sz="1400" dirty="0" smtClean="0"/>
                        <a:t>0.08</a:t>
                      </a:r>
                      <a:endParaRPr lang="it-IT" sz="1400" dirty="0"/>
                    </a:p>
                  </a:txBody>
                  <a:tcPr/>
                </a:tc>
              </a:tr>
            </a:tbl>
          </a:graphicData>
        </a:graphic>
      </p:graphicFrame>
      <p:graphicFrame>
        <p:nvGraphicFramePr>
          <p:cNvPr id="72" name="Tabella 71"/>
          <p:cNvGraphicFramePr>
            <a:graphicFrameLocks noGrp="1"/>
          </p:cNvGraphicFramePr>
          <p:nvPr/>
        </p:nvGraphicFramePr>
        <p:xfrm>
          <a:off x="7648575" y="3298191"/>
          <a:ext cx="1371600" cy="914400"/>
        </p:xfrm>
        <a:graphic>
          <a:graphicData uri="http://schemas.openxmlformats.org/drawingml/2006/table">
            <a:tbl>
              <a:tblPr>
                <a:tableStyleId>{5DA37D80-6434-44D0-A028-1B22A696006F}</a:tableStyleId>
              </a:tblPr>
              <a:tblGrid>
                <a:gridCol w="857250"/>
                <a:gridCol w="514350"/>
              </a:tblGrid>
              <a:tr h="189865">
                <a:tc>
                  <a:txBody>
                    <a:bodyPr/>
                    <a:lstStyle/>
                    <a:p>
                      <a:r>
                        <a:rPr lang="it-IT" sz="1400" dirty="0" smtClean="0"/>
                        <a:t>DOC</a:t>
                      </a:r>
                      <a:r>
                        <a:rPr lang="it-IT" sz="1400" b="1" dirty="0" smtClean="0"/>
                        <a:t> B</a:t>
                      </a:r>
                      <a:endParaRPr lang="it-IT" sz="1400" b="1" dirty="0"/>
                    </a:p>
                  </a:txBody>
                  <a:tcPr/>
                </a:tc>
                <a:tc>
                  <a:txBody>
                    <a:bodyPr/>
                    <a:lstStyle/>
                    <a:p>
                      <a:r>
                        <a:rPr lang="it-IT" sz="1400" dirty="0" smtClean="0"/>
                        <a:t>0.17</a:t>
                      </a:r>
                      <a:endParaRPr lang="it-IT" sz="1400" dirty="0"/>
                    </a:p>
                  </a:txBody>
                  <a:tcPr/>
                </a:tc>
              </a:tr>
              <a:tr h="189865">
                <a:tc>
                  <a:txBody>
                    <a:bodyPr/>
                    <a:lstStyle/>
                    <a:p>
                      <a:r>
                        <a:rPr lang="it-IT" sz="1400" dirty="0" smtClean="0"/>
                        <a:t>DOC</a:t>
                      </a:r>
                      <a:r>
                        <a:rPr lang="it-IT" sz="1400" baseline="0" dirty="0" smtClean="0"/>
                        <a:t> </a:t>
                      </a:r>
                      <a:r>
                        <a:rPr lang="it-IT" sz="1400" b="1" baseline="0" dirty="0" smtClean="0"/>
                        <a:t>D</a:t>
                      </a:r>
                      <a:endParaRPr lang="it-IT" sz="1400" b="1" dirty="0"/>
                    </a:p>
                  </a:txBody>
                  <a:tcPr/>
                </a:tc>
                <a:tc>
                  <a:txBody>
                    <a:bodyPr/>
                    <a:lstStyle/>
                    <a:p>
                      <a:r>
                        <a:rPr lang="it-IT" sz="1400" dirty="0" smtClean="0"/>
                        <a:t>0.12</a:t>
                      </a:r>
                      <a:endParaRPr lang="it-IT" sz="1400" dirty="0"/>
                    </a:p>
                  </a:txBody>
                  <a:tcPr/>
                </a:tc>
              </a:tr>
              <a:tr h="189865">
                <a:tc>
                  <a:txBody>
                    <a:bodyPr/>
                    <a:lstStyle/>
                    <a:p>
                      <a:r>
                        <a:rPr lang="it-IT" sz="1400" dirty="0" smtClean="0"/>
                        <a:t>DOC</a:t>
                      </a:r>
                      <a:r>
                        <a:rPr lang="it-IT" sz="1400" b="1" dirty="0" smtClean="0"/>
                        <a:t> A</a:t>
                      </a:r>
                      <a:endParaRPr lang="it-IT" sz="1400" b="1" dirty="0"/>
                    </a:p>
                  </a:txBody>
                  <a:tcPr/>
                </a:tc>
                <a:tc>
                  <a:txBody>
                    <a:bodyPr/>
                    <a:lstStyle/>
                    <a:p>
                      <a:r>
                        <a:rPr lang="it-IT" sz="1400" dirty="0" smtClean="0"/>
                        <a:t>0.10</a:t>
                      </a:r>
                      <a:endParaRPr lang="it-IT" sz="1400" dirty="0"/>
                    </a:p>
                  </a:txBody>
                  <a:tcPr>
                    <a:solidFill>
                      <a:srgbClr val="00B0F0"/>
                    </a:solidFill>
                  </a:tcPr>
                </a:tc>
              </a:tr>
            </a:tbl>
          </a:graphicData>
        </a:graphic>
      </p:graphicFrame>
      <p:sp>
        <p:nvSpPr>
          <p:cNvPr id="63" name="CasellaDiTesto 62"/>
          <p:cNvSpPr txBox="1"/>
          <p:nvPr/>
        </p:nvSpPr>
        <p:spPr>
          <a:xfrm>
            <a:off x="5362575" y="4210050"/>
            <a:ext cx="896399" cy="369332"/>
          </a:xfrm>
          <a:prstGeom prst="rect">
            <a:avLst/>
          </a:prstGeom>
          <a:noFill/>
        </p:spPr>
        <p:txBody>
          <a:bodyPr wrap="none" rtlCol="0">
            <a:spAutoFit/>
          </a:bodyPr>
          <a:lstStyle/>
          <a:p>
            <a:r>
              <a:rPr lang="it-IT" dirty="0" smtClean="0"/>
              <a:t>w = 0.5</a:t>
            </a:r>
            <a:endParaRPr lang="it-IT" dirty="0"/>
          </a:p>
        </p:txBody>
      </p:sp>
      <p:sp>
        <p:nvSpPr>
          <p:cNvPr id="64" name="CasellaDiTesto 63"/>
          <p:cNvSpPr txBox="1"/>
          <p:nvPr/>
        </p:nvSpPr>
        <p:spPr>
          <a:xfrm>
            <a:off x="8010525" y="4219575"/>
            <a:ext cx="896399" cy="369332"/>
          </a:xfrm>
          <a:prstGeom prst="rect">
            <a:avLst/>
          </a:prstGeom>
          <a:noFill/>
        </p:spPr>
        <p:txBody>
          <a:bodyPr wrap="none" rtlCol="0">
            <a:spAutoFit/>
          </a:bodyPr>
          <a:lstStyle/>
          <a:p>
            <a:r>
              <a:rPr lang="it-IT" dirty="0" smtClean="0"/>
              <a:t>w = 0.5</a:t>
            </a:r>
            <a:endParaRPr lang="it-IT" dirty="0"/>
          </a:p>
        </p:txBody>
      </p:sp>
      <p:sp>
        <p:nvSpPr>
          <p:cNvPr id="84" name="Rettangolo 83"/>
          <p:cNvSpPr/>
          <p:nvPr/>
        </p:nvSpPr>
        <p:spPr>
          <a:xfrm>
            <a:off x="6448425" y="5857875"/>
            <a:ext cx="4572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 name="Rettangolo 84"/>
          <p:cNvSpPr/>
          <p:nvPr/>
        </p:nvSpPr>
        <p:spPr>
          <a:xfrm>
            <a:off x="7896225" y="5857875"/>
            <a:ext cx="457200" cy="228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 name="CasellaDiTesto 80"/>
          <p:cNvSpPr txBox="1"/>
          <p:nvPr/>
        </p:nvSpPr>
        <p:spPr>
          <a:xfrm>
            <a:off x="5772150" y="5516344"/>
            <a:ext cx="2813591" cy="646331"/>
          </a:xfrm>
          <a:prstGeom prst="rect">
            <a:avLst/>
          </a:prstGeom>
          <a:noFill/>
        </p:spPr>
        <p:txBody>
          <a:bodyPr wrap="none" rtlCol="0">
            <a:spAutoFit/>
          </a:bodyPr>
          <a:lstStyle/>
          <a:p>
            <a:r>
              <a:rPr lang="it-IT" dirty="0" smtClean="0"/>
              <a:t>DOC </a:t>
            </a:r>
            <a:r>
              <a:rPr lang="it-IT" b="1" dirty="0" smtClean="0"/>
              <a:t>A</a:t>
            </a:r>
            <a:r>
              <a:rPr lang="it-IT" dirty="0" smtClean="0"/>
              <a:t> = </a:t>
            </a:r>
          </a:p>
          <a:p>
            <a:r>
              <a:rPr lang="it-IT" dirty="0" smtClean="0"/>
              <a:t>( 0.5 * 0.10 ) + ( 0.5 * 0.12 )</a:t>
            </a:r>
          </a:p>
        </p:txBody>
      </p:sp>
      <p:sp>
        <p:nvSpPr>
          <p:cNvPr id="49" name="CasellaDiTesto 48"/>
          <p:cNvSpPr txBox="1"/>
          <p:nvPr/>
        </p:nvSpPr>
        <p:spPr>
          <a:xfrm>
            <a:off x="4095750" y="4152900"/>
            <a:ext cx="697627" cy="369332"/>
          </a:xfrm>
          <a:prstGeom prst="rect">
            <a:avLst/>
          </a:prstGeom>
          <a:noFill/>
        </p:spPr>
        <p:txBody>
          <a:bodyPr wrap="none" rtlCol="0">
            <a:spAutoFit/>
          </a:bodyPr>
          <a:lstStyle/>
          <a:p>
            <a:r>
              <a:rPr lang="it-IT" dirty="0" smtClean="0"/>
              <a:t># = 3</a:t>
            </a:r>
            <a:endParaRPr lang="it-IT" dirty="0"/>
          </a:p>
        </p:txBody>
      </p:sp>
      <p:sp>
        <p:nvSpPr>
          <p:cNvPr id="45" name="CasellaDiTesto 44"/>
          <p:cNvSpPr txBox="1"/>
          <p:nvPr/>
        </p:nvSpPr>
        <p:spPr>
          <a:xfrm>
            <a:off x="1009650" y="5514975"/>
            <a:ext cx="3788217" cy="646331"/>
          </a:xfrm>
          <a:prstGeom prst="rect">
            <a:avLst/>
          </a:prstGeom>
          <a:noFill/>
        </p:spPr>
        <p:txBody>
          <a:bodyPr wrap="none" rtlCol="0">
            <a:spAutoFit/>
          </a:bodyPr>
          <a:lstStyle/>
          <a:p>
            <a:r>
              <a:rPr lang="it-IT" dirty="0" smtClean="0"/>
              <a:t>DOC </a:t>
            </a:r>
            <a:r>
              <a:rPr lang="it-IT" b="1" dirty="0" smtClean="0"/>
              <a:t>A</a:t>
            </a:r>
            <a:r>
              <a:rPr lang="it-IT" dirty="0" smtClean="0"/>
              <a:t> = </a:t>
            </a:r>
          </a:p>
          <a:p>
            <a:r>
              <a:rPr lang="it-IT" dirty="0" smtClean="0"/>
              <a:t>1 – [( </a:t>
            </a:r>
            <a:r>
              <a:rPr lang="it-IT" dirty="0" err="1" smtClean="0"/>
              <a:t>1</a:t>
            </a:r>
            <a:r>
              <a:rPr lang="it-IT" dirty="0" smtClean="0"/>
              <a:t> – 1 ) / 3 ] + 1 – [( 3 – 1 ) / 3 ]</a:t>
            </a:r>
            <a:endParaRPr lang="it-IT" dirty="0"/>
          </a:p>
        </p:txBody>
      </p:sp>
      <p:cxnSp>
        <p:nvCxnSpPr>
          <p:cNvPr id="89" name="Connettore 1 88"/>
          <p:cNvCxnSpPr/>
          <p:nvPr/>
        </p:nvCxnSpPr>
        <p:spPr>
          <a:xfrm>
            <a:off x="5123592" y="2495550"/>
            <a:ext cx="10383" cy="3876675"/>
          </a:xfrm>
          <a:prstGeom prst="line">
            <a:avLst/>
          </a:prstGeom>
          <a:ln w="762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6" name="CasellaDiTesto 65"/>
          <p:cNvSpPr txBox="1"/>
          <p:nvPr/>
        </p:nvSpPr>
        <p:spPr>
          <a:xfrm>
            <a:off x="1019175" y="6457890"/>
            <a:ext cx="8124825" cy="400110"/>
          </a:xfrm>
          <a:prstGeom prst="rect">
            <a:avLst/>
          </a:prstGeom>
          <a:noFill/>
        </p:spPr>
        <p:txBody>
          <a:bodyPr wrap="square" rtlCol="0">
            <a:spAutoFit/>
          </a:bodyPr>
          <a:lstStyle/>
          <a:p>
            <a:r>
              <a:rPr lang="en-US" sz="1000" dirty="0" smtClean="0"/>
              <a:t>M. E. </a:t>
            </a:r>
            <a:r>
              <a:rPr lang="en-US" sz="1000" dirty="0" err="1" smtClean="0"/>
              <a:t>Renda</a:t>
            </a:r>
            <a:r>
              <a:rPr lang="en-US" sz="1000" dirty="0" smtClean="0"/>
              <a:t> and U. </a:t>
            </a:r>
            <a:r>
              <a:rPr lang="en-US" sz="1000" dirty="0" err="1" smtClean="0"/>
              <a:t>Straccia</a:t>
            </a:r>
            <a:r>
              <a:rPr lang="en-US" sz="1000" dirty="0" smtClean="0"/>
              <a:t>. Web </a:t>
            </a:r>
            <a:r>
              <a:rPr lang="en-US" sz="1000" dirty="0" err="1" smtClean="0"/>
              <a:t>metasearch</a:t>
            </a:r>
            <a:r>
              <a:rPr lang="en-US" sz="1000" dirty="0" smtClean="0"/>
              <a:t>: rank vs. score based rank aggregation methods. </a:t>
            </a:r>
          </a:p>
          <a:p>
            <a:r>
              <a:rPr lang="en-US" sz="1000" dirty="0" smtClean="0"/>
              <a:t>In SAC '03 Proceedings of the 2003 ACM symposium </a:t>
            </a:r>
            <a:r>
              <a:rPr lang="it-IT" sz="1000" dirty="0" smtClean="0"/>
              <a:t>on </a:t>
            </a:r>
            <a:r>
              <a:rPr lang="it-IT" sz="1000" dirty="0" err="1" smtClean="0"/>
              <a:t>Applied</a:t>
            </a:r>
            <a:r>
              <a:rPr lang="it-IT" sz="1000" dirty="0" smtClean="0"/>
              <a:t> </a:t>
            </a:r>
            <a:r>
              <a:rPr lang="it-IT" sz="1000" dirty="0" err="1" smtClean="0"/>
              <a:t>computing</a:t>
            </a:r>
            <a:r>
              <a:rPr lang="it-IT" sz="1000" dirty="0" smtClean="0"/>
              <a:t>, 2003.</a:t>
            </a:r>
            <a:endParaRPr lang="it-IT" sz="1000" dirty="0"/>
          </a:p>
        </p:txBody>
      </p:sp>
    </p:spTree>
    <p:extLst>
      <p:ext uri="{BB962C8B-B14F-4D97-AF65-F5344CB8AC3E}">
        <p14:creationId xmlns="" xmlns:p14="http://schemas.microsoft.com/office/powerpoint/2010/main" val="3622155427"/>
      </p:ext>
    </p:extLst>
  </p:cSld>
  <p:clrMapOvr>
    <a:masterClrMapping/>
  </p:clrMapOvr>
  <p:transition advTm="45755"/>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1178958" y="3738128"/>
            <a:ext cx="7754373" cy="9144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p:cNvSpPr>
            <a:spLocks noGrp="1"/>
          </p:cNvSpPr>
          <p:nvPr>
            <p:ph idx="1"/>
          </p:nvPr>
        </p:nvSpPr>
        <p:spPr>
          <a:xfrm>
            <a:off x="1392584" y="7938"/>
            <a:ext cx="7864129" cy="6819900"/>
          </a:xfrm>
        </p:spPr>
        <p:txBody>
          <a:bodyPr>
            <a:normAutofit/>
          </a:bodyPr>
          <a:lstStyle/>
          <a:p>
            <a:endParaRPr lang="it-IT" sz="4400" dirty="0">
              <a:latin typeface="Gill Sans MT" charset="0"/>
            </a:endParaRPr>
          </a:p>
          <a:p>
            <a:r>
              <a:rPr lang="it-IT" sz="4400" dirty="0">
                <a:latin typeface="Gill Sans MT" charset="0"/>
              </a:rPr>
              <a:t> Progetto AMBIT</a:t>
            </a:r>
          </a:p>
          <a:p>
            <a:endParaRPr lang="it-IT" sz="4400" dirty="0">
              <a:latin typeface="Gill Sans MT" charset="0"/>
            </a:endParaRPr>
          </a:p>
          <a:p>
            <a:r>
              <a:rPr lang="it-IT" sz="4400" dirty="0">
                <a:latin typeface="Gill Sans MT" charset="0"/>
              </a:rPr>
              <a:t> </a:t>
            </a:r>
            <a:r>
              <a:rPr lang="it-IT" sz="4400" dirty="0" smtClean="0">
                <a:latin typeface="Gill Sans MT" charset="0"/>
              </a:rPr>
              <a:t>Ottimizzazione</a:t>
            </a:r>
            <a:endParaRPr lang="it-IT" sz="4400" dirty="0">
              <a:latin typeface="Gill Sans MT" charset="0"/>
            </a:endParaRPr>
          </a:p>
          <a:p>
            <a:endParaRPr lang="it-IT" sz="4400" dirty="0">
              <a:latin typeface="Gill Sans MT" charset="0"/>
            </a:endParaRPr>
          </a:p>
          <a:p>
            <a:r>
              <a:rPr lang="it-IT" sz="4400" dirty="0">
                <a:latin typeface="Gill Sans MT" charset="0"/>
              </a:rPr>
              <a:t> Valutazioni Sperimentali</a:t>
            </a:r>
          </a:p>
          <a:p>
            <a:endParaRPr lang="it-IT" sz="4400" dirty="0">
              <a:latin typeface="Gill Sans MT" charset="0"/>
            </a:endParaRPr>
          </a:p>
          <a:p>
            <a:r>
              <a:rPr lang="it-IT" sz="4400" dirty="0">
                <a:latin typeface="Gill Sans MT" charset="0"/>
              </a:rPr>
              <a:t> Conclusioni e Sviluppi Futuri</a:t>
            </a:r>
          </a:p>
        </p:txBody>
      </p:sp>
    </p:spTree>
    <p:extLst>
      <p:ext uri="{BB962C8B-B14F-4D97-AF65-F5344CB8AC3E}">
        <p14:creationId xmlns="" xmlns:p14="http://schemas.microsoft.com/office/powerpoint/2010/main" val="1407964233"/>
      </p:ext>
    </p:extLst>
  </p:cSld>
  <p:clrMapOvr>
    <a:masterClrMapping/>
  </p:clrMapOvr>
  <p:transition advTm="2602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9044" y="0"/>
            <a:ext cx="8154955" cy="1143000"/>
          </a:xfrm>
        </p:spPr>
        <p:txBody>
          <a:bodyPr/>
          <a:lstStyle/>
          <a:p>
            <a:pPr algn="ctr"/>
            <a:r>
              <a:rPr lang="it-IT" dirty="0" smtClean="0"/>
              <a:t>Test Set</a:t>
            </a:r>
            <a:endParaRPr lang="it-IT" dirty="0"/>
          </a:p>
        </p:txBody>
      </p:sp>
      <p:sp>
        <p:nvSpPr>
          <p:cNvPr id="3" name="Segnaposto contenuto 2"/>
          <p:cNvSpPr>
            <a:spLocks noGrp="1"/>
          </p:cNvSpPr>
          <p:nvPr>
            <p:ph idx="1"/>
          </p:nvPr>
        </p:nvSpPr>
        <p:spPr>
          <a:xfrm>
            <a:off x="1025060" y="981268"/>
            <a:ext cx="8118939" cy="5876731"/>
          </a:xfrm>
        </p:spPr>
        <p:txBody>
          <a:bodyPr>
            <a:normAutofit lnSpcReduction="10000"/>
          </a:bodyPr>
          <a:lstStyle/>
          <a:p>
            <a:r>
              <a:rPr lang="it-IT" b="1" dirty="0" smtClean="0"/>
              <a:t>260 documenti </a:t>
            </a:r>
            <a:r>
              <a:rPr lang="it-IT" dirty="0" smtClean="0"/>
              <a:t>provenienti da sistemi di help-desk di aziende operanti nei settori dell’elettronica e della comunicazione</a:t>
            </a:r>
          </a:p>
          <a:p>
            <a:pPr lvl="1"/>
            <a:r>
              <a:rPr lang="it-IT" dirty="0" smtClean="0"/>
              <a:t>Manuali Utente</a:t>
            </a:r>
          </a:p>
          <a:p>
            <a:pPr lvl="1"/>
            <a:r>
              <a:rPr lang="it-IT" dirty="0" smtClean="0"/>
              <a:t>Guide per la risoluzione di problemi</a:t>
            </a:r>
          </a:p>
          <a:p>
            <a:pPr lvl="1"/>
            <a:r>
              <a:rPr lang="it-IT" dirty="0" smtClean="0"/>
              <a:t>Documenti per l’installazione</a:t>
            </a:r>
          </a:p>
          <a:p>
            <a:pPr lvl="1"/>
            <a:r>
              <a:rPr lang="it-IT" dirty="0" err="1" smtClean="0"/>
              <a:t>Ecc…</a:t>
            </a:r>
            <a:endParaRPr lang="it-IT" dirty="0" smtClean="0"/>
          </a:p>
          <a:p>
            <a:r>
              <a:rPr lang="it-IT" b="1" dirty="0" smtClean="0"/>
              <a:t>14 profili utente</a:t>
            </a:r>
            <a:r>
              <a:rPr lang="it-IT" dirty="0" smtClean="0"/>
              <a:t> creati sulla base della collezione di documenti</a:t>
            </a:r>
          </a:p>
          <a:p>
            <a:pPr lvl="1"/>
            <a:r>
              <a:rPr lang="it-IT" dirty="0" smtClean="0"/>
              <a:t>Richiesta per il sistema di help-desk</a:t>
            </a:r>
          </a:p>
          <a:p>
            <a:pPr lvl="1"/>
            <a:r>
              <a:rPr lang="it-IT" dirty="0" smtClean="0"/>
              <a:t>Cronologia di navigazione passata</a:t>
            </a:r>
          </a:p>
          <a:p>
            <a:pPr lvl="1"/>
            <a:r>
              <a:rPr lang="it-IT" dirty="0" smtClean="0"/>
              <a:t>Documenti rilevanti</a:t>
            </a:r>
          </a:p>
          <a:p>
            <a:endParaRPr lang="it-IT" dirty="0" smtClean="0"/>
          </a:p>
          <a:p>
            <a:endParaRPr lang="it-IT"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90438" y="0"/>
            <a:ext cx="8153561" cy="1143000"/>
          </a:xfrm>
        </p:spPr>
        <p:txBody>
          <a:bodyPr>
            <a:normAutofit fontScale="90000"/>
          </a:bodyPr>
          <a:lstStyle/>
          <a:p>
            <a:pPr algn="ctr"/>
            <a:r>
              <a:rPr lang="it-IT" dirty="0" smtClean="0"/>
              <a:t>Utilizzo di pesi maggiorati per i termini importanti</a:t>
            </a:r>
            <a:endParaRPr lang="it-IT" dirty="0"/>
          </a:p>
        </p:txBody>
      </p:sp>
      <p:pic>
        <p:nvPicPr>
          <p:cNvPr id="4" name="Immagine 3" descr="UsePesiMaggiorati.PNG"/>
          <p:cNvPicPr>
            <a:picLocks noChangeAspect="1"/>
          </p:cNvPicPr>
          <p:nvPr/>
        </p:nvPicPr>
        <p:blipFill>
          <a:blip r:embed="rId3" cstate="print"/>
          <a:stretch>
            <a:fillRect/>
          </a:stretch>
        </p:blipFill>
        <p:spPr>
          <a:xfrm>
            <a:off x="1072052" y="1207145"/>
            <a:ext cx="4906669" cy="2670556"/>
          </a:xfrm>
          <a:prstGeom prst="rect">
            <a:avLst/>
          </a:prstGeom>
        </p:spPr>
      </p:pic>
      <p:sp>
        <p:nvSpPr>
          <p:cNvPr id="12" name="Rettangolo 11"/>
          <p:cNvSpPr/>
          <p:nvPr/>
        </p:nvSpPr>
        <p:spPr>
          <a:xfrm>
            <a:off x="6085487" y="4303990"/>
            <a:ext cx="2916625" cy="2049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4" name="Rettangolo 13"/>
          <p:cNvSpPr/>
          <p:nvPr/>
        </p:nvSpPr>
        <p:spPr>
          <a:xfrm>
            <a:off x="6085489" y="4855782"/>
            <a:ext cx="2916626" cy="21546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7" name="Rettangolo 16"/>
          <p:cNvSpPr/>
          <p:nvPr/>
        </p:nvSpPr>
        <p:spPr>
          <a:xfrm>
            <a:off x="6085489" y="5123796"/>
            <a:ext cx="2916624" cy="23648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8" name="Rettangolo 17"/>
          <p:cNvSpPr/>
          <p:nvPr/>
        </p:nvSpPr>
        <p:spPr>
          <a:xfrm>
            <a:off x="3478923" y="5407570"/>
            <a:ext cx="2511976" cy="2049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9" name="Rettangolo 18"/>
          <p:cNvSpPr/>
          <p:nvPr/>
        </p:nvSpPr>
        <p:spPr>
          <a:xfrm>
            <a:off x="3489430" y="5959364"/>
            <a:ext cx="2517235" cy="1996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20" name="Rettangolo 19"/>
          <p:cNvSpPr/>
          <p:nvPr/>
        </p:nvSpPr>
        <p:spPr>
          <a:xfrm>
            <a:off x="3484172" y="6511156"/>
            <a:ext cx="2506728" cy="2049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21" name="Freccia circolare a sinistra 20"/>
          <p:cNvSpPr/>
          <p:nvPr/>
        </p:nvSpPr>
        <p:spPr>
          <a:xfrm rot="19091147">
            <a:off x="6420184" y="2388603"/>
            <a:ext cx="363127" cy="1694851"/>
          </a:xfrm>
          <a:prstGeom prst="curvedLeft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3" name="Freccia circolare a destra 22"/>
          <p:cNvSpPr/>
          <p:nvPr/>
        </p:nvSpPr>
        <p:spPr>
          <a:xfrm rot="19028487">
            <a:off x="2076107" y="2969105"/>
            <a:ext cx="488731" cy="2693037"/>
          </a:xfrm>
          <a:prstGeom prst="curvedRight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graphicFrame>
        <p:nvGraphicFramePr>
          <p:cNvPr id="11" name="Tabella 10"/>
          <p:cNvGraphicFramePr>
            <a:graphicFrameLocks noGrp="1"/>
          </p:cNvGraphicFramePr>
          <p:nvPr/>
        </p:nvGraphicFramePr>
        <p:xfrm>
          <a:off x="3421120" y="4011699"/>
          <a:ext cx="5612023" cy="2743200"/>
        </p:xfrm>
        <a:graphic>
          <a:graphicData uri="http://schemas.openxmlformats.org/drawingml/2006/table">
            <a:tbl>
              <a:tblPr firstRow="1" bandRow="1">
                <a:tableStyleId>{5DA37D80-6434-44D0-A028-1B22A696006F}</a:tableStyleId>
              </a:tblPr>
              <a:tblGrid>
                <a:gridCol w="2614860"/>
                <a:gridCol w="2997163"/>
              </a:tblGrid>
              <a:tr h="0">
                <a:tc>
                  <a:txBody>
                    <a:bodyPr/>
                    <a:lstStyle/>
                    <a:p>
                      <a:pPr algn="l"/>
                      <a:r>
                        <a:rPr lang="it-IT" sz="1200" dirty="0" smtClean="0"/>
                        <a:t>Ranking - Pesi</a:t>
                      </a:r>
                      <a:r>
                        <a:rPr lang="it-IT" sz="1200" baseline="0" dirty="0" smtClean="0"/>
                        <a:t> Standard</a:t>
                      </a:r>
                      <a:endParaRPr lang="it-IT" sz="1200" dirty="0">
                        <a:latin typeface="Arial"/>
                      </a:endParaRPr>
                    </a:p>
                  </a:txBody>
                  <a:tcPr anchor="ctr"/>
                </a:tc>
                <a:tc>
                  <a:txBody>
                    <a:bodyPr/>
                    <a:lstStyle/>
                    <a:p>
                      <a:r>
                        <a:rPr lang="it-IT" sz="1200" dirty="0" smtClean="0"/>
                        <a:t>Ranking - Pesi Maggiorati</a:t>
                      </a:r>
                      <a:endParaRPr lang="it-IT" sz="1200" dirty="0"/>
                    </a:p>
                  </a:txBody>
                  <a:tcPr anchor="ctr"/>
                </a:tc>
              </a:tr>
              <a:tr h="162026">
                <a:tc>
                  <a:txBody>
                    <a:bodyPr/>
                    <a:lstStyle/>
                    <a:p>
                      <a:pPr algn="l"/>
                      <a:r>
                        <a:rPr lang="it-IT" sz="1200" dirty="0" err="1"/>
                        <a:t>ResetTelevision.txt</a:t>
                      </a:r>
                      <a:endParaRPr lang="it-IT" sz="1200" dirty="0">
                        <a:latin typeface="Arial"/>
                      </a:endParaRPr>
                    </a:p>
                  </a:txBody>
                  <a:tcPr anchor="ctr"/>
                </a:tc>
                <a:tc>
                  <a:txBody>
                    <a:bodyPr/>
                    <a:lstStyle/>
                    <a:p>
                      <a:pPr algn="l"/>
                      <a:r>
                        <a:rPr lang="it-IT" sz="1200" dirty="0" err="1"/>
                        <a:t>TVSignalReception.txt</a:t>
                      </a:r>
                      <a:endParaRPr lang="it-IT" sz="1200" dirty="0">
                        <a:latin typeface="Arial"/>
                      </a:endParaRPr>
                    </a:p>
                  </a:txBody>
                  <a:tcPr anchor="ctr"/>
                </a:tc>
              </a:tr>
              <a:tr h="162026">
                <a:tc>
                  <a:txBody>
                    <a:bodyPr/>
                    <a:lstStyle/>
                    <a:p>
                      <a:pPr algn="l"/>
                      <a:r>
                        <a:rPr lang="it-IT" sz="1200"/>
                        <a:t>WarrantyInformation.txt</a:t>
                      </a:r>
                      <a:endParaRPr lang="it-IT" sz="1200">
                        <a:latin typeface="Arial"/>
                      </a:endParaRPr>
                    </a:p>
                  </a:txBody>
                  <a:tcPr anchor="ctr"/>
                </a:tc>
                <a:tc>
                  <a:txBody>
                    <a:bodyPr/>
                    <a:lstStyle/>
                    <a:p>
                      <a:pPr algn="l"/>
                      <a:r>
                        <a:rPr lang="it-IT" sz="1200" dirty="0" err="1"/>
                        <a:t>NoSoundHeadphonesTV.txt</a:t>
                      </a:r>
                      <a:endParaRPr lang="it-IT" sz="1200" dirty="0">
                        <a:latin typeface="Arial"/>
                      </a:endParaRPr>
                    </a:p>
                  </a:txBody>
                  <a:tcPr anchor="ctr"/>
                </a:tc>
              </a:tr>
              <a:tr h="162026">
                <a:tc>
                  <a:txBody>
                    <a:bodyPr/>
                    <a:lstStyle/>
                    <a:p>
                      <a:pPr algn="l"/>
                      <a:r>
                        <a:rPr lang="it-IT" sz="1200"/>
                        <a:t>userguideBRAVIATelevision.txt</a:t>
                      </a:r>
                      <a:endParaRPr lang="it-IT" sz="1200">
                        <a:latin typeface="Arial"/>
                      </a:endParaRPr>
                    </a:p>
                  </a:txBody>
                  <a:tcPr anchor="ctr"/>
                </a:tc>
                <a:tc>
                  <a:txBody>
                    <a:bodyPr/>
                    <a:lstStyle/>
                    <a:p>
                      <a:pPr algn="l"/>
                      <a:r>
                        <a:rPr lang="it-IT" sz="1200" dirty="0" err="1"/>
                        <a:t>TVNtReceiveSignal.txt</a:t>
                      </a:r>
                      <a:endParaRPr lang="it-IT" sz="1200" dirty="0">
                        <a:latin typeface="Arial"/>
                      </a:endParaRPr>
                    </a:p>
                  </a:txBody>
                  <a:tcPr anchor="ctr"/>
                </a:tc>
              </a:tr>
              <a:tr h="162026">
                <a:tc>
                  <a:txBody>
                    <a:bodyPr/>
                    <a:lstStyle/>
                    <a:p>
                      <a:pPr algn="l"/>
                      <a:r>
                        <a:rPr lang="it-IT" sz="1200"/>
                        <a:t>NoSoundHeadphonesTV.txt</a:t>
                      </a:r>
                      <a:endParaRPr lang="it-IT" sz="1200">
                        <a:latin typeface="Arial"/>
                      </a:endParaRPr>
                    </a:p>
                  </a:txBody>
                  <a:tcPr anchor="ctr"/>
                </a:tc>
                <a:tc>
                  <a:txBody>
                    <a:bodyPr/>
                    <a:lstStyle/>
                    <a:p>
                      <a:pPr algn="l"/>
                      <a:r>
                        <a:rPr lang="it-IT" sz="1200" dirty="0" err="1"/>
                        <a:t>TVNoSignal.txt</a:t>
                      </a:r>
                      <a:endParaRPr lang="it-IT" sz="1200" dirty="0">
                        <a:latin typeface="Arial"/>
                      </a:endParaRPr>
                    </a:p>
                  </a:txBody>
                  <a:tcPr anchor="ctr"/>
                </a:tc>
              </a:tr>
              <a:tr h="162026">
                <a:tc>
                  <a:txBody>
                    <a:bodyPr/>
                    <a:lstStyle/>
                    <a:p>
                      <a:pPr algn="l"/>
                      <a:r>
                        <a:rPr lang="it-IT" sz="1200" dirty="0" err="1"/>
                        <a:t>TVSignalReception.txt</a:t>
                      </a:r>
                      <a:endParaRPr lang="it-IT" sz="1200" dirty="0">
                        <a:latin typeface="Arial"/>
                      </a:endParaRPr>
                    </a:p>
                  </a:txBody>
                  <a:tcPr anchor="ctr"/>
                </a:tc>
                <a:tc>
                  <a:txBody>
                    <a:bodyPr/>
                    <a:lstStyle/>
                    <a:p>
                      <a:pPr algn="l"/>
                      <a:r>
                        <a:rPr lang="it-IT" sz="1200" dirty="0"/>
                        <a:t>userguideMonoBluetoothHeadset3.txt</a:t>
                      </a:r>
                      <a:endParaRPr lang="it-IT" sz="1200" dirty="0">
                        <a:latin typeface="Arial"/>
                      </a:endParaRPr>
                    </a:p>
                  </a:txBody>
                  <a:tcPr anchor="ctr"/>
                </a:tc>
              </a:tr>
              <a:tr h="162026">
                <a:tc>
                  <a:txBody>
                    <a:bodyPr/>
                    <a:lstStyle/>
                    <a:p>
                      <a:pPr algn="l"/>
                      <a:r>
                        <a:rPr lang="it-IT" sz="1200"/>
                        <a:t>userguideBRAVIATelevision2.txt</a:t>
                      </a:r>
                      <a:endParaRPr lang="it-IT" sz="1200">
                        <a:latin typeface="Arial"/>
                      </a:endParaRPr>
                    </a:p>
                  </a:txBody>
                  <a:tcPr anchor="ctr"/>
                </a:tc>
                <a:tc>
                  <a:txBody>
                    <a:bodyPr/>
                    <a:lstStyle/>
                    <a:p>
                      <a:pPr algn="l"/>
                      <a:r>
                        <a:rPr lang="it-IT" sz="1200" dirty="0" err="1"/>
                        <a:t>BoostWiFiSignal.txt</a:t>
                      </a:r>
                      <a:endParaRPr lang="it-IT" sz="1200" dirty="0">
                        <a:latin typeface="Arial"/>
                      </a:endParaRPr>
                    </a:p>
                  </a:txBody>
                  <a:tcPr anchor="ctr"/>
                </a:tc>
              </a:tr>
              <a:tr h="162026">
                <a:tc>
                  <a:txBody>
                    <a:bodyPr/>
                    <a:lstStyle/>
                    <a:p>
                      <a:pPr algn="l"/>
                      <a:r>
                        <a:rPr lang="it-IT" sz="1200"/>
                        <a:t>TVNtReceiveSignal.txt</a:t>
                      </a:r>
                      <a:endParaRPr lang="it-IT" sz="1200">
                        <a:latin typeface="Arial"/>
                      </a:endParaRPr>
                    </a:p>
                  </a:txBody>
                  <a:tcPr anchor="ctr"/>
                </a:tc>
                <a:tc>
                  <a:txBody>
                    <a:bodyPr/>
                    <a:lstStyle/>
                    <a:p>
                      <a:pPr algn="l"/>
                      <a:r>
                        <a:rPr lang="it-IT" sz="1200" dirty="0" err="1"/>
                        <a:t>CheckWirelessConnectionSpeed.txt</a:t>
                      </a:r>
                      <a:endParaRPr lang="it-IT" sz="1200" dirty="0">
                        <a:latin typeface="Arial"/>
                      </a:endParaRPr>
                    </a:p>
                  </a:txBody>
                  <a:tcPr anchor="ctr"/>
                </a:tc>
              </a:tr>
              <a:tr h="162026">
                <a:tc>
                  <a:txBody>
                    <a:bodyPr/>
                    <a:lstStyle/>
                    <a:p>
                      <a:pPr algn="l"/>
                      <a:r>
                        <a:rPr lang="it-IT" sz="1200"/>
                        <a:t>RemoteControlTroubleshoot.txt</a:t>
                      </a:r>
                      <a:endParaRPr lang="it-IT" sz="1200">
                        <a:latin typeface="Arial"/>
                      </a:endParaRPr>
                    </a:p>
                  </a:txBody>
                  <a:tcPr anchor="ctr"/>
                </a:tc>
                <a:tc>
                  <a:txBody>
                    <a:bodyPr/>
                    <a:lstStyle/>
                    <a:p>
                      <a:pPr algn="l"/>
                      <a:r>
                        <a:rPr lang="it-IT" sz="1200" dirty="0"/>
                        <a:t>userguideHomeTheatre5.txt</a:t>
                      </a:r>
                      <a:endParaRPr lang="it-IT" sz="1200" dirty="0">
                        <a:latin typeface="Arial"/>
                      </a:endParaRPr>
                    </a:p>
                  </a:txBody>
                  <a:tcPr anchor="ctr"/>
                </a:tc>
              </a:tr>
              <a:tr h="162026">
                <a:tc>
                  <a:txBody>
                    <a:bodyPr/>
                    <a:lstStyle/>
                    <a:p>
                      <a:pPr algn="l"/>
                      <a:r>
                        <a:rPr lang="it-IT" sz="1200"/>
                        <a:t>TVNoSignal.txt</a:t>
                      </a:r>
                      <a:endParaRPr lang="it-IT" sz="1200">
                        <a:latin typeface="Arial"/>
                      </a:endParaRPr>
                    </a:p>
                  </a:txBody>
                  <a:tcPr anchor="ctr"/>
                </a:tc>
                <a:tc>
                  <a:txBody>
                    <a:bodyPr/>
                    <a:lstStyle/>
                    <a:p>
                      <a:pPr algn="l"/>
                      <a:r>
                        <a:rPr lang="it-IT" sz="1200" dirty="0" err="1"/>
                        <a:t>TVDigitalReception.txt</a:t>
                      </a:r>
                      <a:endParaRPr lang="it-IT" sz="1200" dirty="0">
                        <a:latin typeface="Arial"/>
                      </a:endParaRPr>
                    </a:p>
                  </a:txBody>
                  <a:tcPr anchor="ctr"/>
                </a:tc>
              </a:tr>
            </a:tbl>
          </a:graphicData>
        </a:graphic>
      </p:graphicFrame>
    </p:spTree>
  </p:cSld>
  <p:clrMapOvr>
    <a:masterClrMapping/>
  </p:clrMapOvr>
  <p:transition advTm="40981"/>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6290438" y="4556235"/>
            <a:ext cx="2585547" cy="252246"/>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dirty="0"/>
          </a:p>
        </p:txBody>
      </p:sp>
      <p:sp>
        <p:nvSpPr>
          <p:cNvPr id="7" name="Rettangolo 6"/>
          <p:cNvSpPr/>
          <p:nvPr/>
        </p:nvSpPr>
        <p:spPr>
          <a:xfrm>
            <a:off x="6306206" y="6369270"/>
            <a:ext cx="2569779" cy="268013"/>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2" name="Titolo 1"/>
          <p:cNvSpPr>
            <a:spLocks noGrp="1"/>
          </p:cNvSpPr>
          <p:nvPr>
            <p:ph type="title"/>
          </p:nvPr>
        </p:nvSpPr>
        <p:spPr>
          <a:xfrm>
            <a:off x="1014502" y="0"/>
            <a:ext cx="8129498" cy="1143000"/>
          </a:xfrm>
        </p:spPr>
        <p:txBody>
          <a:bodyPr>
            <a:normAutofit fontScale="90000"/>
          </a:bodyPr>
          <a:lstStyle/>
          <a:p>
            <a:pPr algn="ctr"/>
            <a:r>
              <a:rPr lang="it-IT" dirty="0" smtClean="0"/>
              <a:t>Utilizzo di ICF nel calcolo della similarità per le classi IPTC</a:t>
            </a:r>
            <a:endParaRPr lang="it-IT" dirty="0"/>
          </a:p>
        </p:txBody>
      </p:sp>
      <p:pic>
        <p:nvPicPr>
          <p:cNvPr id="4" name="Immagine 3" descr="UseICF.PNG"/>
          <p:cNvPicPr>
            <a:picLocks noChangeAspect="1"/>
          </p:cNvPicPr>
          <p:nvPr/>
        </p:nvPicPr>
        <p:blipFill>
          <a:blip r:embed="rId3" cstate="print"/>
          <a:stretch>
            <a:fillRect/>
          </a:stretch>
        </p:blipFill>
        <p:spPr>
          <a:xfrm>
            <a:off x="1087821" y="1178845"/>
            <a:ext cx="5600718" cy="2940098"/>
          </a:xfrm>
          <a:prstGeom prst="rect">
            <a:avLst/>
          </a:prstGeom>
        </p:spPr>
      </p:pic>
      <p:sp>
        <p:nvSpPr>
          <p:cNvPr id="8" name="Freccia circolare a sinistra 7"/>
          <p:cNvSpPr/>
          <p:nvPr/>
        </p:nvSpPr>
        <p:spPr>
          <a:xfrm rot="19435170">
            <a:off x="7062253" y="2350397"/>
            <a:ext cx="403293" cy="1976216"/>
          </a:xfrm>
          <a:prstGeom prst="curvedLeft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Freccia circolare a destra 8"/>
          <p:cNvSpPr/>
          <p:nvPr/>
        </p:nvSpPr>
        <p:spPr>
          <a:xfrm rot="18994935">
            <a:off x="2295788" y="2171533"/>
            <a:ext cx="579143" cy="3463772"/>
          </a:xfrm>
          <a:prstGeom prst="curvedRightArrow">
            <a:avLst>
              <a:gd name="adj1" fmla="val 25000"/>
              <a:gd name="adj2" fmla="val 50000"/>
              <a:gd name="adj3" fmla="val 15093"/>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graphicFrame>
        <p:nvGraphicFramePr>
          <p:cNvPr id="5" name="Tabella 4"/>
          <p:cNvGraphicFramePr>
            <a:graphicFrameLocks noGrp="1"/>
          </p:cNvGraphicFramePr>
          <p:nvPr/>
        </p:nvGraphicFramePr>
        <p:xfrm>
          <a:off x="4004440" y="4222004"/>
          <a:ext cx="4926384" cy="2438400"/>
        </p:xfrm>
        <a:graphic>
          <a:graphicData uri="http://schemas.openxmlformats.org/drawingml/2006/table">
            <a:tbl>
              <a:tblPr firstRow="1" bandRow="1">
                <a:tableStyleId>{5DA37D80-6434-44D0-A028-1B22A696006F}</a:tableStyleId>
              </a:tblPr>
              <a:tblGrid>
                <a:gridCol w="2254469"/>
                <a:gridCol w="2671915"/>
              </a:tblGrid>
              <a:tr h="0">
                <a:tc>
                  <a:txBody>
                    <a:bodyPr/>
                    <a:lstStyle/>
                    <a:p>
                      <a:pPr algn="l"/>
                      <a:r>
                        <a:rPr lang="it-IT" sz="1400" dirty="0" smtClean="0"/>
                        <a:t>Ranking - NO</a:t>
                      </a:r>
                      <a:r>
                        <a:rPr lang="it-IT" sz="1400" baseline="0" dirty="0" smtClean="0"/>
                        <a:t> </a:t>
                      </a:r>
                      <a:r>
                        <a:rPr lang="it-IT" sz="1400" dirty="0" smtClean="0"/>
                        <a:t>ICF</a:t>
                      </a:r>
                      <a:endParaRPr lang="it-IT" sz="1400" dirty="0">
                        <a:solidFill>
                          <a:schemeClr val="tx1"/>
                        </a:solidFill>
                        <a:latin typeface="Arial"/>
                      </a:endParaRPr>
                    </a:p>
                  </a:txBody>
                  <a:tcPr anchor="ctr"/>
                </a:tc>
                <a:tc>
                  <a:txBody>
                    <a:bodyPr/>
                    <a:lstStyle/>
                    <a:p>
                      <a:pPr algn="l"/>
                      <a:r>
                        <a:rPr lang="it-IT" sz="1400" dirty="0" smtClean="0"/>
                        <a:t>Ranking - ICF</a:t>
                      </a:r>
                      <a:endParaRPr lang="it-IT" sz="1400" dirty="0">
                        <a:solidFill>
                          <a:schemeClr val="tx1"/>
                        </a:solidFill>
                        <a:latin typeface="Arial"/>
                      </a:endParaRPr>
                    </a:p>
                  </a:txBody>
                  <a:tcPr anchor="ctr"/>
                </a:tc>
              </a:tr>
              <a:tr h="0">
                <a:tc>
                  <a:txBody>
                    <a:bodyPr/>
                    <a:lstStyle/>
                    <a:p>
                      <a:pPr algn="l"/>
                      <a:r>
                        <a:rPr lang="it-IT" sz="1400" dirty="0" err="1"/>
                        <a:t>WiFiSignalDropsOut.txt</a:t>
                      </a:r>
                      <a:endParaRPr lang="it-IT" sz="1400" dirty="0">
                        <a:latin typeface="Arial"/>
                      </a:endParaRPr>
                    </a:p>
                  </a:txBody>
                  <a:tcPr anchor="ctr"/>
                </a:tc>
                <a:tc>
                  <a:txBody>
                    <a:bodyPr/>
                    <a:lstStyle/>
                    <a:p>
                      <a:pPr algn="l"/>
                      <a:r>
                        <a:rPr lang="it-IT" sz="1400" dirty="0" err="1"/>
                        <a:t>WarrantyInformationVideodisk.txt</a:t>
                      </a:r>
                      <a:endParaRPr lang="it-IT" sz="1400" dirty="0">
                        <a:latin typeface="Arial"/>
                      </a:endParaRPr>
                    </a:p>
                  </a:txBody>
                  <a:tcPr anchor="ctr"/>
                </a:tc>
              </a:tr>
              <a:tr h="0">
                <a:tc>
                  <a:txBody>
                    <a:bodyPr/>
                    <a:lstStyle/>
                    <a:p>
                      <a:pPr algn="l"/>
                      <a:r>
                        <a:rPr lang="it-IT" sz="1400" dirty="0" err="1"/>
                        <a:t>BoostWiFiSignal.txt</a:t>
                      </a:r>
                      <a:endParaRPr lang="it-IT" sz="1400" dirty="0">
                        <a:latin typeface="Arial"/>
                      </a:endParaRPr>
                    </a:p>
                  </a:txBody>
                  <a:tcPr anchor="ctr"/>
                </a:tc>
                <a:tc>
                  <a:txBody>
                    <a:bodyPr/>
                    <a:lstStyle/>
                    <a:p>
                      <a:pPr algn="l"/>
                      <a:r>
                        <a:rPr lang="it-IT" sz="1400" dirty="0" err="1"/>
                        <a:t>WarrantyInformationPhone.txt</a:t>
                      </a:r>
                      <a:endParaRPr lang="it-IT" sz="1400" dirty="0">
                        <a:latin typeface="Arial"/>
                      </a:endParaRPr>
                    </a:p>
                  </a:txBody>
                  <a:tcPr anchor="ctr"/>
                </a:tc>
              </a:tr>
              <a:tr h="0">
                <a:tc>
                  <a:txBody>
                    <a:bodyPr/>
                    <a:lstStyle/>
                    <a:p>
                      <a:pPr algn="l"/>
                      <a:r>
                        <a:rPr lang="it-IT" sz="1400"/>
                        <a:t>userguideHomeTheatre4.txt</a:t>
                      </a:r>
                      <a:endParaRPr lang="it-IT" sz="1400">
                        <a:latin typeface="Arial"/>
                      </a:endParaRPr>
                    </a:p>
                  </a:txBody>
                  <a:tcPr anchor="ctr"/>
                </a:tc>
                <a:tc>
                  <a:txBody>
                    <a:bodyPr/>
                    <a:lstStyle/>
                    <a:p>
                      <a:pPr algn="l"/>
                      <a:r>
                        <a:rPr lang="it-IT" sz="1400" dirty="0" err="1"/>
                        <a:t>WarrantyInformationPC.txt</a:t>
                      </a:r>
                      <a:endParaRPr lang="it-IT" sz="1400" dirty="0">
                        <a:latin typeface="Arial"/>
                      </a:endParaRPr>
                    </a:p>
                  </a:txBody>
                  <a:tcPr anchor="ctr"/>
                </a:tc>
              </a:tr>
              <a:tr h="0">
                <a:tc>
                  <a:txBody>
                    <a:bodyPr/>
                    <a:lstStyle/>
                    <a:p>
                      <a:pPr algn="l"/>
                      <a:r>
                        <a:rPr lang="it-IT" sz="1400"/>
                        <a:t>ConnectionProblems.txt</a:t>
                      </a:r>
                      <a:endParaRPr lang="it-IT" sz="1400">
                        <a:latin typeface="Arial"/>
                      </a:endParaRPr>
                    </a:p>
                  </a:txBody>
                  <a:tcPr anchor="ctr"/>
                </a:tc>
                <a:tc>
                  <a:txBody>
                    <a:bodyPr/>
                    <a:lstStyle/>
                    <a:p>
                      <a:pPr algn="l"/>
                      <a:r>
                        <a:rPr lang="it-IT" sz="1400" dirty="0" err="1"/>
                        <a:t>LimitedWarranty.txt</a:t>
                      </a:r>
                      <a:endParaRPr lang="it-IT" sz="1400" dirty="0">
                        <a:latin typeface="Arial"/>
                      </a:endParaRPr>
                    </a:p>
                  </a:txBody>
                  <a:tcPr anchor="ctr"/>
                </a:tc>
              </a:tr>
              <a:tr h="0">
                <a:tc>
                  <a:txBody>
                    <a:bodyPr/>
                    <a:lstStyle/>
                    <a:p>
                      <a:pPr algn="l"/>
                      <a:r>
                        <a:rPr lang="it-IT" sz="1400"/>
                        <a:t>TabletTroubleshooting.txt</a:t>
                      </a:r>
                      <a:endParaRPr lang="it-IT" sz="1400">
                        <a:latin typeface="Arial"/>
                      </a:endParaRPr>
                    </a:p>
                  </a:txBody>
                  <a:tcPr anchor="ctr"/>
                </a:tc>
                <a:tc>
                  <a:txBody>
                    <a:bodyPr/>
                    <a:lstStyle/>
                    <a:p>
                      <a:pPr algn="l"/>
                      <a:r>
                        <a:rPr lang="it-IT" sz="1400" dirty="0" err="1"/>
                        <a:t>LegalInformation.txt</a:t>
                      </a:r>
                      <a:endParaRPr lang="it-IT" sz="1400" dirty="0">
                        <a:latin typeface="Arial"/>
                      </a:endParaRPr>
                    </a:p>
                  </a:txBody>
                  <a:tcPr anchor="ctr"/>
                </a:tc>
              </a:tr>
              <a:tr h="0">
                <a:tc>
                  <a:txBody>
                    <a:bodyPr/>
                    <a:lstStyle/>
                    <a:p>
                      <a:pPr algn="l"/>
                      <a:r>
                        <a:rPr lang="it-IT" sz="1400" dirty="0" err="1"/>
                        <a:t>WirelessIssue.txt</a:t>
                      </a:r>
                      <a:endParaRPr lang="it-IT" sz="1400" dirty="0">
                        <a:latin typeface="Arial"/>
                      </a:endParaRPr>
                    </a:p>
                  </a:txBody>
                  <a:tcPr anchor="ctr"/>
                </a:tc>
                <a:tc>
                  <a:txBody>
                    <a:bodyPr/>
                    <a:lstStyle/>
                    <a:p>
                      <a:pPr algn="l"/>
                      <a:r>
                        <a:rPr lang="it-IT" sz="1400" dirty="0" err="1"/>
                        <a:t>userguideSmartWatch.txt</a:t>
                      </a:r>
                      <a:endParaRPr lang="it-IT" sz="1400" dirty="0">
                        <a:latin typeface="Arial"/>
                      </a:endParaRPr>
                    </a:p>
                  </a:txBody>
                  <a:tcPr anchor="ctr"/>
                </a:tc>
              </a:tr>
              <a:tr h="0">
                <a:tc>
                  <a:txBody>
                    <a:bodyPr/>
                    <a:lstStyle/>
                    <a:p>
                      <a:pPr algn="l"/>
                      <a:r>
                        <a:rPr lang="it-IT" sz="1400" dirty="0" err="1"/>
                        <a:t>MouseNotWorking.txt</a:t>
                      </a:r>
                      <a:endParaRPr lang="it-IT" sz="1400" dirty="0">
                        <a:latin typeface="Arial"/>
                      </a:endParaRPr>
                    </a:p>
                  </a:txBody>
                  <a:tcPr anchor="ctr"/>
                </a:tc>
                <a:tc>
                  <a:txBody>
                    <a:bodyPr/>
                    <a:lstStyle/>
                    <a:p>
                      <a:pPr algn="l"/>
                      <a:r>
                        <a:rPr lang="it-IT" sz="1400" dirty="0" err="1"/>
                        <a:t>WarrantyInformation.txt</a:t>
                      </a:r>
                      <a:endParaRPr lang="it-IT" sz="1400" dirty="0">
                        <a:latin typeface="Arial"/>
                      </a:endParaRPr>
                    </a:p>
                  </a:txBody>
                  <a:tcPr anchor="ctr"/>
                </a:tc>
              </a:tr>
            </a:tbl>
          </a:graphicData>
        </a:graphic>
      </p:graphicFrame>
    </p:spTree>
  </p:cSld>
  <p:clrMapOvr>
    <a:masterClrMapping/>
  </p:clrMapOvr>
  <p:transition advTm="24383"/>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90439" y="0"/>
            <a:ext cx="8153561" cy="1143000"/>
          </a:xfrm>
        </p:spPr>
        <p:txBody>
          <a:bodyPr>
            <a:normAutofit fontScale="90000"/>
          </a:bodyPr>
          <a:lstStyle/>
          <a:p>
            <a:pPr algn="ctr"/>
            <a:r>
              <a:rPr lang="it-IT" dirty="0" smtClean="0"/>
              <a:t>Utilizzo dei valori di importanza dei ranking</a:t>
            </a:r>
            <a:endParaRPr lang="it-IT" dirty="0"/>
          </a:p>
        </p:txBody>
      </p:sp>
      <p:pic>
        <p:nvPicPr>
          <p:cNvPr id="1026" name="Picture 2"/>
          <p:cNvPicPr>
            <a:picLocks noChangeAspect="1" noChangeArrowheads="1"/>
          </p:cNvPicPr>
          <p:nvPr/>
        </p:nvPicPr>
        <p:blipFill>
          <a:blip r:embed="rId3" cstate="print"/>
          <a:srcRect/>
          <a:stretch>
            <a:fillRect/>
          </a:stretch>
        </p:blipFill>
        <p:spPr bwMode="auto">
          <a:xfrm>
            <a:off x="1072054" y="1268961"/>
            <a:ext cx="7993115" cy="5076825"/>
          </a:xfrm>
          <a:prstGeom prst="rect">
            <a:avLst/>
          </a:prstGeom>
          <a:noFill/>
          <a:ln w="9525">
            <a:noFill/>
            <a:miter lim="800000"/>
            <a:headEnd/>
            <a:tailEnd/>
          </a:ln>
        </p:spPr>
      </p:pic>
      <p:sp>
        <p:nvSpPr>
          <p:cNvPr id="5" name="CasellaDiTesto 4"/>
          <p:cNvSpPr txBox="1"/>
          <p:nvPr/>
        </p:nvSpPr>
        <p:spPr>
          <a:xfrm>
            <a:off x="2869328" y="1213945"/>
            <a:ext cx="417102" cy="369332"/>
          </a:xfrm>
          <a:prstGeom prst="rect">
            <a:avLst/>
          </a:prstGeom>
          <a:noFill/>
        </p:spPr>
        <p:txBody>
          <a:bodyPr wrap="none" rtlCol="0">
            <a:spAutoFit/>
          </a:bodyPr>
          <a:lstStyle/>
          <a:p>
            <a:r>
              <a:rPr lang="it-IT" dirty="0" smtClean="0"/>
              <a:t>P1</a:t>
            </a:r>
            <a:endParaRPr lang="it-IT" dirty="0"/>
          </a:p>
        </p:txBody>
      </p:sp>
      <p:sp>
        <p:nvSpPr>
          <p:cNvPr id="6" name="CasellaDiTesto 5"/>
          <p:cNvSpPr txBox="1"/>
          <p:nvPr/>
        </p:nvSpPr>
        <p:spPr>
          <a:xfrm>
            <a:off x="6852865" y="1208690"/>
            <a:ext cx="417102" cy="369332"/>
          </a:xfrm>
          <a:prstGeom prst="rect">
            <a:avLst/>
          </a:prstGeom>
          <a:noFill/>
        </p:spPr>
        <p:txBody>
          <a:bodyPr wrap="none" rtlCol="0">
            <a:spAutoFit/>
          </a:bodyPr>
          <a:lstStyle/>
          <a:p>
            <a:r>
              <a:rPr lang="it-IT" dirty="0" smtClean="0"/>
              <a:t>P2</a:t>
            </a:r>
            <a:endParaRPr lang="it-IT" dirty="0"/>
          </a:p>
        </p:txBody>
      </p:sp>
      <p:sp>
        <p:nvSpPr>
          <p:cNvPr id="7" name="CasellaDiTesto 6"/>
          <p:cNvSpPr txBox="1"/>
          <p:nvPr/>
        </p:nvSpPr>
        <p:spPr>
          <a:xfrm>
            <a:off x="2858934" y="3883572"/>
            <a:ext cx="417102" cy="369332"/>
          </a:xfrm>
          <a:prstGeom prst="rect">
            <a:avLst/>
          </a:prstGeom>
          <a:noFill/>
        </p:spPr>
        <p:txBody>
          <a:bodyPr wrap="none" rtlCol="0">
            <a:spAutoFit/>
          </a:bodyPr>
          <a:lstStyle/>
          <a:p>
            <a:r>
              <a:rPr lang="it-IT" dirty="0" smtClean="0"/>
              <a:t>P3</a:t>
            </a:r>
            <a:endParaRPr lang="it-IT" dirty="0"/>
          </a:p>
        </p:txBody>
      </p:sp>
      <p:sp>
        <p:nvSpPr>
          <p:cNvPr id="8" name="CasellaDiTesto 7"/>
          <p:cNvSpPr txBox="1"/>
          <p:nvPr/>
        </p:nvSpPr>
        <p:spPr>
          <a:xfrm>
            <a:off x="6874001" y="3878318"/>
            <a:ext cx="417102" cy="369332"/>
          </a:xfrm>
          <a:prstGeom prst="rect">
            <a:avLst/>
          </a:prstGeom>
          <a:noFill/>
        </p:spPr>
        <p:txBody>
          <a:bodyPr wrap="none" rtlCol="0">
            <a:spAutoFit/>
          </a:bodyPr>
          <a:lstStyle/>
          <a:p>
            <a:r>
              <a:rPr lang="it-IT" dirty="0" smtClean="0"/>
              <a:t>P4</a:t>
            </a:r>
            <a:endParaRPr lang="it-IT" dirty="0"/>
          </a:p>
        </p:txBody>
      </p:sp>
    </p:spTree>
  </p:cSld>
  <p:clrMapOvr>
    <a:masterClrMapping/>
  </p:clrMapOvr>
  <p:transition advTm="30919"/>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02470" y="0"/>
            <a:ext cx="8141529" cy="1143000"/>
          </a:xfrm>
        </p:spPr>
        <p:txBody>
          <a:bodyPr>
            <a:normAutofit fontScale="90000"/>
          </a:bodyPr>
          <a:lstStyle/>
          <a:p>
            <a:pPr algn="ctr"/>
            <a:r>
              <a:rPr lang="it-IT" dirty="0" smtClean="0"/>
              <a:t>Confronto degli algoritmi di  Ranking </a:t>
            </a:r>
            <a:r>
              <a:rPr lang="it-IT" dirty="0" err="1" smtClean="0"/>
              <a:t>Fusion</a:t>
            </a:r>
            <a:endParaRPr lang="it-IT" dirty="0"/>
          </a:p>
        </p:txBody>
      </p:sp>
      <p:pic>
        <p:nvPicPr>
          <p:cNvPr id="5" name="Immagine 4" descr="ConfrontoRankingFusion2.PNG"/>
          <p:cNvPicPr>
            <a:picLocks noChangeAspect="1"/>
          </p:cNvPicPr>
          <p:nvPr/>
        </p:nvPicPr>
        <p:blipFill>
          <a:blip r:embed="rId3" cstate="print"/>
          <a:stretch>
            <a:fillRect/>
          </a:stretch>
        </p:blipFill>
        <p:spPr>
          <a:xfrm>
            <a:off x="1318909" y="1355586"/>
            <a:ext cx="5712511" cy="3655601"/>
          </a:xfrm>
          <a:prstGeom prst="rect">
            <a:avLst/>
          </a:prstGeom>
        </p:spPr>
      </p:pic>
      <p:sp>
        <p:nvSpPr>
          <p:cNvPr id="6" name="Rettangolo 5"/>
          <p:cNvSpPr/>
          <p:nvPr/>
        </p:nvSpPr>
        <p:spPr>
          <a:xfrm>
            <a:off x="3389581" y="6085482"/>
            <a:ext cx="3310764" cy="2207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7" name="Rettangolo 6"/>
          <p:cNvSpPr/>
          <p:nvPr/>
        </p:nvSpPr>
        <p:spPr>
          <a:xfrm>
            <a:off x="6773909" y="6085488"/>
            <a:ext cx="2070547" cy="22071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8" name="Freccia circolare a sinistra 7"/>
          <p:cNvSpPr/>
          <p:nvPr/>
        </p:nvSpPr>
        <p:spPr>
          <a:xfrm rot="19071743">
            <a:off x="7601430" y="3424441"/>
            <a:ext cx="400826" cy="2141142"/>
          </a:xfrm>
          <a:prstGeom prst="curvedLeft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Freccia circolare a destra 8"/>
          <p:cNvSpPr/>
          <p:nvPr/>
        </p:nvSpPr>
        <p:spPr>
          <a:xfrm rot="20315329">
            <a:off x="2111928" y="2611776"/>
            <a:ext cx="500312" cy="3424977"/>
          </a:xfrm>
          <a:prstGeom prst="curvedRightArrow">
            <a:avLst>
              <a:gd name="adj1" fmla="val 25000"/>
              <a:gd name="adj2" fmla="val 50000"/>
              <a:gd name="adj3" fmla="val 30436"/>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graphicFrame>
        <p:nvGraphicFramePr>
          <p:cNvPr id="4" name="Tabella 3"/>
          <p:cNvGraphicFramePr>
            <a:graphicFrameLocks noGrp="1"/>
          </p:cNvGraphicFramePr>
          <p:nvPr/>
        </p:nvGraphicFramePr>
        <p:xfrm>
          <a:off x="3358057" y="5441205"/>
          <a:ext cx="5517930" cy="1219200"/>
        </p:xfrm>
        <a:graphic>
          <a:graphicData uri="http://schemas.openxmlformats.org/drawingml/2006/table">
            <a:tbl>
              <a:tblPr firstRow="1" bandRow="1">
                <a:tableStyleId>{5DA37D80-6434-44D0-A028-1B22A696006F}</a:tableStyleId>
              </a:tblPr>
              <a:tblGrid>
                <a:gridCol w="3373820"/>
                <a:gridCol w="2144110"/>
              </a:tblGrid>
              <a:tr h="0">
                <a:tc>
                  <a:txBody>
                    <a:bodyPr/>
                    <a:lstStyle/>
                    <a:p>
                      <a:pPr algn="l"/>
                      <a:r>
                        <a:rPr lang="it-IT" sz="1400" dirty="0" smtClean="0">
                          <a:solidFill>
                            <a:schemeClr val="tx1"/>
                          </a:solidFill>
                          <a:latin typeface="+mn-lt"/>
                        </a:rPr>
                        <a:t>RANK </a:t>
                      </a:r>
                      <a:r>
                        <a:rPr lang="it-IT" sz="1400" baseline="0" dirty="0" smtClean="0">
                          <a:solidFill>
                            <a:schemeClr val="tx1"/>
                          </a:solidFill>
                          <a:latin typeface="+mn-lt"/>
                        </a:rPr>
                        <a:t>FUSION</a:t>
                      </a:r>
                      <a:endParaRPr lang="it-IT" sz="1400" dirty="0">
                        <a:solidFill>
                          <a:schemeClr val="tx1"/>
                        </a:solidFill>
                        <a:latin typeface="Arial"/>
                      </a:endParaRPr>
                    </a:p>
                  </a:txBody>
                  <a:tcPr anchor="ctr"/>
                </a:tc>
                <a:tc>
                  <a:txBody>
                    <a:bodyPr/>
                    <a:lstStyle/>
                    <a:p>
                      <a:pPr algn="l"/>
                      <a:r>
                        <a:rPr lang="it-IT" sz="1400" dirty="0" smtClean="0"/>
                        <a:t>SCORE FUSION</a:t>
                      </a:r>
                      <a:endParaRPr lang="it-IT" sz="1400" dirty="0">
                        <a:solidFill>
                          <a:schemeClr val="tx1"/>
                        </a:solidFill>
                        <a:latin typeface="Arial"/>
                      </a:endParaRPr>
                    </a:p>
                  </a:txBody>
                  <a:tcPr anchor="ctr"/>
                </a:tc>
              </a:tr>
              <a:tr h="0">
                <a:tc>
                  <a:txBody>
                    <a:bodyPr/>
                    <a:lstStyle/>
                    <a:p>
                      <a:pPr algn="l"/>
                      <a:r>
                        <a:rPr lang="it-IT" sz="1400" dirty="0" err="1">
                          <a:latin typeface="Arial"/>
                        </a:rPr>
                        <a:t>PaymentMethods.txt</a:t>
                      </a:r>
                      <a:endParaRPr lang="it-IT" sz="1400" dirty="0">
                        <a:latin typeface="Arial"/>
                      </a:endParaRPr>
                    </a:p>
                  </a:txBody>
                  <a:tcPr anchor="ctr"/>
                </a:tc>
                <a:tc>
                  <a:txBody>
                    <a:bodyPr/>
                    <a:lstStyle/>
                    <a:p>
                      <a:pPr algn="l"/>
                      <a:r>
                        <a:rPr lang="it-IT" sz="1400" dirty="0" err="1">
                          <a:latin typeface="Arial"/>
                        </a:rPr>
                        <a:t>PaymentMethods.txt</a:t>
                      </a:r>
                      <a:endParaRPr lang="it-IT" sz="1400" dirty="0">
                        <a:latin typeface="Arial"/>
                      </a:endParaRPr>
                    </a:p>
                  </a:txBody>
                  <a:tcPr anchor="ctr"/>
                </a:tc>
              </a:tr>
              <a:tr h="0">
                <a:tc>
                  <a:txBody>
                    <a:bodyPr/>
                    <a:lstStyle/>
                    <a:p>
                      <a:pPr algn="l"/>
                      <a:r>
                        <a:rPr lang="it-IT" sz="1400" dirty="0" err="1">
                          <a:latin typeface="Arial"/>
                        </a:rPr>
                        <a:t>BillingInformation.txt</a:t>
                      </a:r>
                      <a:endParaRPr lang="it-IT" sz="1400" dirty="0">
                        <a:latin typeface="Arial"/>
                      </a:endParaRPr>
                    </a:p>
                  </a:txBody>
                  <a:tcPr anchor="ctr"/>
                </a:tc>
                <a:tc>
                  <a:txBody>
                    <a:bodyPr/>
                    <a:lstStyle/>
                    <a:p>
                      <a:pPr algn="l"/>
                      <a:r>
                        <a:rPr lang="it-IT" sz="1400" dirty="0" err="1">
                          <a:latin typeface="Arial"/>
                        </a:rPr>
                        <a:t>BillingInformation.txt</a:t>
                      </a:r>
                      <a:endParaRPr lang="it-IT" sz="1400" dirty="0">
                        <a:latin typeface="Arial"/>
                      </a:endParaRPr>
                    </a:p>
                  </a:txBody>
                  <a:tcPr anchor="ctr"/>
                </a:tc>
              </a:tr>
              <a:tr h="0">
                <a:tc>
                  <a:txBody>
                    <a:bodyPr/>
                    <a:lstStyle/>
                    <a:p>
                      <a:pPr algn="l"/>
                      <a:r>
                        <a:rPr lang="it-IT" sz="1400" dirty="0" err="1">
                          <a:latin typeface="Arial"/>
                        </a:rPr>
                        <a:t>ConnectionAutomatedTroubleshooter.txt</a:t>
                      </a:r>
                      <a:endParaRPr lang="it-IT" sz="1400" dirty="0">
                        <a:latin typeface="Arial"/>
                      </a:endParaRPr>
                    </a:p>
                  </a:txBody>
                  <a:tcPr anchor="ctr"/>
                </a:tc>
                <a:tc>
                  <a:txBody>
                    <a:bodyPr/>
                    <a:lstStyle/>
                    <a:p>
                      <a:pPr algn="l"/>
                      <a:r>
                        <a:rPr lang="it-IT" sz="1400" dirty="0" err="1">
                          <a:latin typeface="Arial"/>
                        </a:rPr>
                        <a:t>CreateAccount.txt</a:t>
                      </a:r>
                      <a:endParaRPr lang="it-IT" sz="1400" dirty="0">
                        <a:latin typeface="Arial"/>
                      </a:endParaRPr>
                    </a:p>
                  </a:txBody>
                  <a:tcPr anchor="ctr"/>
                </a:tc>
              </a:tr>
            </a:tbl>
          </a:graphicData>
        </a:graphic>
      </p:graphicFrame>
    </p:spTree>
  </p:cSld>
  <p:clrMapOvr>
    <a:masterClrMapping/>
  </p:clrMapOvr>
  <p:transition advTm="26255"/>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1178958" y="5218996"/>
            <a:ext cx="7754373" cy="9144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p:cNvSpPr>
            <a:spLocks noGrp="1"/>
          </p:cNvSpPr>
          <p:nvPr>
            <p:ph idx="1"/>
          </p:nvPr>
        </p:nvSpPr>
        <p:spPr>
          <a:xfrm>
            <a:off x="1392584" y="7938"/>
            <a:ext cx="7864129" cy="6819900"/>
          </a:xfrm>
        </p:spPr>
        <p:txBody>
          <a:bodyPr>
            <a:normAutofit/>
          </a:bodyPr>
          <a:lstStyle/>
          <a:p>
            <a:endParaRPr lang="it-IT" sz="4400" dirty="0">
              <a:latin typeface="Gill Sans MT" charset="0"/>
            </a:endParaRPr>
          </a:p>
          <a:p>
            <a:r>
              <a:rPr lang="it-IT" sz="4400" dirty="0">
                <a:latin typeface="Gill Sans MT" charset="0"/>
              </a:rPr>
              <a:t> Progetto AMBIT</a:t>
            </a:r>
          </a:p>
          <a:p>
            <a:endParaRPr lang="it-IT" sz="4400" dirty="0">
              <a:latin typeface="Gill Sans MT" charset="0"/>
            </a:endParaRPr>
          </a:p>
          <a:p>
            <a:r>
              <a:rPr lang="it-IT" sz="4400" dirty="0">
                <a:latin typeface="Gill Sans MT" charset="0"/>
              </a:rPr>
              <a:t> </a:t>
            </a:r>
            <a:r>
              <a:rPr lang="it-IT" sz="4400" dirty="0" smtClean="0">
                <a:latin typeface="Gill Sans MT" charset="0"/>
              </a:rPr>
              <a:t>Ottimizzazione</a:t>
            </a:r>
            <a:endParaRPr lang="it-IT" sz="4400" dirty="0">
              <a:latin typeface="Gill Sans MT" charset="0"/>
            </a:endParaRPr>
          </a:p>
          <a:p>
            <a:endParaRPr lang="it-IT" sz="4400" dirty="0">
              <a:latin typeface="Gill Sans MT" charset="0"/>
            </a:endParaRPr>
          </a:p>
          <a:p>
            <a:r>
              <a:rPr lang="it-IT" sz="4400" dirty="0">
                <a:latin typeface="Gill Sans MT" charset="0"/>
              </a:rPr>
              <a:t> Valutazioni Sperimentali</a:t>
            </a:r>
          </a:p>
          <a:p>
            <a:endParaRPr lang="it-IT" sz="4400" dirty="0">
              <a:latin typeface="Gill Sans MT" charset="0"/>
            </a:endParaRPr>
          </a:p>
          <a:p>
            <a:r>
              <a:rPr lang="it-IT" sz="4400" dirty="0">
                <a:latin typeface="Gill Sans MT" charset="0"/>
              </a:rPr>
              <a:t> Conclusioni e Sviluppi Futuri</a:t>
            </a:r>
          </a:p>
        </p:txBody>
      </p:sp>
    </p:spTree>
    <p:extLst>
      <p:ext uri="{BB962C8B-B14F-4D97-AF65-F5344CB8AC3E}">
        <p14:creationId xmlns="" xmlns:p14="http://schemas.microsoft.com/office/powerpoint/2010/main" val="3569317106"/>
      </p:ext>
    </p:extLst>
  </p:cSld>
  <p:clrMapOvr>
    <a:masterClrMapping/>
  </p:clrMapOvr>
  <p:transition advTm="2917"/>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19972" y="0"/>
            <a:ext cx="8124028" cy="1143000"/>
          </a:xfrm>
        </p:spPr>
        <p:txBody>
          <a:bodyPr/>
          <a:lstStyle/>
          <a:p>
            <a:pPr algn="ctr"/>
            <a:r>
              <a:rPr lang="it-IT" sz="4000" dirty="0" smtClean="0">
                <a:latin typeface="Gill Sans MT" charset="0"/>
              </a:rPr>
              <a:t>Conclusioni e Sviluppi Futuri</a:t>
            </a:r>
            <a:endParaRPr lang="it-IT" dirty="0"/>
          </a:p>
        </p:txBody>
      </p:sp>
      <p:graphicFrame>
        <p:nvGraphicFramePr>
          <p:cNvPr id="5" name="Tabella 4"/>
          <p:cNvGraphicFramePr>
            <a:graphicFrameLocks noGrp="1"/>
          </p:cNvGraphicFramePr>
          <p:nvPr/>
        </p:nvGraphicFramePr>
        <p:xfrm>
          <a:off x="1174860" y="1663001"/>
          <a:ext cx="7802884" cy="2123440"/>
        </p:xfrm>
        <a:graphic>
          <a:graphicData uri="http://schemas.openxmlformats.org/drawingml/2006/table">
            <a:tbl>
              <a:tblPr firstRow="1" bandRow="1">
                <a:tableStyleId>{5DA37D80-6434-44D0-A028-1B22A696006F}</a:tableStyleId>
              </a:tblPr>
              <a:tblGrid>
                <a:gridCol w="5541823"/>
                <a:gridCol w="2261061"/>
              </a:tblGrid>
              <a:tr h="370840">
                <a:tc>
                  <a:txBody>
                    <a:bodyPr/>
                    <a:lstStyle/>
                    <a:p>
                      <a:pPr algn="ctr"/>
                      <a:r>
                        <a:rPr lang="it-IT" dirty="0" smtClean="0"/>
                        <a:t>OTTIMIZZAZIONE</a:t>
                      </a:r>
                      <a:endParaRPr lang="it-IT" dirty="0"/>
                    </a:p>
                  </a:txBody>
                  <a:tcPr/>
                </a:tc>
                <a:tc>
                  <a:txBody>
                    <a:bodyPr/>
                    <a:lstStyle/>
                    <a:p>
                      <a:pPr algn="ctr"/>
                      <a:r>
                        <a:rPr lang="it-IT" dirty="0" smtClean="0"/>
                        <a:t>VALUTAZIONE</a:t>
                      </a:r>
                      <a:endParaRPr lang="it-IT" dirty="0"/>
                    </a:p>
                  </a:txBody>
                  <a:tcPr/>
                </a:tc>
              </a:tr>
              <a:tr h="370840">
                <a:tc>
                  <a:txBody>
                    <a:bodyPr/>
                    <a:lstStyle/>
                    <a:p>
                      <a:pPr algn="ctr"/>
                      <a:r>
                        <a:rPr lang="it-IT" baseline="0" dirty="0" smtClean="0"/>
                        <a:t>U</a:t>
                      </a:r>
                      <a:r>
                        <a:rPr lang="it-IT" dirty="0" smtClean="0"/>
                        <a:t>tilizzo di pesi maggiorati per i termini importanti</a:t>
                      </a:r>
                      <a:endParaRPr lang="it-IT" dirty="0"/>
                    </a:p>
                  </a:txBody>
                  <a:tcPr/>
                </a:tc>
                <a:tc>
                  <a:txBody>
                    <a:bodyPr/>
                    <a:lstStyle/>
                    <a:p>
                      <a:pPr algn="ctr"/>
                      <a:r>
                        <a:rPr lang="it-IT" dirty="0" smtClean="0"/>
                        <a:t>POSITIVA</a:t>
                      </a:r>
                      <a:endParaRPr lang="it-IT" dirty="0"/>
                    </a:p>
                  </a:txBody>
                  <a:tcPr/>
                </a:tc>
              </a:tr>
              <a:tr h="370840">
                <a:tc>
                  <a:txBody>
                    <a:bodyPr/>
                    <a:lstStyle/>
                    <a:p>
                      <a:pPr algn="ctr"/>
                      <a:r>
                        <a:rPr lang="it-IT" baseline="0" dirty="0" smtClean="0"/>
                        <a:t>U</a:t>
                      </a:r>
                      <a:r>
                        <a:rPr lang="it-IT" dirty="0" smtClean="0"/>
                        <a:t>tilizzo del</a:t>
                      </a:r>
                      <a:r>
                        <a:rPr lang="it-IT" baseline="0" dirty="0" smtClean="0"/>
                        <a:t> valore di </a:t>
                      </a:r>
                      <a:r>
                        <a:rPr lang="it-IT" dirty="0" smtClean="0"/>
                        <a:t>ICF nel calcolo della similarità per le classi IPTC</a:t>
                      </a:r>
                      <a:endParaRPr lang="it-IT" dirty="0"/>
                    </a:p>
                  </a:txBody>
                  <a:tcPr/>
                </a:tc>
                <a:tc>
                  <a:txBody>
                    <a:bodyPr/>
                    <a:lstStyle/>
                    <a:p>
                      <a:pPr algn="ctr"/>
                      <a:r>
                        <a:rPr lang="it-IT" dirty="0" smtClean="0"/>
                        <a:t>POSITIVA</a:t>
                      </a:r>
                      <a:endParaRPr lang="it-IT" dirty="0"/>
                    </a:p>
                  </a:txBody>
                  <a:tcPr/>
                </a:tc>
              </a:tr>
              <a:tr h="370840">
                <a:tc>
                  <a:txBody>
                    <a:bodyPr/>
                    <a:lstStyle/>
                    <a:p>
                      <a:pPr algn="ctr"/>
                      <a:r>
                        <a:rPr lang="it-IT" dirty="0" smtClean="0"/>
                        <a:t>Utilizzo dei valori di importanza dei ranking</a:t>
                      </a:r>
                      <a:endParaRPr lang="it-IT" dirty="0"/>
                    </a:p>
                  </a:txBody>
                  <a:tcPr/>
                </a:tc>
                <a:tc>
                  <a:txBody>
                    <a:bodyPr/>
                    <a:lstStyle/>
                    <a:p>
                      <a:pPr algn="ctr"/>
                      <a:r>
                        <a:rPr lang="it-IT" dirty="0" smtClean="0"/>
                        <a:t>POSITIVA</a:t>
                      </a:r>
                      <a:endParaRPr lang="it-IT" dirty="0"/>
                    </a:p>
                  </a:txBody>
                  <a:tcPr/>
                </a:tc>
              </a:tr>
              <a:tr h="370840">
                <a:tc>
                  <a:txBody>
                    <a:bodyPr/>
                    <a:lstStyle/>
                    <a:p>
                      <a:pPr algn="ctr"/>
                      <a:r>
                        <a:rPr lang="it-IT" baseline="0" dirty="0" smtClean="0"/>
                        <a:t>Confronto dei due algoritmi di ranking </a:t>
                      </a:r>
                      <a:r>
                        <a:rPr lang="it-IT" baseline="0" dirty="0" err="1" smtClean="0"/>
                        <a:t>fusion</a:t>
                      </a:r>
                      <a:r>
                        <a:rPr lang="it-IT" baseline="0" dirty="0" smtClean="0"/>
                        <a:t> </a:t>
                      </a:r>
                      <a:endParaRPr lang="it-IT" dirty="0"/>
                    </a:p>
                  </a:txBody>
                  <a:tcPr/>
                </a:tc>
                <a:tc>
                  <a:txBody>
                    <a:bodyPr/>
                    <a:lstStyle/>
                    <a:p>
                      <a:pPr algn="ctr"/>
                      <a:r>
                        <a:rPr lang="it-IT" dirty="0" smtClean="0"/>
                        <a:t>EQUIVALENTI</a:t>
                      </a:r>
                      <a:endParaRPr lang="it-IT" dirty="0"/>
                    </a:p>
                  </a:txBody>
                  <a:tcPr/>
                </a:tc>
              </a:tr>
            </a:tbl>
          </a:graphicData>
        </a:graphic>
      </p:graphicFrame>
      <p:sp>
        <p:nvSpPr>
          <p:cNvPr id="7" name="Segnaposto contenuto 2"/>
          <p:cNvSpPr>
            <a:spLocks noGrp="1"/>
          </p:cNvSpPr>
          <p:nvPr>
            <p:ph idx="1"/>
          </p:nvPr>
        </p:nvSpPr>
        <p:spPr>
          <a:xfrm>
            <a:off x="1119724" y="1215037"/>
            <a:ext cx="7498080" cy="430876"/>
          </a:xfrm>
        </p:spPr>
        <p:txBody>
          <a:bodyPr>
            <a:normAutofit lnSpcReduction="10000"/>
          </a:bodyPr>
          <a:lstStyle/>
          <a:p>
            <a:r>
              <a:rPr lang="it-IT" sz="2400" dirty="0" smtClean="0"/>
              <a:t>Conclusioni:</a:t>
            </a:r>
            <a:endParaRPr lang="it-IT" sz="2400" dirty="0"/>
          </a:p>
        </p:txBody>
      </p:sp>
      <p:sp>
        <p:nvSpPr>
          <p:cNvPr id="8" name="Segnaposto contenuto 2"/>
          <p:cNvSpPr txBox="1">
            <a:spLocks/>
          </p:cNvSpPr>
          <p:nvPr/>
        </p:nvSpPr>
        <p:spPr>
          <a:xfrm>
            <a:off x="1155746" y="4360011"/>
            <a:ext cx="7498080" cy="430876"/>
          </a:xfrm>
          <a:prstGeom prst="rect">
            <a:avLst/>
          </a:prstGeom>
        </p:spPr>
        <p:txBody>
          <a:bodyPr>
            <a:normAutofit lnSpcReduction="1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it-IT" sz="2400" b="0" i="0" u="none" strike="noStrike" kern="1200" cap="none" spc="0" normalizeH="0" baseline="0" noProof="0" dirty="0" smtClean="0">
                <a:ln>
                  <a:noFill/>
                </a:ln>
                <a:solidFill>
                  <a:schemeClr val="tx1"/>
                </a:solidFill>
                <a:effectLst/>
                <a:uLnTx/>
                <a:uFillTx/>
                <a:latin typeface="+mn-lt"/>
                <a:ea typeface="+mn-ea"/>
                <a:cs typeface="+mn-cs"/>
              </a:rPr>
              <a:t>Sviluppi Futuri:</a:t>
            </a: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9" name="Tabella 8"/>
          <p:cNvGraphicFramePr>
            <a:graphicFrameLocks noGrp="1"/>
          </p:cNvGraphicFramePr>
          <p:nvPr/>
        </p:nvGraphicFramePr>
        <p:xfrm>
          <a:off x="1180408" y="4807944"/>
          <a:ext cx="7797338" cy="1483360"/>
        </p:xfrm>
        <a:graphic>
          <a:graphicData uri="http://schemas.openxmlformats.org/drawingml/2006/table">
            <a:tbl>
              <a:tblPr bandRow="1">
                <a:tableStyleId>{5DA37D80-6434-44D0-A028-1B22A696006F}</a:tableStyleId>
              </a:tblPr>
              <a:tblGrid>
                <a:gridCol w="7797338"/>
              </a:tblGrid>
              <a:tr h="370840">
                <a:tc>
                  <a:txBody>
                    <a:bodyPr/>
                    <a:lstStyle/>
                    <a:p>
                      <a:pPr algn="l"/>
                      <a:r>
                        <a:rPr kumimoji="0" lang="it-IT" sz="1800" kern="1200" baseline="0" dirty="0" smtClean="0">
                          <a:solidFill>
                            <a:schemeClr val="tx1"/>
                          </a:solidFill>
                          <a:latin typeface="+mn-lt"/>
                          <a:ea typeface="+mn-ea"/>
                          <a:cs typeface="+mn-cs"/>
                        </a:rPr>
                        <a:t>Utilizzo di altre forme di </a:t>
                      </a:r>
                      <a:r>
                        <a:rPr kumimoji="0" lang="it-IT" sz="1800" b="1" kern="1200" baseline="0" dirty="0" smtClean="0">
                          <a:solidFill>
                            <a:schemeClr val="tx1"/>
                          </a:solidFill>
                          <a:latin typeface="+mn-lt"/>
                          <a:ea typeface="+mn-ea"/>
                          <a:cs typeface="+mn-cs"/>
                        </a:rPr>
                        <a:t>contesto</a:t>
                      </a:r>
                      <a:endParaRPr lang="it-IT"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smtClean="0"/>
                        <a:t>Introduzione</a:t>
                      </a:r>
                      <a:r>
                        <a:rPr lang="it-IT" sz="1800" baseline="0" dirty="0" smtClean="0"/>
                        <a:t> </a:t>
                      </a:r>
                      <a:r>
                        <a:rPr lang="it-IT" sz="1800" dirty="0" smtClean="0"/>
                        <a:t>di tecniche di </a:t>
                      </a:r>
                      <a:r>
                        <a:rPr lang="it-IT" sz="1800" b="1" dirty="0" smtClean="0"/>
                        <a:t>Word </a:t>
                      </a:r>
                      <a:r>
                        <a:rPr lang="it-IT" sz="1800" b="1" dirty="0" err="1" smtClean="0"/>
                        <a:t>Sense</a:t>
                      </a:r>
                      <a:r>
                        <a:rPr lang="it-IT" sz="1800" b="1" dirty="0" smtClean="0"/>
                        <a:t> </a:t>
                      </a:r>
                      <a:r>
                        <a:rPr lang="it-IT" sz="1800" b="1" dirty="0" err="1" smtClean="0"/>
                        <a:t>Disambiguation</a:t>
                      </a:r>
                      <a:r>
                        <a:rPr lang="it-IT" sz="1800" b="1" dirty="0" smtClean="0"/>
                        <a:t> </a:t>
                      </a:r>
                      <a:r>
                        <a:rPr lang="it-IT" sz="1800" b="0" dirty="0" smtClean="0"/>
                        <a:t>(WSD)</a:t>
                      </a:r>
                    </a:p>
                  </a:txBody>
                  <a:tcPr/>
                </a:tc>
              </a:tr>
              <a:tr h="370840">
                <a:tc>
                  <a:txBody>
                    <a:bodyPr/>
                    <a:lstStyle/>
                    <a:p>
                      <a:pPr algn="l"/>
                      <a:r>
                        <a:rPr kumimoji="0" lang="it-IT" sz="1800" kern="1200" baseline="0" dirty="0" smtClean="0">
                          <a:solidFill>
                            <a:schemeClr val="tx1"/>
                          </a:solidFill>
                          <a:latin typeface="+mn-lt"/>
                          <a:ea typeface="+mn-ea"/>
                          <a:cs typeface="+mn-cs"/>
                        </a:rPr>
                        <a:t>Sperimentazione di altri </a:t>
                      </a:r>
                      <a:r>
                        <a:rPr kumimoji="0" lang="it-IT" sz="1800" b="1" kern="1200" baseline="0" dirty="0" smtClean="0">
                          <a:solidFill>
                            <a:schemeClr val="tx1"/>
                          </a:solidFill>
                          <a:latin typeface="+mn-lt"/>
                          <a:ea typeface="+mn-ea"/>
                          <a:cs typeface="+mn-cs"/>
                        </a:rPr>
                        <a:t>scenari</a:t>
                      </a:r>
                      <a:r>
                        <a:rPr kumimoji="0" lang="it-IT" sz="1800" kern="1200" baseline="0" dirty="0" smtClean="0">
                          <a:solidFill>
                            <a:schemeClr val="tx1"/>
                          </a:solidFill>
                          <a:latin typeface="+mn-lt"/>
                          <a:ea typeface="+mn-ea"/>
                          <a:cs typeface="+mn-cs"/>
                        </a:rPr>
                        <a:t> previsti dal progetto AMBIT</a:t>
                      </a:r>
                      <a:endParaRPr lang="it-IT" dirty="0"/>
                    </a:p>
                  </a:txBody>
                  <a:tcPr/>
                </a:tc>
              </a:tr>
              <a:tr h="370840">
                <a:tc>
                  <a:txBody>
                    <a:bodyPr/>
                    <a:lstStyle/>
                    <a:p>
                      <a:pPr algn="l"/>
                      <a:r>
                        <a:rPr kumimoji="0" lang="it-IT" sz="1800" kern="1200" baseline="0" dirty="0" smtClean="0">
                          <a:solidFill>
                            <a:schemeClr val="tx1"/>
                          </a:solidFill>
                          <a:latin typeface="+mn-lt"/>
                          <a:ea typeface="+mn-ea"/>
                          <a:cs typeface="+mn-cs"/>
                        </a:rPr>
                        <a:t>Ulteriore </a:t>
                      </a:r>
                      <a:r>
                        <a:rPr kumimoji="0" lang="it-IT" sz="1800" b="1" kern="1200" baseline="0" dirty="0" smtClean="0">
                          <a:solidFill>
                            <a:schemeClr val="tx1"/>
                          </a:solidFill>
                          <a:latin typeface="+mn-lt"/>
                          <a:ea typeface="+mn-ea"/>
                          <a:cs typeface="+mn-cs"/>
                        </a:rPr>
                        <a:t>studio e ottimizzazione </a:t>
                      </a:r>
                      <a:r>
                        <a:rPr kumimoji="0" lang="it-IT" sz="1800" kern="1200" baseline="0" dirty="0" smtClean="0">
                          <a:solidFill>
                            <a:schemeClr val="tx1"/>
                          </a:solidFill>
                          <a:latin typeface="+mn-lt"/>
                          <a:ea typeface="+mn-ea"/>
                          <a:cs typeface="+mn-cs"/>
                        </a:rPr>
                        <a:t>delle tecniche descritte precedentemente</a:t>
                      </a:r>
                      <a:endParaRPr lang="it-IT" dirty="0"/>
                    </a:p>
                  </a:txBody>
                  <a:tcPr/>
                </a:tc>
              </a:tr>
            </a:tbl>
          </a:graphicData>
        </a:graphic>
      </p:graphicFrame>
    </p:spTree>
  </p:cSld>
  <p:clrMapOvr>
    <a:masterClrMapping/>
  </p:clrMapOvr>
  <p:transition advTm="7006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1054" y="105464"/>
            <a:ext cx="8102946" cy="1143000"/>
          </a:xfrm>
        </p:spPr>
        <p:txBody>
          <a:bodyPr>
            <a:normAutofit fontScale="90000"/>
          </a:bodyPr>
          <a:lstStyle/>
          <a:p>
            <a:pPr algn="ctr"/>
            <a:r>
              <a:rPr lang="it-IT" dirty="0"/>
              <a:t>Scenario </a:t>
            </a:r>
            <a:r>
              <a:rPr lang="it-IT" dirty="0" smtClean="0"/>
              <a:t>del motore di ricerca</a:t>
            </a:r>
            <a:br>
              <a:rPr lang="it-IT" dirty="0" smtClean="0"/>
            </a:br>
            <a:r>
              <a:rPr lang="it-IT" b="1" dirty="0" smtClean="0"/>
              <a:t>Help-Desk</a:t>
            </a:r>
            <a:endParaRPr lang="it-IT" b="1" dirty="0"/>
          </a:p>
        </p:txBody>
      </p:sp>
      <p:pic>
        <p:nvPicPr>
          <p:cNvPr id="6" name="Immagine 5" descr="Utente.jpg"/>
          <p:cNvPicPr>
            <a:picLocks noChangeAspect="1"/>
          </p:cNvPicPr>
          <p:nvPr/>
        </p:nvPicPr>
        <p:blipFill>
          <a:blip r:embed="rId3" cstate="print"/>
          <a:stretch>
            <a:fillRect/>
          </a:stretch>
        </p:blipFill>
        <p:spPr>
          <a:xfrm>
            <a:off x="3506644" y="3004882"/>
            <a:ext cx="949878" cy="944266"/>
          </a:xfrm>
          <a:prstGeom prst="rect">
            <a:avLst/>
          </a:prstGeom>
        </p:spPr>
      </p:pic>
      <p:pic>
        <p:nvPicPr>
          <p:cNvPr id="7" name="Immagine 6" descr="helpdesk6.jpg"/>
          <p:cNvPicPr>
            <a:picLocks noChangeAspect="1"/>
          </p:cNvPicPr>
          <p:nvPr/>
        </p:nvPicPr>
        <p:blipFill>
          <a:blip r:embed="rId4" cstate="print"/>
          <a:stretch>
            <a:fillRect/>
          </a:stretch>
        </p:blipFill>
        <p:spPr>
          <a:xfrm>
            <a:off x="5771447" y="2967127"/>
            <a:ext cx="1269583" cy="1074787"/>
          </a:xfrm>
          <a:prstGeom prst="rect">
            <a:avLst/>
          </a:prstGeom>
        </p:spPr>
      </p:pic>
      <p:sp>
        <p:nvSpPr>
          <p:cNvPr id="12" name="Freccia circolare in su 11"/>
          <p:cNvSpPr/>
          <p:nvPr/>
        </p:nvSpPr>
        <p:spPr>
          <a:xfrm>
            <a:off x="3939411" y="4750422"/>
            <a:ext cx="2528887" cy="731837"/>
          </a:xfrm>
          <a:prstGeom prst="curvedUp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3" name="Freccia circolare in giù 12"/>
          <p:cNvSpPr/>
          <p:nvPr/>
        </p:nvSpPr>
        <p:spPr>
          <a:xfrm flipH="1">
            <a:off x="3853146" y="2138612"/>
            <a:ext cx="2565401" cy="731838"/>
          </a:xfrm>
          <a:prstGeom prst="curvedDown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4" name="CasellaDiTesto 13"/>
          <p:cNvSpPr txBox="1"/>
          <p:nvPr/>
        </p:nvSpPr>
        <p:spPr>
          <a:xfrm>
            <a:off x="3311308" y="3893155"/>
            <a:ext cx="1433512" cy="830997"/>
          </a:xfrm>
          <a:prstGeom prst="rect">
            <a:avLst/>
          </a:prstGeom>
        </p:spPr>
        <p:txBody>
          <a:bodyPr wrap="square" rtlCol="0">
            <a:spAutoFit/>
          </a:bodyPr>
          <a:lstStyle/>
          <a:p>
            <a:pPr algn="ctr"/>
            <a:r>
              <a:rPr lang="it-IT" sz="2400" dirty="0"/>
              <a:t>Profilo Utente</a:t>
            </a:r>
          </a:p>
        </p:txBody>
      </p:sp>
      <p:sp>
        <p:nvSpPr>
          <p:cNvPr id="15" name="CasellaDiTesto 14"/>
          <p:cNvSpPr txBox="1"/>
          <p:nvPr/>
        </p:nvSpPr>
        <p:spPr>
          <a:xfrm>
            <a:off x="5350623" y="3895403"/>
            <a:ext cx="1841500" cy="830997"/>
          </a:xfrm>
          <a:prstGeom prst="rect">
            <a:avLst/>
          </a:prstGeom>
        </p:spPr>
        <p:txBody>
          <a:bodyPr rtlCol="0">
            <a:spAutoFit/>
          </a:bodyPr>
          <a:lstStyle/>
          <a:p>
            <a:pPr algn="ctr"/>
            <a:r>
              <a:rPr lang="it-IT" sz="2400" dirty="0"/>
              <a:t>Sistema di Help-Desk</a:t>
            </a:r>
            <a:endParaRPr lang="it-IT" dirty="0"/>
          </a:p>
        </p:txBody>
      </p:sp>
      <p:sp>
        <p:nvSpPr>
          <p:cNvPr id="17" name="CasellaDiTesto 16"/>
          <p:cNvSpPr txBox="1"/>
          <p:nvPr/>
        </p:nvSpPr>
        <p:spPr>
          <a:xfrm>
            <a:off x="7049421" y="2034595"/>
            <a:ext cx="2168799" cy="400110"/>
          </a:xfrm>
          <a:prstGeom prst="rect">
            <a:avLst/>
          </a:prstGeom>
        </p:spPr>
        <p:txBody>
          <a:bodyPr rtlCol="0">
            <a:spAutoFit/>
          </a:bodyPr>
          <a:lstStyle/>
          <a:p>
            <a:pPr algn="ctr"/>
            <a:r>
              <a:rPr lang="it-IT" sz="2000" dirty="0"/>
              <a:t>Documentazione</a:t>
            </a:r>
          </a:p>
        </p:txBody>
      </p:sp>
      <p:pic>
        <p:nvPicPr>
          <p:cNvPr id="3" name="Immagine 2" descr="cronologia.jpg"/>
          <p:cNvPicPr>
            <a:picLocks noChangeAspect="1"/>
          </p:cNvPicPr>
          <p:nvPr/>
        </p:nvPicPr>
        <p:blipFill>
          <a:blip r:embed="rId5" cstate="print"/>
          <a:stretch>
            <a:fillRect/>
          </a:stretch>
        </p:blipFill>
        <p:spPr>
          <a:xfrm>
            <a:off x="1016999" y="2337024"/>
            <a:ext cx="1267569" cy="1267569"/>
          </a:xfrm>
          <a:prstGeom prst="rect">
            <a:avLst/>
          </a:prstGeom>
        </p:spPr>
      </p:pic>
      <p:pic>
        <p:nvPicPr>
          <p:cNvPr id="4" name="Immagine 3" descr="cronologia3.jpg"/>
          <p:cNvPicPr>
            <a:picLocks noChangeAspect="1"/>
          </p:cNvPicPr>
          <p:nvPr/>
        </p:nvPicPr>
        <p:blipFill>
          <a:blip r:embed="rId6" cstate="print"/>
          <a:stretch>
            <a:fillRect/>
          </a:stretch>
        </p:blipFill>
        <p:spPr>
          <a:xfrm>
            <a:off x="1104593" y="3747383"/>
            <a:ext cx="1108520" cy="1102913"/>
          </a:xfrm>
          <a:prstGeom prst="rect">
            <a:avLst/>
          </a:prstGeom>
        </p:spPr>
      </p:pic>
      <p:sp>
        <p:nvSpPr>
          <p:cNvPr id="5" name="CasellaDiTesto 4"/>
          <p:cNvSpPr txBox="1"/>
          <p:nvPr/>
        </p:nvSpPr>
        <p:spPr>
          <a:xfrm>
            <a:off x="345071" y="4884572"/>
            <a:ext cx="2743200" cy="400110"/>
          </a:xfrm>
          <a:prstGeom prst="rect">
            <a:avLst/>
          </a:prstGeom>
        </p:spPr>
        <p:txBody>
          <a:bodyPr rtlCol="0">
            <a:spAutoFit/>
          </a:bodyPr>
          <a:lstStyle/>
          <a:p>
            <a:pPr algn="ctr"/>
            <a:r>
              <a:rPr lang="it-IT" sz="2000" dirty="0"/>
              <a:t>Cronologia</a:t>
            </a:r>
          </a:p>
        </p:txBody>
      </p:sp>
      <p:sp>
        <p:nvSpPr>
          <p:cNvPr id="8" name="CasellaDiTesto 7"/>
          <p:cNvSpPr txBox="1"/>
          <p:nvPr/>
        </p:nvSpPr>
        <p:spPr>
          <a:xfrm>
            <a:off x="258807" y="1992840"/>
            <a:ext cx="2743200" cy="400110"/>
          </a:xfrm>
          <a:prstGeom prst="rect">
            <a:avLst/>
          </a:prstGeom>
        </p:spPr>
        <p:txBody>
          <a:bodyPr rtlCol="0">
            <a:spAutoFit/>
          </a:bodyPr>
          <a:lstStyle/>
          <a:p>
            <a:pPr algn="ctr"/>
            <a:r>
              <a:rPr lang="it-IT" sz="2000" dirty="0"/>
              <a:t>Richiesta</a:t>
            </a:r>
          </a:p>
        </p:txBody>
      </p:sp>
      <p:cxnSp>
        <p:nvCxnSpPr>
          <p:cNvPr id="9" name="Connettore 4 8"/>
          <p:cNvCxnSpPr/>
          <p:nvPr/>
        </p:nvCxnSpPr>
        <p:spPr>
          <a:xfrm>
            <a:off x="2358887" y="2862470"/>
            <a:ext cx="1123734" cy="765426"/>
          </a:xfrm>
          <a:prstGeom prst="bentConnector3">
            <a:avLst>
              <a:gd name="adj1" fmla="val 50000"/>
            </a:avLst>
          </a:prstGeom>
          <a:ln>
            <a:solidFill>
              <a:schemeClr val="accent5">
                <a:lumMod val="60000"/>
                <a:lumOff val="40000"/>
              </a:schemeClr>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18" name="Connettore 2 17"/>
          <p:cNvCxnSpPr/>
          <p:nvPr/>
        </p:nvCxnSpPr>
        <p:spPr>
          <a:xfrm flipV="1">
            <a:off x="2444165" y="4391240"/>
            <a:ext cx="496429" cy="6531"/>
          </a:xfrm>
          <a:prstGeom prst="straightConnector1">
            <a:avLst/>
          </a:prstGeom>
          <a:ln>
            <a:solidFill>
              <a:schemeClr val="accent5">
                <a:lumMod val="60000"/>
                <a:lumOff val="40000"/>
              </a:schemeClr>
            </a:solidFill>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19" name="Connettore 2 18"/>
          <p:cNvCxnSpPr/>
          <p:nvPr/>
        </p:nvCxnSpPr>
        <p:spPr>
          <a:xfrm>
            <a:off x="2919744" y="3384825"/>
            <a:ext cx="13063" cy="1014918"/>
          </a:xfrm>
          <a:prstGeom prst="straightConnector1">
            <a:avLst/>
          </a:prstGeom>
          <a:ln>
            <a:solidFill>
              <a:schemeClr val="accent5">
                <a:lumMod val="60000"/>
                <a:lumOff val="40000"/>
              </a:schemeClr>
            </a:solidFill>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20" name="Connettore 2 19"/>
          <p:cNvCxnSpPr/>
          <p:nvPr/>
        </p:nvCxnSpPr>
        <p:spPr>
          <a:xfrm flipH="1" flipV="1">
            <a:off x="6942526" y="3781238"/>
            <a:ext cx="600973" cy="1314"/>
          </a:xfrm>
          <a:prstGeom prst="straightConnector1">
            <a:avLst/>
          </a:prstGeom>
          <a:ln>
            <a:solidFill>
              <a:schemeClr val="accent5">
                <a:lumMod val="60000"/>
                <a:lumOff val="40000"/>
              </a:schemeClr>
            </a:solidFill>
            <a:headEnd type="none"/>
            <a:tailEnd type="arrow"/>
          </a:ln>
        </p:spPr>
        <p:style>
          <a:lnRef idx="2">
            <a:schemeClr val="accent1">
              <a:shade val="50000"/>
            </a:schemeClr>
          </a:lnRef>
          <a:fillRef idx="1">
            <a:schemeClr val="accent1"/>
          </a:fillRef>
          <a:effectRef idx="0">
            <a:schemeClr val="accent1"/>
          </a:effectRef>
          <a:fontRef idx="minor">
            <a:schemeClr val="lt1"/>
          </a:fontRef>
        </p:style>
      </p:cxnSp>
      <p:sp>
        <p:nvSpPr>
          <p:cNvPr id="21" name="CasellaDiTesto 20"/>
          <p:cNvSpPr txBox="1"/>
          <p:nvPr/>
        </p:nvSpPr>
        <p:spPr>
          <a:xfrm>
            <a:off x="3454871" y="1747048"/>
            <a:ext cx="3422037" cy="400110"/>
          </a:xfrm>
          <a:prstGeom prst="rect">
            <a:avLst/>
          </a:prstGeom>
        </p:spPr>
        <p:txBody>
          <a:bodyPr rtlCol="0">
            <a:spAutoFit/>
          </a:bodyPr>
          <a:lstStyle/>
          <a:p>
            <a:pPr algn="ctr"/>
            <a:r>
              <a:rPr lang="it-IT" sz="2000" dirty="0" smtClean="0"/>
              <a:t>DOCUMENTI CONSIGLIATI</a:t>
            </a:r>
            <a:endParaRPr lang="it-IT" sz="2000" dirty="0"/>
          </a:p>
        </p:txBody>
      </p:sp>
      <p:sp>
        <p:nvSpPr>
          <p:cNvPr id="22" name="CasellaDiTesto 21"/>
          <p:cNvSpPr txBox="1"/>
          <p:nvPr/>
        </p:nvSpPr>
        <p:spPr>
          <a:xfrm>
            <a:off x="3824392" y="5496919"/>
            <a:ext cx="2743200" cy="400110"/>
          </a:xfrm>
          <a:prstGeom prst="rect">
            <a:avLst/>
          </a:prstGeom>
        </p:spPr>
        <p:txBody>
          <a:bodyPr rtlCol="0">
            <a:spAutoFit/>
          </a:bodyPr>
          <a:lstStyle/>
          <a:p>
            <a:pPr algn="ctr"/>
            <a:r>
              <a:rPr lang="it-IT" sz="2000" dirty="0"/>
              <a:t>RICERCA</a:t>
            </a:r>
          </a:p>
        </p:txBody>
      </p:sp>
      <p:pic>
        <p:nvPicPr>
          <p:cNvPr id="23" name="Immagine 22" descr="documentazione3.png"/>
          <p:cNvPicPr>
            <a:picLocks noChangeAspect="1"/>
          </p:cNvPicPr>
          <p:nvPr/>
        </p:nvPicPr>
        <p:blipFill>
          <a:blip r:embed="rId7" cstate="print"/>
          <a:stretch>
            <a:fillRect/>
          </a:stretch>
        </p:blipFill>
        <p:spPr>
          <a:xfrm>
            <a:off x="7599112" y="2353886"/>
            <a:ext cx="1229865" cy="2483157"/>
          </a:xfrm>
          <a:prstGeom prst="rect">
            <a:avLst/>
          </a:prstGeom>
        </p:spPr>
      </p:pic>
      <p:sp>
        <p:nvSpPr>
          <p:cNvPr id="24" name="CasellaDiTesto 23"/>
          <p:cNvSpPr txBox="1"/>
          <p:nvPr/>
        </p:nvSpPr>
        <p:spPr>
          <a:xfrm>
            <a:off x="1060175" y="6109252"/>
            <a:ext cx="8083826" cy="769441"/>
          </a:xfrm>
          <a:prstGeom prst="rect">
            <a:avLst/>
          </a:prstGeom>
          <a:noFill/>
        </p:spPr>
        <p:txBody>
          <a:bodyPr wrap="square" rtlCol="0">
            <a:spAutoFit/>
          </a:bodyPr>
          <a:lstStyle/>
          <a:p>
            <a:r>
              <a:rPr lang="it-IT" sz="2400" b="1" dirty="0" smtClean="0"/>
              <a:t>AMBIT</a:t>
            </a:r>
            <a:r>
              <a:rPr lang="it-IT" sz="2000" dirty="0" smtClean="0"/>
              <a:t>:   </a:t>
            </a:r>
            <a:r>
              <a:rPr lang="it-IT" sz="2000" dirty="0" err="1" smtClean="0">
                <a:latin typeface="Gill Sans MT" charset="0"/>
              </a:rPr>
              <a:t>Algorithms</a:t>
            </a:r>
            <a:r>
              <a:rPr lang="it-IT" sz="2000" dirty="0" smtClean="0">
                <a:latin typeface="Gill Sans MT" charset="0"/>
              </a:rPr>
              <a:t> and </a:t>
            </a:r>
            <a:r>
              <a:rPr lang="it-IT" sz="2000" dirty="0" err="1" smtClean="0">
                <a:latin typeface="Gill Sans MT" charset="0"/>
              </a:rPr>
              <a:t>Models</a:t>
            </a:r>
            <a:r>
              <a:rPr lang="it-IT" sz="2000" dirty="0" smtClean="0">
                <a:latin typeface="Gill Sans MT" charset="0"/>
              </a:rPr>
              <a:t> </a:t>
            </a:r>
            <a:r>
              <a:rPr lang="it-IT" sz="2000" dirty="0" err="1" smtClean="0">
                <a:latin typeface="Gill Sans MT" charset="0"/>
              </a:rPr>
              <a:t>for</a:t>
            </a:r>
            <a:r>
              <a:rPr lang="it-IT" sz="2000" dirty="0" smtClean="0">
                <a:latin typeface="Gill Sans MT" charset="0"/>
              </a:rPr>
              <a:t> Building </a:t>
            </a:r>
            <a:r>
              <a:rPr lang="it-IT" sz="2000" dirty="0" err="1" smtClean="0">
                <a:latin typeface="Gill Sans MT" charset="0"/>
              </a:rPr>
              <a:t>context-dependent</a:t>
            </a:r>
            <a:r>
              <a:rPr lang="it-IT" sz="2000" dirty="0" smtClean="0">
                <a:latin typeface="Gill Sans MT" charset="0"/>
              </a:rPr>
              <a:t> Information delivery </a:t>
            </a:r>
            <a:r>
              <a:rPr lang="it-IT" sz="2000" dirty="0" err="1" smtClean="0">
                <a:latin typeface="Gill Sans MT" charset="0"/>
              </a:rPr>
              <a:t>Tools</a:t>
            </a:r>
            <a:endParaRPr lang="it-IT" sz="2000" dirty="0"/>
          </a:p>
        </p:txBody>
      </p:sp>
    </p:spTree>
    <p:extLst>
      <p:ext uri="{BB962C8B-B14F-4D97-AF65-F5344CB8AC3E}">
        <p14:creationId xmlns="" xmlns:p14="http://schemas.microsoft.com/office/powerpoint/2010/main" val="323084624"/>
      </p:ext>
    </p:extLst>
  </p:cSld>
  <p:clrMapOvr>
    <a:masterClrMapping/>
  </p:clrMapOvr>
  <p:transition advTm="49967"/>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1178958" y="2789222"/>
            <a:ext cx="7754373" cy="9144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p:cNvSpPr>
            <a:spLocks noGrp="1"/>
          </p:cNvSpPr>
          <p:nvPr>
            <p:ph idx="1"/>
          </p:nvPr>
        </p:nvSpPr>
        <p:spPr>
          <a:xfrm>
            <a:off x="1351486" y="2846731"/>
            <a:ext cx="7864475" cy="814799"/>
          </a:xfrm>
        </p:spPr>
        <p:txBody>
          <a:bodyPr>
            <a:normAutofit/>
          </a:bodyPr>
          <a:lstStyle/>
          <a:p>
            <a:pPr marL="82296" indent="0">
              <a:buNone/>
            </a:pPr>
            <a:r>
              <a:rPr lang="it-IT" sz="4400">
                <a:latin typeface="Gill Sans MT" charset="0"/>
              </a:rPr>
              <a:t>GRAZIE PER L'ATTENZIONE</a:t>
            </a:r>
          </a:p>
        </p:txBody>
      </p:sp>
    </p:spTree>
    <p:extLst>
      <p:ext uri="{BB962C8B-B14F-4D97-AF65-F5344CB8AC3E}">
        <p14:creationId xmlns="" xmlns:p14="http://schemas.microsoft.com/office/powerpoint/2010/main" val="2448847733"/>
      </p:ext>
    </p:extLst>
  </p:cSld>
  <p:clrMapOvr>
    <a:masterClrMapping/>
  </p:clrMapOvr>
  <p:transition advTm="4477"/>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31966" y="0"/>
            <a:ext cx="8112034" cy="1143000"/>
          </a:xfrm>
        </p:spPr>
        <p:txBody>
          <a:bodyPr/>
          <a:lstStyle/>
          <a:p>
            <a:pPr algn="ctr"/>
            <a:r>
              <a:rPr lang="it-IT" dirty="0"/>
              <a:t>Obiettivi della Tesi</a:t>
            </a:r>
          </a:p>
        </p:txBody>
      </p:sp>
      <p:sp>
        <p:nvSpPr>
          <p:cNvPr id="3" name="Segnaposto contenuto 2"/>
          <p:cNvSpPr>
            <a:spLocks noGrp="1"/>
          </p:cNvSpPr>
          <p:nvPr>
            <p:ph idx="1"/>
          </p:nvPr>
        </p:nvSpPr>
        <p:spPr>
          <a:xfrm>
            <a:off x="1057275" y="1194823"/>
            <a:ext cx="5508417" cy="5583802"/>
          </a:xfrm>
        </p:spPr>
        <p:txBody>
          <a:bodyPr>
            <a:normAutofit/>
          </a:bodyPr>
          <a:lstStyle/>
          <a:p>
            <a:r>
              <a:rPr lang="it-IT" b="1" dirty="0">
                <a:latin typeface="Gill Sans MT" charset="0"/>
              </a:rPr>
              <a:t>Ottimizzazione</a:t>
            </a:r>
            <a:r>
              <a:rPr lang="it-IT" dirty="0">
                <a:latin typeface="Gill Sans MT" charset="0"/>
              </a:rPr>
              <a:t> di alcune </a:t>
            </a:r>
            <a:r>
              <a:rPr lang="it-IT" dirty="0" smtClean="0">
                <a:latin typeface="Gill Sans MT" charset="0"/>
              </a:rPr>
              <a:t>funzionalità software del progetto AMBIT, </a:t>
            </a:r>
            <a:r>
              <a:rPr lang="it-IT" dirty="0">
                <a:latin typeface="Gill Sans MT" charset="0"/>
              </a:rPr>
              <a:t>per </a:t>
            </a:r>
            <a:r>
              <a:rPr lang="it-IT" dirty="0" smtClean="0">
                <a:latin typeface="Gill Sans MT" charset="0"/>
              </a:rPr>
              <a:t>aumentarne l'efficacia </a:t>
            </a:r>
            <a:r>
              <a:rPr lang="it-IT" dirty="0">
                <a:latin typeface="Gill Sans MT" charset="0"/>
              </a:rPr>
              <a:t>nel </a:t>
            </a:r>
            <a:r>
              <a:rPr lang="it-IT" dirty="0" smtClean="0">
                <a:latin typeface="Gill Sans MT" charset="0"/>
              </a:rPr>
              <a:t>recupero dei dati.</a:t>
            </a:r>
          </a:p>
          <a:p>
            <a:pPr lvl="1"/>
            <a:r>
              <a:rPr lang="it-IT" dirty="0" smtClean="0">
                <a:latin typeface="Gill Sans MT" charset="0"/>
              </a:rPr>
              <a:t>Ottenere un ranking ottimale</a:t>
            </a:r>
          </a:p>
          <a:p>
            <a:pPr lvl="1"/>
            <a:endParaRPr lang="it-IT" dirty="0">
              <a:latin typeface="Gill Sans MT" charset="0"/>
            </a:endParaRPr>
          </a:p>
          <a:p>
            <a:r>
              <a:rPr lang="it-IT" b="1" dirty="0">
                <a:latin typeface="Gill Sans MT" charset="0"/>
              </a:rPr>
              <a:t>Valutazione Sperimentale</a:t>
            </a:r>
            <a:r>
              <a:rPr lang="it-IT" dirty="0">
                <a:latin typeface="Gill Sans MT" charset="0"/>
              </a:rPr>
              <a:t> </a:t>
            </a:r>
            <a:r>
              <a:rPr lang="it-IT" dirty="0" smtClean="0">
                <a:latin typeface="Gill Sans MT" charset="0"/>
              </a:rPr>
              <a:t/>
            </a:r>
            <a:br>
              <a:rPr lang="it-IT" dirty="0" smtClean="0">
                <a:latin typeface="Gill Sans MT" charset="0"/>
              </a:rPr>
            </a:br>
            <a:r>
              <a:rPr lang="it-IT" dirty="0" smtClean="0">
                <a:latin typeface="Gill Sans MT" charset="0"/>
              </a:rPr>
              <a:t>delle singole funzionalità del software e </a:t>
            </a:r>
            <a:r>
              <a:rPr lang="it-IT" dirty="0">
                <a:latin typeface="Gill Sans MT" charset="0"/>
              </a:rPr>
              <a:t>verifica dei </a:t>
            </a:r>
            <a:r>
              <a:rPr lang="it-IT" dirty="0" smtClean="0">
                <a:latin typeface="Gill Sans MT" charset="0"/>
              </a:rPr>
              <a:t>risultati ottenuti.</a:t>
            </a:r>
            <a:endParaRPr lang="it-IT" dirty="0">
              <a:latin typeface="Gill Sans MT" charset="0"/>
            </a:endParaRPr>
          </a:p>
        </p:txBody>
      </p:sp>
      <p:pic>
        <p:nvPicPr>
          <p:cNvPr id="4" name="Immagine 3" descr="optimization3.png"/>
          <p:cNvPicPr>
            <a:picLocks noChangeAspect="1"/>
          </p:cNvPicPr>
          <p:nvPr/>
        </p:nvPicPr>
        <p:blipFill>
          <a:blip r:embed="rId3" cstate="print"/>
          <a:stretch>
            <a:fillRect/>
          </a:stretch>
        </p:blipFill>
        <p:spPr>
          <a:xfrm>
            <a:off x="6730584" y="1499012"/>
            <a:ext cx="2413416" cy="2447407"/>
          </a:xfrm>
          <a:prstGeom prst="rect">
            <a:avLst/>
          </a:prstGeom>
        </p:spPr>
      </p:pic>
      <p:pic>
        <p:nvPicPr>
          <p:cNvPr id="5" name="Immagine 4" descr="evaluation.jpg"/>
          <p:cNvPicPr>
            <a:picLocks noChangeAspect="1"/>
          </p:cNvPicPr>
          <p:nvPr/>
        </p:nvPicPr>
        <p:blipFill>
          <a:blip r:embed="rId4" cstate="print"/>
          <a:stretch>
            <a:fillRect/>
          </a:stretch>
        </p:blipFill>
        <p:spPr>
          <a:xfrm>
            <a:off x="7250554" y="4606526"/>
            <a:ext cx="1599408" cy="2251474"/>
          </a:xfrm>
          <a:prstGeom prst="rect">
            <a:avLst/>
          </a:prstGeom>
        </p:spPr>
      </p:pic>
    </p:spTree>
    <p:extLst>
      <p:ext uri="{BB962C8B-B14F-4D97-AF65-F5344CB8AC3E}">
        <p14:creationId xmlns="" xmlns:p14="http://schemas.microsoft.com/office/powerpoint/2010/main" val="2056365352"/>
      </p:ext>
    </p:extLst>
  </p:cSld>
  <p:clrMapOvr>
    <a:masterClrMapping/>
  </p:clrMapOvr>
  <p:transition advTm="2243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1187450" y="698500"/>
            <a:ext cx="7754373" cy="9144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p:cNvSpPr>
            <a:spLocks noGrp="1"/>
          </p:cNvSpPr>
          <p:nvPr>
            <p:ph idx="1"/>
          </p:nvPr>
        </p:nvSpPr>
        <p:spPr>
          <a:xfrm>
            <a:off x="1392584" y="7938"/>
            <a:ext cx="7864129" cy="6819900"/>
          </a:xfrm>
        </p:spPr>
        <p:txBody>
          <a:bodyPr>
            <a:normAutofit/>
          </a:bodyPr>
          <a:lstStyle/>
          <a:p>
            <a:endParaRPr lang="it-IT" sz="4400" dirty="0">
              <a:latin typeface="Gill Sans MT" charset="0"/>
            </a:endParaRPr>
          </a:p>
          <a:p>
            <a:r>
              <a:rPr lang="it-IT" sz="4400" dirty="0">
                <a:latin typeface="Gill Sans MT" charset="0"/>
              </a:rPr>
              <a:t> </a:t>
            </a:r>
            <a:r>
              <a:rPr lang="it-IT" sz="4400" dirty="0" smtClean="0">
                <a:latin typeface="Gill Sans MT" charset="0"/>
              </a:rPr>
              <a:t>Stato dell’arte</a:t>
            </a:r>
            <a:endParaRPr lang="it-IT" sz="4400" dirty="0">
              <a:latin typeface="Gill Sans MT" charset="0"/>
            </a:endParaRPr>
          </a:p>
          <a:p>
            <a:endParaRPr lang="it-IT" sz="4400" dirty="0">
              <a:latin typeface="Gill Sans MT" charset="0"/>
            </a:endParaRPr>
          </a:p>
          <a:p>
            <a:r>
              <a:rPr lang="it-IT" sz="4400" dirty="0">
                <a:latin typeface="Gill Sans MT" charset="0"/>
              </a:rPr>
              <a:t> </a:t>
            </a:r>
            <a:r>
              <a:rPr lang="it-IT" sz="4400" dirty="0" smtClean="0">
                <a:latin typeface="Gill Sans MT" charset="0"/>
              </a:rPr>
              <a:t>Ottimizzazione</a:t>
            </a:r>
            <a:endParaRPr lang="it-IT" sz="4400" dirty="0">
              <a:latin typeface="Gill Sans MT" charset="0"/>
            </a:endParaRPr>
          </a:p>
          <a:p>
            <a:endParaRPr lang="it-IT" sz="4400" dirty="0">
              <a:latin typeface="Gill Sans MT" charset="0"/>
            </a:endParaRPr>
          </a:p>
          <a:p>
            <a:r>
              <a:rPr lang="it-IT" sz="4400" dirty="0">
                <a:latin typeface="Gill Sans MT" charset="0"/>
              </a:rPr>
              <a:t> Valutazioni Sperimentali</a:t>
            </a:r>
          </a:p>
          <a:p>
            <a:endParaRPr lang="it-IT" sz="4400" dirty="0">
              <a:latin typeface="Gill Sans MT" charset="0"/>
            </a:endParaRPr>
          </a:p>
          <a:p>
            <a:r>
              <a:rPr lang="it-IT" sz="4400" dirty="0">
                <a:latin typeface="Gill Sans MT" charset="0"/>
              </a:rPr>
              <a:t> Conclusioni e Sviluppi Futuri</a:t>
            </a:r>
          </a:p>
        </p:txBody>
      </p:sp>
    </p:spTree>
    <p:extLst>
      <p:ext uri="{BB962C8B-B14F-4D97-AF65-F5344CB8AC3E}">
        <p14:creationId xmlns="" xmlns:p14="http://schemas.microsoft.com/office/powerpoint/2010/main" val="2652623498"/>
      </p:ext>
    </p:extLst>
  </p:cSld>
  <p:clrMapOvr>
    <a:masterClrMapping/>
  </p:clrMapOvr>
  <p:transition advTm="775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descr="expertsystem.PNG"/>
          <p:cNvPicPr>
            <a:picLocks noChangeAspect="1"/>
          </p:cNvPicPr>
          <p:nvPr/>
        </p:nvPicPr>
        <p:blipFill>
          <a:blip r:embed="rId3" cstate="print"/>
          <a:stretch>
            <a:fillRect/>
          </a:stretch>
        </p:blipFill>
        <p:spPr>
          <a:xfrm>
            <a:off x="7740872" y="4507677"/>
            <a:ext cx="1228266" cy="579465"/>
          </a:xfrm>
          <a:prstGeom prst="rect">
            <a:avLst/>
          </a:prstGeom>
        </p:spPr>
      </p:pic>
      <p:sp>
        <p:nvSpPr>
          <p:cNvPr id="7" name="Rettangolo arrotondato 6"/>
          <p:cNvSpPr/>
          <p:nvPr/>
        </p:nvSpPr>
        <p:spPr>
          <a:xfrm>
            <a:off x="1193800" y="1340160"/>
            <a:ext cx="1875971" cy="4323805"/>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1018903" y="0"/>
            <a:ext cx="8125097" cy="1143000"/>
          </a:xfrm>
        </p:spPr>
        <p:txBody>
          <a:bodyPr/>
          <a:lstStyle/>
          <a:p>
            <a:pPr algn="ctr"/>
            <a:r>
              <a:rPr lang="it-IT" dirty="0" smtClean="0"/>
              <a:t>Ranking dei Documenti</a:t>
            </a:r>
            <a:endParaRPr lang="it-IT" dirty="0"/>
          </a:p>
        </p:txBody>
      </p:sp>
      <p:pic>
        <p:nvPicPr>
          <p:cNvPr id="4" name="Immagine 3" descr="Utente.jpg"/>
          <p:cNvPicPr>
            <a:picLocks noChangeAspect="1"/>
          </p:cNvPicPr>
          <p:nvPr/>
        </p:nvPicPr>
        <p:blipFill>
          <a:blip r:embed="rId4" cstate="print"/>
          <a:stretch>
            <a:fillRect/>
          </a:stretch>
        </p:blipFill>
        <p:spPr>
          <a:xfrm>
            <a:off x="1617919" y="2209060"/>
            <a:ext cx="1046904" cy="1037984"/>
          </a:xfrm>
          <a:prstGeom prst="rect">
            <a:avLst/>
          </a:prstGeom>
        </p:spPr>
      </p:pic>
      <p:pic>
        <p:nvPicPr>
          <p:cNvPr id="5" name="Immagine 4" descr="helpdesk6.jpg"/>
          <p:cNvPicPr>
            <a:picLocks noChangeAspect="1"/>
          </p:cNvPicPr>
          <p:nvPr/>
        </p:nvPicPr>
        <p:blipFill>
          <a:blip r:embed="rId5" cstate="print"/>
          <a:stretch>
            <a:fillRect/>
          </a:stretch>
        </p:blipFill>
        <p:spPr>
          <a:xfrm>
            <a:off x="1574791" y="3587972"/>
            <a:ext cx="1397900" cy="1185114"/>
          </a:xfrm>
          <a:prstGeom prst="rect">
            <a:avLst/>
          </a:prstGeom>
        </p:spPr>
      </p:pic>
      <p:sp>
        <p:nvSpPr>
          <p:cNvPr id="6" name="Freccia a destra 5"/>
          <p:cNvSpPr/>
          <p:nvPr/>
        </p:nvSpPr>
        <p:spPr>
          <a:xfrm rot="20085192">
            <a:off x="3021531" y="2131563"/>
            <a:ext cx="2436006" cy="253270"/>
          </a:xfrm>
          <a:prstGeom prst="right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i="1"/>
          </a:p>
        </p:txBody>
      </p:sp>
      <p:sp>
        <p:nvSpPr>
          <p:cNvPr id="8" name="Freccia a destra 7"/>
          <p:cNvSpPr/>
          <p:nvPr/>
        </p:nvSpPr>
        <p:spPr>
          <a:xfrm rot="1789291">
            <a:off x="2998492" y="3601439"/>
            <a:ext cx="2516209" cy="268061"/>
          </a:xfrm>
          <a:prstGeom prst="rightArrow">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4819314" y="1388550"/>
            <a:ext cx="4076246" cy="523220"/>
          </a:xfrm>
          <a:prstGeom prst="rect">
            <a:avLst/>
          </a:prstGeom>
        </p:spPr>
        <p:txBody>
          <a:bodyPr wrap="square" rtlCol="0">
            <a:spAutoFit/>
          </a:bodyPr>
          <a:lstStyle/>
          <a:p>
            <a:pPr algn="ctr"/>
            <a:r>
              <a:rPr lang="it-IT" sz="2800" u="sng" dirty="0" smtClean="0"/>
              <a:t>Termini Rilevanti</a:t>
            </a:r>
            <a:endParaRPr lang="it-IT" sz="2800" u="sng" dirty="0"/>
          </a:p>
        </p:txBody>
      </p:sp>
      <p:sp>
        <p:nvSpPr>
          <p:cNvPr id="10" name="CasellaDiTesto 9"/>
          <p:cNvSpPr txBox="1"/>
          <p:nvPr/>
        </p:nvSpPr>
        <p:spPr>
          <a:xfrm>
            <a:off x="4751265" y="4123864"/>
            <a:ext cx="3596105" cy="523220"/>
          </a:xfrm>
          <a:prstGeom prst="rect">
            <a:avLst/>
          </a:prstGeom>
        </p:spPr>
        <p:txBody>
          <a:bodyPr wrap="square" rtlCol="0">
            <a:spAutoFit/>
          </a:bodyPr>
          <a:lstStyle/>
          <a:p>
            <a:pPr algn="ctr"/>
            <a:r>
              <a:rPr lang="it-IT" sz="2800" u="sng" dirty="0"/>
              <a:t>Classi </a:t>
            </a:r>
            <a:r>
              <a:rPr lang="it-IT" sz="2800" u="sng" dirty="0" err="1"/>
              <a:t>IPTC*</a:t>
            </a:r>
            <a:endParaRPr lang="it-IT" sz="2800" u="sng" dirty="0"/>
          </a:p>
        </p:txBody>
      </p:sp>
      <p:pic>
        <p:nvPicPr>
          <p:cNvPr id="11" name="Immagine 10" descr="documents.png"/>
          <p:cNvPicPr>
            <a:picLocks noChangeAspect="1"/>
          </p:cNvPicPr>
          <p:nvPr/>
        </p:nvPicPr>
        <p:blipFill>
          <a:blip r:embed="rId6" cstate="print"/>
          <a:stretch>
            <a:fillRect/>
          </a:stretch>
        </p:blipFill>
        <p:spPr>
          <a:xfrm>
            <a:off x="8241846" y="1302894"/>
            <a:ext cx="712961" cy="714802"/>
          </a:xfrm>
          <a:prstGeom prst="rect">
            <a:avLst/>
          </a:prstGeom>
        </p:spPr>
      </p:pic>
      <p:pic>
        <p:nvPicPr>
          <p:cNvPr id="3" name="Immagine 2" descr="cogito.PNG"/>
          <p:cNvPicPr>
            <a:picLocks noChangeAspect="1"/>
          </p:cNvPicPr>
          <p:nvPr/>
        </p:nvPicPr>
        <p:blipFill>
          <a:blip r:embed="rId7" cstate="print"/>
          <a:stretch>
            <a:fillRect/>
          </a:stretch>
        </p:blipFill>
        <p:spPr>
          <a:xfrm>
            <a:off x="7835462" y="4186267"/>
            <a:ext cx="1190001" cy="350968"/>
          </a:xfrm>
          <a:prstGeom prst="rect">
            <a:avLst/>
          </a:prstGeom>
        </p:spPr>
      </p:pic>
      <p:sp>
        <p:nvSpPr>
          <p:cNvPr id="13" name="CasellaDiTesto 12"/>
          <p:cNvSpPr txBox="1"/>
          <p:nvPr/>
        </p:nvSpPr>
        <p:spPr>
          <a:xfrm>
            <a:off x="4351868" y="6211669"/>
            <a:ext cx="4792132" cy="646331"/>
          </a:xfrm>
          <a:prstGeom prst="rect">
            <a:avLst/>
          </a:prstGeom>
        </p:spPr>
        <p:txBody>
          <a:bodyPr wrap="square" rtlCol="0">
            <a:spAutoFit/>
          </a:bodyPr>
          <a:lstStyle/>
          <a:p>
            <a:pPr algn="ctr"/>
            <a:r>
              <a:rPr lang="it-IT" dirty="0" err="1"/>
              <a:t>*</a:t>
            </a:r>
            <a:r>
              <a:rPr lang="it-IT" dirty="0" err="1">
                <a:latin typeface="Gill Sans MT" charset="0"/>
              </a:rPr>
              <a:t>International</a:t>
            </a:r>
            <a:r>
              <a:rPr lang="it-IT" dirty="0">
                <a:latin typeface="Gill Sans MT" charset="0"/>
              </a:rPr>
              <a:t> Press </a:t>
            </a:r>
            <a:r>
              <a:rPr lang="it-IT" dirty="0" err="1">
                <a:latin typeface="Gill Sans MT" charset="0"/>
              </a:rPr>
              <a:t>Telecommunications</a:t>
            </a:r>
            <a:r>
              <a:rPr lang="it-IT" dirty="0">
                <a:latin typeface="Gill Sans MT" charset="0"/>
              </a:rPr>
              <a:t> </a:t>
            </a:r>
            <a:r>
              <a:rPr lang="it-IT" dirty="0" err="1" smtClean="0">
                <a:latin typeface="Gill Sans MT" charset="0"/>
              </a:rPr>
              <a:t>Council</a:t>
            </a:r>
            <a:endParaRPr lang="it-IT" dirty="0" smtClean="0">
              <a:latin typeface="Gill Sans MT" charset="0"/>
            </a:endParaRPr>
          </a:p>
          <a:p>
            <a:pPr algn="ctr"/>
            <a:r>
              <a:rPr lang="it-IT" dirty="0" smtClean="0"/>
              <a:t>http://cv.iptc.org/newscodes/mediatopic</a:t>
            </a:r>
            <a:endParaRPr lang="it-IT" dirty="0">
              <a:latin typeface="Gill Sans MT" charset="0"/>
            </a:endParaRPr>
          </a:p>
        </p:txBody>
      </p:sp>
      <p:sp>
        <p:nvSpPr>
          <p:cNvPr id="14" name="CasellaDiTesto 13"/>
          <p:cNvSpPr txBox="1"/>
          <p:nvPr/>
        </p:nvSpPr>
        <p:spPr>
          <a:xfrm>
            <a:off x="1214847" y="1705922"/>
            <a:ext cx="1815736" cy="400110"/>
          </a:xfrm>
          <a:prstGeom prst="rect">
            <a:avLst/>
          </a:prstGeom>
          <a:noFill/>
        </p:spPr>
        <p:txBody>
          <a:bodyPr wrap="square" rtlCol="0">
            <a:spAutoFit/>
          </a:bodyPr>
          <a:lstStyle/>
          <a:p>
            <a:pPr algn="ctr"/>
            <a:r>
              <a:rPr lang="it-IT" sz="2000" dirty="0" smtClean="0"/>
              <a:t>Profilo</a:t>
            </a:r>
            <a:endParaRPr lang="it-IT" sz="2000" dirty="0"/>
          </a:p>
        </p:txBody>
      </p:sp>
      <p:sp>
        <p:nvSpPr>
          <p:cNvPr id="15" name="CasellaDiTesto 14"/>
          <p:cNvSpPr txBox="1"/>
          <p:nvPr/>
        </p:nvSpPr>
        <p:spPr>
          <a:xfrm>
            <a:off x="1119354" y="4814882"/>
            <a:ext cx="2021138" cy="707886"/>
          </a:xfrm>
          <a:prstGeom prst="rect">
            <a:avLst/>
          </a:prstGeom>
          <a:noFill/>
        </p:spPr>
        <p:txBody>
          <a:bodyPr wrap="square" rtlCol="0">
            <a:spAutoFit/>
          </a:bodyPr>
          <a:lstStyle/>
          <a:p>
            <a:pPr algn="ctr"/>
            <a:r>
              <a:rPr lang="it-IT" sz="2000" dirty="0" smtClean="0"/>
              <a:t>Documentazione Help-Desk</a:t>
            </a:r>
            <a:endParaRPr lang="it-IT" sz="2000" dirty="0"/>
          </a:p>
        </p:txBody>
      </p:sp>
      <p:sp>
        <p:nvSpPr>
          <p:cNvPr id="18" name="CasellaDiTesto 17"/>
          <p:cNvSpPr txBox="1"/>
          <p:nvPr/>
        </p:nvSpPr>
        <p:spPr>
          <a:xfrm>
            <a:off x="5654040" y="1874520"/>
            <a:ext cx="3261360" cy="1754326"/>
          </a:xfrm>
          <a:prstGeom prst="rect">
            <a:avLst/>
          </a:prstGeom>
          <a:noFill/>
        </p:spPr>
        <p:txBody>
          <a:bodyPr wrap="square" rtlCol="0">
            <a:spAutoFit/>
          </a:bodyPr>
          <a:lstStyle/>
          <a:p>
            <a:pPr marL="342900" indent="-342900">
              <a:buFont typeface="Arial" pitchFamily="34" charset="0"/>
              <a:buChar char="•"/>
            </a:pPr>
            <a:r>
              <a:rPr lang="it-IT" dirty="0" smtClean="0"/>
              <a:t>Utilizzo del modello vettoriale esteso con informazioni su sinonimi e termini correlati</a:t>
            </a:r>
          </a:p>
          <a:p>
            <a:pPr marL="342900" indent="-342900">
              <a:buFont typeface="Arial" pitchFamily="34" charset="0"/>
              <a:buChar char="•"/>
            </a:pPr>
            <a:r>
              <a:rPr lang="it-IT" dirty="0" smtClean="0"/>
              <a:t>Utilizzo di pesi per i termini rilevanti</a:t>
            </a:r>
          </a:p>
        </p:txBody>
      </p:sp>
      <p:sp>
        <p:nvSpPr>
          <p:cNvPr id="19" name="CasellaDiTesto 18"/>
          <p:cNvSpPr txBox="1"/>
          <p:nvPr/>
        </p:nvSpPr>
        <p:spPr>
          <a:xfrm>
            <a:off x="5648786" y="5091742"/>
            <a:ext cx="3116843" cy="923330"/>
          </a:xfrm>
          <a:prstGeom prst="rect">
            <a:avLst/>
          </a:prstGeom>
          <a:noFill/>
        </p:spPr>
        <p:txBody>
          <a:bodyPr wrap="square" rtlCol="0">
            <a:spAutoFit/>
          </a:bodyPr>
          <a:lstStyle/>
          <a:p>
            <a:pPr marL="342900" indent="-342900">
              <a:buFont typeface="Arial" pitchFamily="34" charset="0"/>
              <a:buChar char="•"/>
            </a:pPr>
            <a:r>
              <a:rPr lang="it-IT" dirty="0" smtClean="0"/>
              <a:t>Utilizzo della classificazione basata sulle classi IPTC e sui relativi punteggi</a:t>
            </a:r>
            <a:endParaRPr lang="it-IT" dirty="0"/>
          </a:p>
        </p:txBody>
      </p:sp>
    </p:spTree>
    <p:extLst>
      <p:ext uri="{BB962C8B-B14F-4D97-AF65-F5344CB8AC3E}">
        <p14:creationId xmlns="" xmlns:p14="http://schemas.microsoft.com/office/powerpoint/2010/main" val="2594428442"/>
      </p:ext>
    </p:extLst>
  </p:cSld>
  <p:clrMapOvr>
    <a:masterClrMapping/>
  </p:clrMapOvr>
  <p:transition advTm="8470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ttangolo 74"/>
          <p:cNvSpPr/>
          <p:nvPr/>
        </p:nvSpPr>
        <p:spPr>
          <a:xfrm>
            <a:off x="2433851" y="3708094"/>
            <a:ext cx="5331725" cy="393483"/>
          </a:xfrm>
          <a:prstGeom prst="rect">
            <a:avLst/>
          </a:prstGeom>
          <a:solidFill>
            <a:srgbClr val="FEE9DA"/>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Rettangolo 67"/>
          <p:cNvSpPr/>
          <p:nvPr/>
        </p:nvSpPr>
        <p:spPr>
          <a:xfrm>
            <a:off x="5829300" y="5800725"/>
            <a:ext cx="2466975" cy="600075"/>
          </a:xfrm>
          <a:prstGeom prst="rect">
            <a:avLst/>
          </a:prstGeom>
          <a:solidFill>
            <a:srgbClr val="FEE9DA"/>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7" name="Rettangolo 66"/>
          <p:cNvSpPr/>
          <p:nvPr/>
        </p:nvSpPr>
        <p:spPr>
          <a:xfrm>
            <a:off x="2962275" y="5800724"/>
            <a:ext cx="2714625" cy="590551"/>
          </a:xfrm>
          <a:prstGeom prst="rect">
            <a:avLst/>
          </a:prstGeom>
          <a:solidFill>
            <a:srgbClr val="FEE9DA"/>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6" name="Rettangolo 65"/>
          <p:cNvSpPr/>
          <p:nvPr/>
        </p:nvSpPr>
        <p:spPr>
          <a:xfrm>
            <a:off x="5695950" y="5010150"/>
            <a:ext cx="2600325" cy="609600"/>
          </a:xfrm>
          <a:prstGeom prst="rect">
            <a:avLst/>
          </a:prstGeom>
          <a:solidFill>
            <a:srgbClr val="FEE9DA"/>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5" name="Rettangolo 64"/>
          <p:cNvSpPr/>
          <p:nvPr/>
        </p:nvSpPr>
        <p:spPr>
          <a:xfrm>
            <a:off x="2962276" y="5010150"/>
            <a:ext cx="2571750" cy="600075"/>
          </a:xfrm>
          <a:prstGeom prst="rect">
            <a:avLst/>
          </a:prstGeom>
          <a:solidFill>
            <a:srgbClr val="FEE9DA"/>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2" name="Titolo 1"/>
          <p:cNvSpPr>
            <a:spLocks noGrp="1"/>
          </p:cNvSpPr>
          <p:nvPr>
            <p:ph type="title"/>
          </p:nvPr>
        </p:nvSpPr>
        <p:spPr>
          <a:xfrm>
            <a:off x="1045028" y="0"/>
            <a:ext cx="8098971" cy="1143000"/>
          </a:xfrm>
        </p:spPr>
        <p:txBody>
          <a:bodyPr/>
          <a:lstStyle/>
          <a:p>
            <a:pPr algn="ctr"/>
            <a:r>
              <a:rPr lang="it-IT" dirty="0" smtClean="0"/>
              <a:t>Similarità - Modello Vettoriale</a:t>
            </a:r>
            <a:endParaRPr lang="it-IT" dirty="0"/>
          </a:p>
        </p:txBody>
      </p:sp>
      <p:sp>
        <p:nvSpPr>
          <p:cNvPr id="4" name="CasellaDiTesto 3"/>
          <p:cNvSpPr txBox="1"/>
          <p:nvPr/>
        </p:nvSpPr>
        <p:spPr>
          <a:xfrm>
            <a:off x="1113268" y="978543"/>
            <a:ext cx="1443665" cy="369332"/>
          </a:xfrm>
          <a:prstGeom prst="rect">
            <a:avLst/>
          </a:prstGeom>
          <a:noFill/>
        </p:spPr>
        <p:txBody>
          <a:bodyPr wrap="none" rtlCol="0">
            <a:spAutoFit/>
          </a:bodyPr>
          <a:lstStyle/>
          <a:p>
            <a:r>
              <a:rPr lang="it-IT" dirty="0" smtClean="0"/>
              <a:t>Profili Utente</a:t>
            </a:r>
            <a:endParaRPr lang="it-IT" dirty="0"/>
          </a:p>
        </p:txBody>
      </p:sp>
      <p:sp>
        <p:nvSpPr>
          <p:cNvPr id="5" name="CasellaDiTesto 4"/>
          <p:cNvSpPr txBox="1"/>
          <p:nvPr/>
        </p:nvSpPr>
        <p:spPr>
          <a:xfrm>
            <a:off x="6210213" y="1005841"/>
            <a:ext cx="1233030" cy="369332"/>
          </a:xfrm>
          <a:prstGeom prst="rect">
            <a:avLst/>
          </a:prstGeom>
          <a:noFill/>
        </p:spPr>
        <p:txBody>
          <a:bodyPr wrap="none" rtlCol="0">
            <a:spAutoFit/>
          </a:bodyPr>
          <a:lstStyle/>
          <a:p>
            <a:r>
              <a:rPr lang="it-IT" dirty="0" smtClean="0"/>
              <a:t>Documenti</a:t>
            </a:r>
            <a:endParaRPr lang="it-IT" dirty="0"/>
          </a:p>
        </p:txBody>
      </p:sp>
      <p:pic>
        <p:nvPicPr>
          <p:cNvPr id="6" name="Immagine 5" descr="Utente.jpg"/>
          <p:cNvPicPr>
            <a:picLocks noChangeAspect="1"/>
          </p:cNvPicPr>
          <p:nvPr/>
        </p:nvPicPr>
        <p:blipFill>
          <a:blip r:embed="rId3" cstate="print"/>
          <a:stretch>
            <a:fillRect/>
          </a:stretch>
        </p:blipFill>
        <p:spPr>
          <a:xfrm>
            <a:off x="2584595" y="916032"/>
            <a:ext cx="429441" cy="429441"/>
          </a:xfrm>
          <a:prstGeom prst="rect">
            <a:avLst/>
          </a:prstGeom>
        </p:spPr>
      </p:pic>
      <p:pic>
        <p:nvPicPr>
          <p:cNvPr id="7" name="Immagine 6" descr="documentotxt2.png"/>
          <p:cNvPicPr>
            <a:picLocks noChangeAspect="1"/>
          </p:cNvPicPr>
          <p:nvPr/>
        </p:nvPicPr>
        <p:blipFill>
          <a:blip r:embed="rId4" cstate="print"/>
          <a:stretch>
            <a:fillRect/>
          </a:stretch>
        </p:blipFill>
        <p:spPr>
          <a:xfrm>
            <a:off x="7489109" y="891036"/>
            <a:ext cx="487680" cy="487680"/>
          </a:xfrm>
          <a:prstGeom prst="rect">
            <a:avLst/>
          </a:prstGeom>
        </p:spPr>
      </p:pic>
      <p:graphicFrame>
        <p:nvGraphicFramePr>
          <p:cNvPr id="13" name="Tabella 12"/>
          <p:cNvGraphicFramePr>
            <a:graphicFrameLocks noGrp="1"/>
          </p:cNvGraphicFramePr>
          <p:nvPr/>
        </p:nvGraphicFramePr>
        <p:xfrm>
          <a:off x="1114702" y="1451148"/>
          <a:ext cx="2733967" cy="1676400"/>
        </p:xfrm>
        <a:graphic>
          <a:graphicData uri="http://schemas.openxmlformats.org/drawingml/2006/table">
            <a:tbl>
              <a:tblPr firstRow="1">
                <a:tableStyleId>{5DA37D80-6434-44D0-A028-1B22A696006F}</a:tableStyleId>
              </a:tblPr>
              <a:tblGrid>
                <a:gridCol w="322212"/>
                <a:gridCol w="1261116"/>
                <a:gridCol w="577433"/>
                <a:gridCol w="573206"/>
              </a:tblGrid>
              <a:tr h="130775">
                <a:tc>
                  <a:txBody>
                    <a:bodyPr/>
                    <a:lstStyle/>
                    <a:p>
                      <a:pPr algn="ctr"/>
                      <a:r>
                        <a:rPr lang="it-IT" sz="1600" b="0" dirty="0" smtClean="0"/>
                        <a:t>P</a:t>
                      </a:r>
                      <a:endParaRPr lang="it-IT" sz="1600" b="0" dirty="0"/>
                    </a:p>
                  </a:txBody>
                  <a:tcPr anchor="ctr"/>
                </a:tc>
                <a:tc>
                  <a:txBody>
                    <a:bodyPr/>
                    <a:lstStyle/>
                    <a:p>
                      <a:pPr algn="ctr"/>
                      <a:r>
                        <a:rPr lang="it-IT" sz="1600" b="0" dirty="0" smtClean="0"/>
                        <a:t>TERMINI</a:t>
                      </a:r>
                      <a:endParaRPr lang="it-IT" sz="1600" b="0" dirty="0"/>
                    </a:p>
                  </a:txBody>
                  <a:tcPr/>
                </a:tc>
                <a:tc>
                  <a:txBody>
                    <a:bodyPr/>
                    <a:lstStyle/>
                    <a:p>
                      <a:pPr algn="ctr"/>
                      <a:r>
                        <a:rPr lang="it-IT" sz="1600" b="0" dirty="0" smtClean="0"/>
                        <a:t>TF</a:t>
                      </a:r>
                      <a:endParaRPr lang="it-IT" sz="1600" b="0" dirty="0"/>
                    </a:p>
                  </a:txBody>
                  <a:tcPr>
                    <a:noFill/>
                  </a:tcPr>
                </a:tc>
                <a:tc>
                  <a:txBody>
                    <a:bodyPr/>
                    <a:lstStyle/>
                    <a:p>
                      <a:pPr algn="ctr"/>
                      <a:r>
                        <a:rPr lang="it-IT" sz="1600" b="0" dirty="0" smtClean="0"/>
                        <a:t>IDF</a:t>
                      </a:r>
                      <a:endParaRPr lang="it-IT" sz="1600" b="0" dirty="0"/>
                    </a:p>
                  </a:txBody>
                  <a:tcPr/>
                </a:tc>
              </a:tr>
              <a:tr h="130775">
                <a:tc rowSpan="2">
                  <a:txBody>
                    <a:bodyPr/>
                    <a:lstStyle/>
                    <a:p>
                      <a:pPr algn="ctr"/>
                      <a:r>
                        <a:rPr lang="it-IT" sz="1600" b="0" dirty="0" smtClean="0"/>
                        <a:t>1</a:t>
                      </a:r>
                      <a:endParaRPr lang="it-IT" sz="1600" b="0" dirty="0"/>
                    </a:p>
                  </a:txBody>
                  <a:tcPr anchor="ctr"/>
                </a:tc>
                <a:tc>
                  <a:txBody>
                    <a:bodyPr/>
                    <a:lstStyle/>
                    <a:p>
                      <a:pPr algn="ctr"/>
                      <a:r>
                        <a:rPr lang="it-IT" sz="1600" dirty="0" err="1" smtClean="0"/>
                        <a:t>Guarantee</a:t>
                      </a:r>
                      <a:endParaRPr lang="it-IT" sz="1600" dirty="0"/>
                    </a:p>
                  </a:txBody>
                  <a:tcPr>
                    <a:noFill/>
                  </a:tcPr>
                </a:tc>
                <a:tc>
                  <a:txBody>
                    <a:bodyPr/>
                    <a:lstStyle/>
                    <a:p>
                      <a:pPr algn="ctr"/>
                      <a:r>
                        <a:rPr lang="it-IT" sz="1600" dirty="0" smtClean="0"/>
                        <a:t>12.5</a:t>
                      </a:r>
                      <a:endParaRPr lang="it-IT" sz="1600" dirty="0"/>
                    </a:p>
                  </a:txBody>
                  <a:tcPr>
                    <a:noFill/>
                  </a:tcPr>
                </a:tc>
                <a:tc>
                  <a:txBody>
                    <a:bodyPr/>
                    <a:lstStyle/>
                    <a:p>
                      <a:pPr algn="ctr"/>
                      <a:r>
                        <a:rPr lang="it-IT" sz="1600" dirty="0" smtClean="0"/>
                        <a:t>3.1</a:t>
                      </a:r>
                      <a:endParaRPr lang="it-IT" sz="1600" dirty="0"/>
                    </a:p>
                  </a:txBody>
                  <a:tcPr>
                    <a:noFill/>
                  </a:tcPr>
                </a:tc>
              </a:tr>
              <a:tr h="130775">
                <a:tc vMerge="1">
                  <a:txBody>
                    <a:bodyPr/>
                    <a:lstStyle/>
                    <a:p>
                      <a:endParaRPr lang="it-IT" dirty="0"/>
                    </a:p>
                  </a:txBody>
                  <a:tcPr/>
                </a:tc>
                <a:tc>
                  <a:txBody>
                    <a:bodyPr/>
                    <a:lstStyle/>
                    <a:p>
                      <a:pPr algn="ctr"/>
                      <a:r>
                        <a:rPr lang="it-IT" sz="1600" dirty="0" err="1" smtClean="0"/>
                        <a:t>Term</a:t>
                      </a:r>
                      <a:endParaRPr lang="it-IT" sz="1600" dirty="0"/>
                    </a:p>
                  </a:txBody>
                  <a:tcPr/>
                </a:tc>
                <a:tc>
                  <a:txBody>
                    <a:bodyPr/>
                    <a:lstStyle/>
                    <a:p>
                      <a:pPr algn="ctr"/>
                      <a:r>
                        <a:rPr lang="it-IT" sz="1600" dirty="0" smtClean="0"/>
                        <a:t>12.5</a:t>
                      </a:r>
                      <a:endParaRPr lang="it-IT" sz="1600" dirty="0"/>
                    </a:p>
                  </a:txBody>
                  <a:tcPr>
                    <a:noFill/>
                  </a:tcPr>
                </a:tc>
                <a:tc>
                  <a:txBody>
                    <a:bodyPr/>
                    <a:lstStyle/>
                    <a:p>
                      <a:pPr algn="ctr"/>
                      <a:r>
                        <a:rPr lang="it-IT" sz="1600" dirty="0" smtClean="0"/>
                        <a:t>2.7</a:t>
                      </a:r>
                      <a:endParaRPr lang="it-IT" sz="1600" dirty="0"/>
                    </a:p>
                  </a:txBody>
                  <a:tcPr/>
                </a:tc>
              </a:tr>
              <a:tr h="130775">
                <a:tc rowSpan="2">
                  <a:txBody>
                    <a:bodyPr/>
                    <a:lstStyle/>
                    <a:p>
                      <a:pPr algn="ctr"/>
                      <a:r>
                        <a:rPr lang="it-IT" sz="1600" b="0" dirty="0" smtClean="0"/>
                        <a:t>2</a:t>
                      </a:r>
                      <a:endParaRPr lang="it-IT" sz="1600" b="0" dirty="0"/>
                    </a:p>
                  </a:txBody>
                  <a:tcPr anchor="ctr"/>
                </a:tc>
                <a:tc>
                  <a:txBody>
                    <a:bodyPr/>
                    <a:lstStyle/>
                    <a:p>
                      <a:pPr marL="0" algn="ctr" rtl="0" eaLnBrk="1" latinLnBrk="0" hangingPunct="1"/>
                      <a:r>
                        <a:rPr kumimoji="0" lang="it-IT" sz="1600" b="0" kern="1200" dirty="0" smtClean="0">
                          <a:solidFill>
                            <a:schemeClr val="tx1"/>
                          </a:solidFill>
                          <a:latin typeface="+mn-lt"/>
                          <a:ea typeface="+mn-ea"/>
                          <a:cs typeface="+mn-cs"/>
                        </a:rPr>
                        <a:t>Camera</a:t>
                      </a:r>
                    </a:p>
                  </a:txBody>
                  <a:tcPr/>
                </a:tc>
                <a:tc>
                  <a:txBody>
                    <a:bodyPr/>
                    <a:lstStyle/>
                    <a:p>
                      <a:pPr algn="ctr"/>
                      <a:r>
                        <a:rPr lang="it-IT" sz="1600" dirty="0" smtClean="0"/>
                        <a:t>10.2</a:t>
                      </a:r>
                      <a:endParaRPr lang="it-IT" sz="1600" dirty="0"/>
                    </a:p>
                  </a:txBody>
                  <a:tcPr>
                    <a:noFill/>
                  </a:tcPr>
                </a:tc>
                <a:tc>
                  <a:txBody>
                    <a:bodyPr/>
                    <a:lstStyle/>
                    <a:p>
                      <a:pPr algn="ctr"/>
                      <a:r>
                        <a:rPr lang="it-IT" sz="1600" dirty="0" smtClean="0"/>
                        <a:t>1.4</a:t>
                      </a:r>
                      <a:endParaRPr lang="it-IT" sz="1600" dirty="0"/>
                    </a:p>
                  </a:txBody>
                  <a:tcPr/>
                </a:tc>
              </a:tr>
              <a:tr h="130775">
                <a:tc vMerge="1">
                  <a:txBody>
                    <a:bodyPr/>
                    <a:lstStyle/>
                    <a:p>
                      <a:pPr algn="ctr"/>
                      <a:endParaRPr lang="it-IT" b="0" dirty="0"/>
                    </a:p>
                  </a:txBody>
                  <a:tcPr anchor="ctr"/>
                </a:tc>
                <a:tc>
                  <a:txBody>
                    <a:bodyPr/>
                    <a:lstStyle/>
                    <a:p>
                      <a:pPr marL="0" algn="ctr" rtl="0" eaLnBrk="1" latinLnBrk="0" hangingPunct="1"/>
                      <a:r>
                        <a:rPr kumimoji="0" lang="it-IT" sz="1600" kern="1200" dirty="0" smtClean="0">
                          <a:solidFill>
                            <a:schemeClr val="tx1"/>
                          </a:solidFill>
                          <a:latin typeface="+mn-lt"/>
                          <a:ea typeface="+mn-ea"/>
                          <a:cs typeface="+mn-cs"/>
                        </a:rPr>
                        <a:t>Reset</a:t>
                      </a:r>
                    </a:p>
                  </a:txBody>
                  <a:tcPr/>
                </a:tc>
                <a:tc>
                  <a:txBody>
                    <a:bodyPr/>
                    <a:lstStyle/>
                    <a:p>
                      <a:pPr algn="ctr"/>
                      <a:r>
                        <a:rPr lang="it-IT" sz="1600" dirty="0" smtClean="0"/>
                        <a:t>10</a:t>
                      </a:r>
                      <a:endParaRPr lang="it-IT" sz="1600" dirty="0"/>
                    </a:p>
                  </a:txBody>
                  <a:tcPr>
                    <a:noFill/>
                  </a:tcPr>
                </a:tc>
                <a:tc>
                  <a:txBody>
                    <a:bodyPr/>
                    <a:lstStyle/>
                    <a:p>
                      <a:pPr algn="ctr"/>
                      <a:r>
                        <a:rPr lang="it-IT" sz="1600" dirty="0" smtClean="0"/>
                        <a:t>1.4</a:t>
                      </a:r>
                      <a:endParaRPr lang="it-IT" sz="1600" dirty="0"/>
                    </a:p>
                  </a:txBody>
                  <a:tcPr/>
                </a:tc>
              </a:tr>
            </a:tbl>
          </a:graphicData>
        </a:graphic>
      </p:graphicFrame>
      <p:graphicFrame>
        <p:nvGraphicFramePr>
          <p:cNvPr id="18" name="Tabella 17"/>
          <p:cNvGraphicFramePr>
            <a:graphicFrameLocks noGrp="1"/>
          </p:cNvGraphicFramePr>
          <p:nvPr/>
        </p:nvGraphicFramePr>
        <p:xfrm>
          <a:off x="6226381" y="1459858"/>
          <a:ext cx="2781183" cy="1676400"/>
        </p:xfrm>
        <a:graphic>
          <a:graphicData uri="http://schemas.openxmlformats.org/drawingml/2006/table">
            <a:tbl>
              <a:tblPr>
                <a:tableStyleId>{5DA37D80-6434-44D0-A028-1B22A696006F}</a:tableStyleId>
              </a:tblPr>
              <a:tblGrid>
                <a:gridCol w="324586"/>
                <a:gridCol w="1255594"/>
                <a:gridCol w="641403"/>
                <a:gridCol w="559600"/>
              </a:tblGrid>
              <a:tr h="273813">
                <a:tc>
                  <a:txBody>
                    <a:bodyPr/>
                    <a:lstStyle/>
                    <a:p>
                      <a:pPr algn="ctr"/>
                      <a:r>
                        <a:rPr lang="it-IT" sz="1600" b="0" dirty="0" smtClean="0"/>
                        <a:t>D</a:t>
                      </a:r>
                      <a:endParaRPr lang="it-IT" sz="1600" b="0" dirty="0"/>
                    </a:p>
                  </a:txBody>
                  <a:tcPr anchor="ctr"/>
                </a:tc>
                <a:tc>
                  <a:txBody>
                    <a:bodyPr/>
                    <a:lstStyle/>
                    <a:p>
                      <a:pPr algn="ctr"/>
                      <a:r>
                        <a:rPr lang="it-IT" sz="1600" b="0" dirty="0" smtClean="0"/>
                        <a:t>TERMINI</a:t>
                      </a:r>
                      <a:endParaRPr lang="it-IT" sz="1600" b="0" dirty="0"/>
                    </a:p>
                  </a:txBody>
                  <a:tcPr/>
                </a:tc>
                <a:tc>
                  <a:txBody>
                    <a:bodyPr/>
                    <a:lstStyle/>
                    <a:p>
                      <a:pPr algn="ctr"/>
                      <a:r>
                        <a:rPr lang="it-IT" sz="1600" b="0" dirty="0" smtClean="0"/>
                        <a:t>TF</a:t>
                      </a:r>
                      <a:endParaRPr lang="it-IT" sz="1600" b="0" dirty="0"/>
                    </a:p>
                  </a:txBody>
                  <a:tcPr>
                    <a:noFill/>
                  </a:tcPr>
                </a:tc>
                <a:tc>
                  <a:txBody>
                    <a:bodyPr/>
                    <a:lstStyle/>
                    <a:p>
                      <a:pPr algn="ctr"/>
                      <a:r>
                        <a:rPr lang="it-IT" sz="1600" b="0" dirty="0" smtClean="0"/>
                        <a:t>IDF</a:t>
                      </a:r>
                      <a:endParaRPr lang="it-IT" sz="1600" b="0" dirty="0"/>
                    </a:p>
                  </a:txBody>
                  <a:tcPr/>
                </a:tc>
              </a:tr>
              <a:tr h="273813">
                <a:tc rowSpan="2">
                  <a:txBody>
                    <a:bodyPr/>
                    <a:lstStyle/>
                    <a:p>
                      <a:pPr algn="ctr"/>
                      <a:r>
                        <a:rPr lang="it-IT" sz="1600" b="0" dirty="0" smtClean="0"/>
                        <a:t>1</a:t>
                      </a:r>
                      <a:endParaRPr lang="it-IT" sz="1600" b="0" dirty="0"/>
                    </a:p>
                  </a:txBody>
                  <a:tcPr anchor="ctr"/>
                </a:tc>
                <a:tc>
                  <a:txBody>
                    <a:bodyPr/>
                    <a:lstStyle/>
                    <a:p>
                      <a:pPr algn="ctr"/>
                      <a:r>
                        <a:rPr lang="it-IT" sz="1600" dirty="0" err="1" smtClean="0"/>
                        <a:t>Warranty</a:t>
                      </a:r>
                      <a:endParaRPr lang="it-IT" sz="1600" dirty="0"/>
                    </a:p>
                  </a:txBody>
                  <a:tcPr>
                    <a:noFill/>
                  </a:tcPr>
                </a:tc>
                <a:tc>
                  <a:txBody>
                    <a:bodyPr/>
                    <a:lstStyle/>
                    <a:p>
                      <a:pPr algn="ctr"/>
                      <a:r>
                        <a:rPr lang="it-IT" sz="1600" dirty="0" smtClean="0"/>
                        <a:t>0.02</a:t>
                      </a:r>
                      <a:endParaRPr lang="it-IT" sz="1600" dirty="0"/>
                    </a:p>
                  </a:txBody>
                  <a:tcPr>
                    <a:noFill/>
                  </a:tcPr>
                </a:tc>
                <a:tc>
                  <a:txBody>
                    <a:bodyPr/>
                    <a:lstStyle/>
                    <a:p>
                      <a:pPr algn="ctr"/>
                      <a:r>
                        <a:rPr lang="it-IT" sz="1600" dirty="0" smtClean="0"/>
                        <a:t>1.6</a:t>
                      </a:r>
                      <a:endParaRPr lang="it-IT" sz="1600" dirty="0"/>
                    </a:p>
                  </a:txBody>
                  <a:tcPr>
                    <a:noFill/>
                  </a:tcPr>
                </a:tc>
              </a:tr>
              <a:tr h="273813">
                <a:tc vMerge="1">
                  <a:txBody>
                    <a:bodyPr/>
                    <a:lstStyle/>
                    <a:p>
                      <a:endParaRPr lang="it-IT" dirty="0"/>
                    </a:p>
                  </a:txBody>
                  <a:tcPr/>
                </a:tc>
                <a:tc>
                  <a:txBody>
                    <a:bodyPr/>
                    <a:lstStyle/>
                    <a:p>
                      <a:pPr algn="ctr"/>
                      <a:r>
                        <a:rPr lang="it-IT" sz="1600" dirty="0" err="1" smtClean="0"/>
                        <a:t>Term</a:t>
                      </a:r>
                      <a:endParaRPr lang="it-IT" sz="1600" dirty="0"/>
                    </a:p>
                  </a:txBody>
                  <a:tcPr/>
                </a:tc>
                <a:tc>
                  <a:txBody>
                    <a:bodyPr/>
                    <a:lstStyle/>
                    <a:p>
                      <a:pPr algn="ctr"/>
                      <a:r>
                        <a:rPr lang="it-IT" sz="1600" dirty="0" smtClean="0"/>
                        <a:t>0.01</a:t>
                      </a:r>
                      <a:endParaRPr lang="it-IT" sz="1600" dirty="0"/>
                    </a:p>
                  </a:txBody>
                  <a:tcPr>
                    <a:noFill/>
                  </a:tcPr>
                </a:tc>
                <a:tc>
                  <a:txBody>
                    <a:bodyPr/>
                    <a:lstStyle/>
                    <a:p>
                      <a:pPr algn="ctr"/>
                      <a:r>
                        <a:rPr lang="it-IT" sz="1600" dirty="0" smtClean="0"/>
                        <a:t>2.7</a:t>
                      </a:r>
                      <a:endParaRPr lang="it-IT" sz="1600" dirty="0"/>
                    </a:p>
                  </a:txBody>
                  <a:tcPr/>
                </a:tc>
              </a:tr>
              <a:tr h="273813">
                <a:tc rowSpan="2">
                  <a:txBody>
                    <a:bodyPr/>
                    <a:lstStyle/>
                    <a:p>
                      <a:pPr algn="ctr"/>
                      <a:r>
                        <a:rPr lang="it-IT" sz="1600" b="0" dirty="0" smtClean="0"/>
                        <a:t>2</a:t>
                      </a:r>
                      <a:endParaRPr lang="it-IT" sz="1600" b="0" dirty="0"/>
                    </a:p>
                  </a:txBody>
                  <a:tcPr anchor="ctr"/>
                </a:tc>
                <a:tc>
                  <a:txBody>
                    <a:bodyPr/>
                    <a:lstStyle/>
                    <a:p>
                      <a:pPr marL="0" algn="ctr" rtl="0" eaLnBrk="1" latinLnBrk="0" hangingPunct="1"/>
                      <a:r>
                        <a:rPr kumimoji="0" lang="it-IT" sz="1600" b="0" kern="1200" dirty="0" smtClean="0">
                          <a:solidFill>
                            <a:schemeClr val="tx1"/>
                          </a:solidFill>
                          <a:latin typeface="+mn-lt"/>
                          <a:ea typeface="+mn-ea"/>
                          <a:cs typeface="+mn-cs"/>
                        </a:rPr>
                        <a:t>Camcorder</a:t>
                      </a:r>
                    </a:p>
                  </a:txBody>
                  <a:tcPr/>
                </a:tc>
                <a:tc>
                  <a:txBody>
                    <a:bodyPr/>
                    <a:lstStyle/>
                    <a:p>
                      <a:pPr algn="ctr"/>
                      <a:r>
                        <a:rPr lang="it-IT" sz="1600" dirty="0" smtClean="0"/>
                        <a:t>0.06</a:t>
                      </a:r>
                      <a:endParaRPr lang="it-IT" sz="1600" dirty="0"/>
                    </a:p>
                  </a:txBody>
                  <a:tcPr>
                    <a:noFill/>
                  </a:tcPr>
                </a:tc>
                <a:tc>
                  <a:txBody>
                    <a:bodyPr/>
                    <a:lstStyle/>
                    <a:p>
                      <a:pPr algn="ctr"/>
                      <a:r>
                        <a:rPr lang="it-IT" sz="1600" dirty="0" smtClean="0"/>
                        <a:t>2.7</a:t>
                      </a:r>
                      <a:endParaRPr lang="it-IT" sz="1600" dirty="0"/>
                    </a:p>
                  </a:txBody>
                  <a:tcPr/>
                </a:tc>
              </a:tr>
              <a:tr h="273813">
                <a:tc vMerge="1">
                  <a:txBody>
                    <a:bodyPr/>
                    <a:lstStyle/>
                    <a:p>
                      <a:pPr algn="ctr"/>
                      <a:endParaRPr lang="it-IT" b="0" dirty="0"/>
                    </a:p>
                  </a:txBody>
                  <a:tcPr anchor="ctr"/>
                </a:tc>
                <a:tc>
                  <a:txBody>
                    <a:bodyPr/>
                    <a:lstStyle/>
                    <a:p>
                      <a:pPr marL="0" algn="ctr" rtl="0" eaLnBrk="1" latinLnBrk="0" hangingPunct="1"/>
                      <a:r>
                        <a:rPr kumimoji="0" lang="it-IT" sz="1600" kern="1200" dirty="0" smtClean="0">
                          <a:solidFill>
                            <a:schemeClr val="tx1"/>
                          </a:solidFill>
                          <a:latin typeface="+mn-lt"/>
                          <a:ea typeface="+mn-ea"/>
                          <a:cs typeface="+mn-cs"/>
                        </a:rPr>
                        <a:t>Reset</a:t>
                      </a:r>
                    </a:p>
                  </a:txBody>
                  <a:tcPr/>
                </a:tc>
                <a:tc>
                  <a:txBody>
                    <a:bodyPr/>
                    <a:lstStyle/>
                    <a:p>
                      <a:pPr algn="ctr"/>
                      <a:r>
                        <a:rPr lang="it-IT" sz="1600" dirty="0" smtClean="0"/>
                        <a:t>0.01</a:t>
                      </a:r>
                      <a:endParaRPr lang="it-IT" sz="1600" dirty="0"/>
                    </a:p>
                  </a:txBody>
                  <a:tcPr>
                    <a:noFill/>
                  </a:tcPr>
                </a:tc>
                <a:tc>
                  <a:txBody>
                    <a:bodyPr/>
                    <a:lstStyle/>
                    <a:p>
                      <a:pPr algn="ctr"/>
                      <a:r>
                        <a:rPr lang="it-IT" sz="1600" dirty="0" smtClean="0"/>
                        <a:t>1.4</a:t>
                      </a:r>
                      <a:endParaRPr lang="it-IT" sz="1600" dirty="0"/>
                    </a:p>
                  </a:txBody>
                  <a:tcPr/>
                </a:tc>
              </a:tr>
            </a:tbl>
          </a:graphicData>
        </a:graphic>
      </p:graphicFrame>
      <p:cxnSp>
        <p:nvCxnSpPr>
          <p:cNvPr id="21" name="Connettore 2 20"/>
          <p:cNvCxnSpPr/>
          <p:nvPr/>
        </p:nvCxnSpPr>
        <p:spPr>
          <a:xfrm>
            <a:off x="3916907" y="1944941"/>
            <a:ext cx="2251881"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9" name="CasellaDiTesto 28"/>
          <p:cNvSpPr txBox="1"/>
          <p:nvPr/>
        </p:nvSpPr>
        <p:spPr>
          <a:xfrm>
            <a:off x="4694247" y="1669271"/>
            <a:ext cx="562975" cy="338554"/>
          </a:xfrm>
          <a:prstGeom prst="rect">
            <a:avLst/>
          </a:prstGeom>
          <a:noFill/>
        </p:spPr>
        <p:txBody>
          <a:bodyPr wrap="none" rtlCol="0">
            <a:spAutoFit/>
          </a:bodyPr>
          <a:lstStyle/>
          <a:p>
            <a:r>
              <a:rPr lang="it-IT" sz="1600" dirty="0" smtClean="0"/>
              <a:t>SYN</a:t>
            </a:r>
            <a:endParaRPr lang="it-IT" sz="1600" dirty="0"/>
          </a:p>
        </p:txBody>
      </p:sp>
      <p:sp>
        <p:nvSpPr>
          <p:cNvPr id="31" name="CasellaDiTesto 30"/>
          <p:cNvSpPr txBox="1"/>
          <p:nvPr/>
        </p:nvSpPr>
        <p:spPr>
          <a:xfrm>
            <a:off x="4738959" y="2380937"/>
            <a:ext cx="511679" cy="338554"/>
          </a:xfrm>
          <a:prstGeom prst="rect">
            <a:avLst/>
          </a:prstGeom>
          <a:noFill/>
        </p:spPr>
        <p:txBody>
          <a:bodyPr wrap="none" rtlCol="0">
            <a:spAutoFit/>
          </a:bodyPr>
          <a:lstStyle/>
          <a:p>
            <a:r>
              <a:rPr lang="it-IT" sz="1600" dirty="0" smtClean="0"/>
              <a:t>REL</a:t>
            </a:r>
            <a:endParaRPr lang="it-IT" sz="1600" dirty="0"/>
          </a:p>
        </p:txBody>
      </p:sp>
      <p:sp>
        <p:nvSpPr>
          <p:cNvPr id="33" name="CasellaDiTesto 32"/>
          <p:cNvSpPr txBox="1"/>
          <p:nvPr/>
        </p:nvSpPr>
        <p:spPr>
          <a:xfrm>
            <a:off x="4748251" y="2727424"/>
            <a:ext cx="455574" cy="338554"/>
          </a:xfrm>
          <a:prstGeom prst="rect">
            <a:avLst/>
          </a:prstGeom>
          <a:noFill/>
        </p:spPr>
        <p:txBody>
          <a:bodyPr wrap="none" rtlCol="0">
            <a:spAutoFit/>
          </a:bodyPr>
          <a:lstStyle/>
          <a:p>
            <a:r>
              <a:rPr lang="it-IT" sz="1600" dirty="0" smtClean="0"/>
              <a:t>EQ</a:t>
            </a:r>
            <a:endParaRPr lang="it-IT" sz="1600" dirty="0"/>
          </a:p>
        </p:txBody>
      </p:sp>
      <p:cxnSp>
        <p:nvCxnSpPr>
          <p:cNvPr id="55" name="Connettore 2 54"/>
          <p:cNvCxnSpPr/>
          <p:nvPr/>
        </p:nvCxnSpPr>
        <p:spPr>
          <a:xfrm>
            <a:off x="3919181" y="2300778"/>
            <a:ext cx="2251881"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Connettore 2 56"/>
          <p:cNvCxnSpPr/>
          <p:nvPr/>
        </p:nvCxnSpPr>
        <p:spPr>
          <a:xfrm>
            <a:off x="3910083" y="2658884"/>
            <a:ext cx="2251881"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Connettore 2 57"/>
          <p:cNvCxnSpPr/>
          <p:nvPr/>
        </p:nvCxnSpPr>
        <p:spPr>
          <a:xfrm>
            <a:off x="3912358" y="3001073"/>
            <a:ext cx="2251881"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0" name="CasellaDiTesto 59"/>
          <p:cNvSpPr txBox="1"/>
          <p:nvPr/>
        </p:nvSpPr>
        <p:spPr>
          <a:xfrm>
            <a:off x="1009934" y="5262244"/>
            <a:ext cx="8134066" cy="338554"/>
          </a:xfrm>
          <a:prstGeom prst="rect">
            <a:avLst/>
          </a:prstGeom>
          <a:noFill/>
        </p:spPr>
        <p:txBody>
          <a:bodyPr wrap="square" rtlCol="0">
            <a:spAutoFit/>
          </a:bodyPr>
          <a:lstStyle/>
          <a:p>
            <a:pPr algn="ctr"/>
            <a:r>
              <a:rPr lang="it-IT" sz="1600" dirty="0" smtClean="0"/>
              <a:t>SCORE  1 = [1 * (12.5 * 3.1) * (0.02 * 1.6)] + [1 * (12.5 * 2.7) * (0.01 * 2.7)] </a:t>
            </a:r>
            <a:endParaRPr lang="it-IT" sz="1600" dirty="0"/>
          </a:p>
        </p:txBody>
      </p:sp>
      <p:sp>
        <p:nvSpPr>
          <p:cNvPr id="61" name="CasellaDiTesto 60"/>
          <p:cNvSpPr txBox="1"/>
          <p:nvPr/>
        </p:nvSpPr>
        <p:spPr>
          <a:xfrm>
            <a:off x="4723230" y="2022575"/>
            <a:ext cx="455574" cy="338554"/>
          </a:xfrm>
          <a:prstGeom prst="rect">
            <a:avLst/>
          </a:prstGeom>
          <a:noFill/>
        </p:spPr>
        <p:txBody>
          <a:bodyPr wrap="none" rtlCol="0">
            <a:spAutoFit/>
          </a:bodyPr>
          <a:lstStyle/>
          <a:p>
            <a:r>
              <a:rPr lang="it-IT" sz="1600" dirty="0" smtClean="0"/>
              <a:t>EQ</a:t>
            </a:r>
            <a:endParaRPr lang="it-IT" sz="1600" dirty="0"/>
          </a:p>
        </p:txBody>
      </p:sp>
      <p:sp>
        <p:nvSpPr>
          <p:cNvPr id="62" name="CasellaDiTesto 61"/>
          <p:cNvSpPr txBox="1"/>
          <p:nvPr/>
        </p:nvSpPr>
        <p:spPr>
          <a:xfrm>
            <a:off x="1009934" y="6042438"/>
            <a:ext cx="8134066" cy="338554"/>
          </a:xfrm>
          <a:prstGeom prst="rect">
            <a:avLst/>
          </a:prstGeom>
          <a:noFill/>
        </p:spPr>
        <p:txBody>
          <a:bodyPr wrap="square" rtlCol="0">
            <a:spAutoFit/>
          </a:bodyPr>
          <a:lstStyle/>
          <a:p>
            <a:pPr algn="ctr"/>
            <a:r>
              <a:rPr lang="it-IT" sz="1600" dirty="0" smtClean="0"/>
              <a:t>SCORE  2 = [0.7 * (10.2 * 1.4) * (0.06 * 2.7)] + [1 * (10 * 1.4) * (0.01 * 1.4)] </a:t>
            </a:r>
            <a:endParaRPr lang="it-IT" sz="1600" dirty="0"/>
          </a:p>
        </p:txBody>
      </p:sp>
      <p:sp>
        <p:nvSpPr>
          <p:cNvPr id="63" name="CasellaDiTesto 62"/>
          <p:cNvSpPr txBox="1"/>
          <p:nvPr/>
        </p:nvSpPr>
        <p:spPr>
          <a:xfrm>
            <a:off x="2990850" y="4974072"/>
            <a:ext cx="2524125" cy="338554"/>
          </a:xfrm>
          <a:prstGeom prst="rect">
            <a:avLst/>
          </a:prstGeom>
          <a:noFill/>
        </p:spPr>
        <p:txBody>
          <a:bodyPr wrap="square" rtlCol="0">
            <a:spAutoFit/>
          </a:bodyPr>
          <a:lstStyle/>
          <a:p>
            <a:pPr algn="ctr"/>
            <a:r>
              <a:rPr lang="it-IT" sz="1600" dirty="0" err="1" smtClean="0"/>
              <a:t>Guarantee</a:t>
            </a:r>
            <a:endParaRPr lang="it-IT" sz="1600" dirty="0"/>
          </a:p>
        </p:txBody>
      </p:sp>
      <p:sp>
        <p:nvSpPr>
          <p:cNvPr id="64" name="CasellaDiTesto 63"/>
          <p:cNvSpPr txBox="1"/>
          <p:nvPr/>
        </p:nvSpPr>
        <p:spPr>
          <a:xfrm>
            <a:off x="5715755" y="4972222"/>
            <a:ext cx="2551946" cy="338554"/>
          </a:xfrm>
          <a:prstGeom prst="rect">
            <a:avLst/>
          </a:prstGeom>
          <a:noFill/>
        </p:spPr>
        <p:txBody>
          <a:bodyPr wrap="square" rtlCol="0">
            <a:spAutoFit/>
          </a:bodyPr>
          <a:lstStyle/>
          <a:p>
            <a:pPr algn="ctr"/>
            <a:r>
              <a:rPr lang="it-IT" sz="1600" dirty="0" err="1" smtClean="0"/>
              <a:t>Term</a:t>
            </a:r>
            <a:endParaRPr lang="it-IT" sz="1600" dirty="0"/>
          </a:p>
        </p:txBody>
      </p:sp>
      <p:sp>
        <p:nvSpPr>
          <p:cNvPr id="69" name="CasellaDiTesto 68"/>
          <p:cNvSpPr txBox="1"/>
          <p:nvPr/>
        </p:nvSpPr>
        <p:spPr>
          <a:xfrm>
            <a:off x="2990850" y="5767915"/>
            <a:ext cx="2667000" cy="338554"/>
          </a:xfrm>
          <a:prstGeom prst="rect">
            <a:avLst/>
          </a:prstGeom>
          <a:noFill/>
        </p:spPr>
        <p:txBody>
          <a:bodyPr wrap="square" rtlCol="0">
            <a:spAutoFit/>
          </a:bodyPr>
          <a:lstStyle/>
          <a:p>
            <a:pPr algn="ctr"/>
            <a:r>
              <a:rPr lang="it-IT" sz="1600" dirty="0" smtClean="0"/>
              <a:t>Camera</a:t>
            </a:r>
            <a:endParaRPr lang="it-IT" sz="1600" dirty="0"/>
          </a:p>
        </p:txBody>
      </p:sp>
      <p:sp>
        <p:nvSpPr>
          <p:cNvPr id="70" name="CasellaDiTesto 69"/>
          <p:cNvSpPr txBox="1"/>
          <p:nvPr/>
        </p:nvSpPr>
        <p:spPr>
          <a:xfrm>
            <a:off x="5852899" y="5768910"/>
            <a:ext cx="2415654" cy="338554"/>
          </a:xfrm>
          <a:prstGeom prst="rect">
            <a:avLst/>
          </a:prstGeom>
          <a:noFill/>
        </p:spPr>
        <p:txBody>
          <a:bodyPr wrap="square" rtlCol="0">
            <a:spAutoFit/>
          </a:bodyPr>
          <a:lstStyle/>
          <a:p>
            <a:pPr algn="ctr"/>
            <a:r>
              <a:rPr lang="it-IT" sz="1600" dirty="0" smtClean="0"/>
              <a:t>Reset</a:t>
            </a:r>
            <a:endParaRPr lang="it-IT" sz="1600" dirty="0"/>
          </a:p>
        </p:txBody>
      </p:sp>
      <p:sp>
        <p:nvSpPr>
          <p:cNvPr id="71" name="CasellaDiTesto 70"/>
          <p:cNvSpPr txBox="1"/>
          <p:nvPr/>
        </p:nvSpPr>
        <p:spPr>
          <a:xfrm>
            <a:off x="1009934" y="3708078"/>
            <a:ext cx="8134066" cy="369332"/>
          </a:xfrm>
          <a:prstGeom prst="rect">
            <a:avLst/>
          </a:prstGeom>
          <a:noFill/>
        </p:spPr>
        <p:txBody>
          <a:bodyPr wrap="square" rtlCol="0">
            <a:spAutoFit/>
          </a:bodyPr>
          <a:lstStyle/>
          <a:p>
            <a:pPr algn="ctr"/>
            <a:r>
              <a:rPr lang="it-IT" dirty="0" smtClean="0"/>
              <a:t>SCORE  = ∑ SYN/REL/EQ * (TF * IDF)</a:t>
            </a:r>
            <a:r>
              <a:rPr lang="it-IT" baseline="-25000" dirty="0" smtClean="0"/>
              <a:t>P</a:t>
            </a:r>
            <a:r>
              <a:rPr lang="it-IT" dirty="0" smtClean="0"/>
              <a:t> * (TF * IDF)</a:t>
            </a:r>
            <a:r>
              <a:rPr lang="it-IT" baseline="-25000" dirty="0" smtClean="0"/>
              <a:t>D</a:t>
            </a:r>
            <a:endParaRPr lang="it-IT" dirty="0"/>
          </a:p>
        </p:txBody>
      </p:sp>
      <p:pic>
        <p:nvPicPr>
          <p:cNvPr id="72" name="Immagine 71" descr="Similarita_modVett3.PNG"/>
          <p:cNvPicPr>
            <a:picLocks noChangeAspect="1"/>
          </p:cNvPicPr>
          <p:nvPr/>
        </p:nvPicPr>
        <p:blipFill>
          <a:blip r:embed="rId5" cstate="print"/>
          <a:stretch>
            <a:fillRect/>
          </a:stretch>
        </p:blipFill>
        <p:spPr>
          <a:xfrm>
            <a:off x="2238375" y="4269682"/>
            <a:ext cx="3007038" cy="670846"/>
          </a:xfrm>
          <a:prstGeom prst="rect">
            <a:avLst/>
          </a:prstGeom>
        </p:spPr>
      </p:pic>
      <p:pic>
        <p:nvPicPr>
          <p:cNvPr id="73" name="Immagine 72" descr="Similarita_modVett5.PNG"/>
          <p:cNvPicPr>
            <a:picLocks noChangeAspect="1"/>
          </p:cNvPicPr>
          <p:nvPr/>
        </p:nvPicPr>
        <p:blipFill>
          <a:blip r:embed="rId6" cstate="print"/>
          <a:stretch>
            <a:fillRect/>
          </a:stretch>
        </p:blipFill>
        <p:spPr>
          <a:xfrm>
            <a:off x="5791200" y="4485759"/>
            <a:ext cx="2391306" cy="286194"/>
          </a:xfrm>
          <a:prstGeom prst="rect">
            <a:avLst/>
          </a:prstGeom>
        </p:spPr>
      </p:pic>
      <p:pic>
        <p:nvPicPr>
          <p:cNvPr id="74" name="Immagine 73" descr="Similarita_modVett4.PNG"/>
          <p:cNvPicPr>
            <a:picLocks noChangeAspect="1"/>
          </p:cNvPicPr>
          <p:nvPr/>
        </p:nvPicPr>
        <p:blipFill>
          <a:blip r:embed="rId7" cstate="print"/>
          <a:stretch>
            <a:fillRect/>
          </a:stretch>
        </p:blipFill>
        <p:spPr>
          <a:xfrm>
            <a:off x="2962275" y="3296187"/>
            <a:ext cx="4420077" cy="384355"/>
          </a:xfrm>
          <a:prstGeom prst="rect">
            <a:avLst/>
          </a:prstGeom>
        </p:spPr>
      </p:pic>
      <p:cxnSp>
        <p:nvCxnSpPr>
          <p:cNvPr id="77" name="Connettore 2 76"/>
          <p:cNvCxnSpPr/>
          <p:nvPr/>
        </p:nvCxnSpPr>
        <p:spPr>
          <a:xfrm>
            <a:off x="5964072" y="4131715"/>
            <a:ext cx="477671" cy="327549"/>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9" name="Connettore 2 78"/>
          <p:cNvCxnSpPr/>
          <p:nvPr/>
        </p:nvCxnSpPr>
        <p:spPr>
          <a:xfrm>
            <a:off x="7042245" y="4128872"/>
            <a:ext cx="682530" cy="376453"/>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5" name="Connettore 2 84"/>
          <p:cNvCxnSpPr/>
          <p:nvPr/>
        </p:nvCxnSpPr>
        <p:spPr>
          <a:xfrm flipH="1">
            <a:off x="4189863" y="4128874"/>
            <a:ext cx="177421" cy="204717"/>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CasellaDiTesto 34"/>
          <p:cNvSpPr txBox="1"/>
          <p:nvPr/>
        </p:nvSpPr>
        <p:spPr>
          <a:xfrm>
            <a:off x="1009649" y="6457890"/>
            <a:ext cx="8134351" cy="400110"/>
          </a:xfrm>
          <a:prstGeom prst="rect">
            <a:avLst/>
          </a:prstGeom>
          <a:noFill/>
        </p:spPr>
        <p:txBody>
          <a:bodyPr wrap="square" rtlCol="0">
            <a:spAutoFit/>
          </a:bodyPr>
          <a:lstStyle/>
          <a:p>
            <a:r>
              <a:rPr lang="it-IT" sz="1000" dirty="0" smtClean="0"/>
              <a:t>S. Bergamaschi, R. </a:t>
            </a:r>
            <a:r>
              <a:rPr lang="it-IT" sz="1000" dirty="0" err="1" smtClean="0"/>
              <a:t>Martoglia</a:t>
            </a:r>
            <a:r>
              <a:rPr lang="it-IT" sz="1000" dirty="0" smtClean="0"/>
              <a:t>, and S. Sorrentino. A </a:t>
            </a:r>
            <a:r>
              <a:rPr lang="it-IT" sz="1000" dirty="0" err="1" smtClean="0"/>
              <a:t>Semantic</a:t>
            </a:r>
            <a:r>
              <a:rPr lang="it-IT" sz="1000" dirty="0" smtClean="0"/>
              <a:t> </a:t>
            </a:r>
            <a:r>
              <a:rPr lang="it-IT" sz="1000" dirty="0" err="1" smtClean="0"/>
              <a:t>Method</a:t>
            </a:r>
            <a:r>
              <a:rPr lang="it-IT" sz="1000" dirty="0" smtClean="0"/>
              <a:t> </a:t>
            </a:r>
            <a:r>
              <a:rPr lang="it-IT" sz="1000" dirty="0" err="1" smtClean="0"/>
              <a:t>for</a:t>
            </a:r>
            <a:r>
              <a:rPr lang="it-IT" sz="1000" dirty="0" smtClean="0"/>
              <a:t> </a:t>
            </a:r>
            <a:r>
              <a:rPr lang="en-US" sz="1000" dirty="0" smtClean="0"/>
              <a:t>Searching Knowledge in a Software Development Context. </a:t>
            </a:r>
          </a:p>
          <a:p>
            <a:r>
              <a:rPr lang="en-US" sz="1000" dirty="0" smtClean="0"/>
              <a:t>In Proceedings of the 20th Italian Symposium on Advanced Database System (SEBD 2012), </a:t>
            </a:r>
            <a:r>
              <a:rPr lang="it-IT" sz="1000" dirty="0" smtClean="0"/>
              <a:t>pp. 115-122, 2012.</a:t>
            </a:r>
          </a:p>
        </p:txBody>
      </p:sp>
    </p:spTree>
  </p:cSld>
  <p:clrMapOvr>
    <a:masterClrMapping/>
  </p:clrMapOvr>
  <p:transition advTm="7313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1178958" y="2199750"/>
            <a:ext cx="7754373" cy="914400"/>
          </a:xfrm>
          <a:prstGeom prst="round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p:cNvSpPr>
            <a:spLocks noGrp="1"/>
          </p:cNvSpPr>
          <p:nvPr>
            <p:ph idx="1"/>
          </p:nvPr>
        </p:nvSpPr>
        <p:spPr>
          <a:xfrm>
            <a:off x="1392584" y="7938"/>
            <a:ext cx="7864129" cy="6819900"/>
          </a:xfrm>
        </p:spPr>
        <p:txBody>
          <a:bodyPr>
            <a:normAutofit/>
          </a:bodyPr>
          <a:lstStyle/>
          <a:p>
            <a:endParaRPr lang="it-IT" sz="4400" dirty="0">
              <a:latin typeface="Gill Sans MT" charset="0"/>
            </a:endParaRPr>
          </a:p>
          <a:p>
            <a:r>
              <a:rPr lang="it-IT" sz="4400" dirty="0">
                <a:latin typeface="Gill Sans MT" charset="0"/>
              </a:rPr>
              <a:t> Progetto AMBIT</a:t>
            </a:r>
          </a:p>
          <a:p>
            <a:endParaRPr lang="it-IT" sz="4400" dirty="0">
              <a:latin typeface="Gill Sans MT" charset="0"/>
            </a:endParaRPr>
          </a:p>
          <a:p>
            <a:r>
              <a:rPr lang="it-IT" sz="4400" dirty="0">
                <a:latin typeface="Gill Sans MT" charset="0"/>
              </a:rPr>
              <a:t> </a:t>
            </a:r>
            <a:r>
              <a:rPr lang="it-IT" sz="4400" dirty="0" smtClean="0">
                <a:latin typeface="Gill Sans MT" charset="0"/>
              </a:rPr>
              <a:t>Ottimizzazione</a:t>
            </a:r>
            <a:endParaRPr lang="it-IT" sz="4400" dirty="0">
              <a:latin typeface="Gill Sans MT" charset="0"/>
            </a:endParaRPr>
          </a:p>
          <a:p>
            <a:endParaRPr lang="it-IT" sz="4400" dirty="0">
              <a:latin typeface="Gill Sans MT" charset="0"/>
            </a:endParaRPr>
          </a:p>
          <a:p>
            <a:r>
              <a:rPr lang="it-IT" sz="4400" dirty="0">
                <a:latin typeface="Gill Sans MT" charset="0"/>
              </a:rPr>
              <a:t> Valutazioni Sperimentali</a:t>
            </a:r>
          </a:p>
          <a:p>
            <a:endParaRPr lang="it-IT" sz="4400" dirty="0">
              <a:latin typeface="Gill Sans MT" charset="0"/>
            </a:endParaRPr>
          </a:p>
          <a:p>
            <a:r>
              <a:rPr lang="it-IT" sz="4400" dirty="0">
                <a:latin typeface="Gill Sans MT" charset="0"/>
              </a:rPr>
              <a:t> Conclusioni e Sviluppi Futuri</a:t>
            </a:r>
          </a:p>
        </p:txBody>
      </p:sp>
    </p:spTree>
    <p:extLst>
      <p:ext uri="{BB962C8B-B14F-4D97-AF65-F5344CB8AC3E}">
        <p14:creationId xmlns="" xmlns:p14="http://schemas.microsoft.com/office/powerpoint/2010/main" val="1147989315"/>
      </p:ext>
    </p:extLst>
  </p:cSld>
  <p:clrMapOvr>
    <a:masterClrMapping/>
  </p:clrMapOvr>
  <p:transition advTm="645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31966" y="0"/>
            <a:ext cx="8112034" cy="1143000"/>
          </a:xfrm>
        </p:spPr>
        <p:txBody>
          <a:bodyPr/>
          <a:lstStyle/>
          <a:p>
            <a:pPr algn="ctr"/>
            <a:r>
              <a:rPr lang="it-IT" dirty="0"/>
              <a:t>Ranking con </a:t>
            </a:r>
            <a:r>
              <a:rPr lang="it-IT" dirty="0" smtClean="0"/>
              <a:t>termini rilevanti</a:t>
            </a:r>
            <a:endParaRPr lang="it-IT" dirty="0"/>
          </a:p>
        </p:txBody>
      </p:sp>
      <p:sp>
        <p:nvSpPr>
          <p:cNvPr id="3" name="Segnaposto contenuto 2"/>
          <p:cNvSpPr>
            <a:spLocks noGrp="1"/>
          </p:cNvSpPr>
          <p:nvPr>
            <p:ph idx="1"/>
          </p:nvPr>
        </p:nvSpPr>
        <p:spPr>
          <a:xfrm>
            <a:off x="1435100" y="1447800"/>
            <a:ext cx="7499350" cy="5310051"/>
          </a:xfrm>
        </p:spPr>
        <p:txBody>
          <a:bodyPr>
            <a:normAutofit/>
          </a:bodyPr>
          <a:lstStyle/>
          <a:p>
            <a:pPr marL="82296" indent="0">
              <a:buNone/>
            </a:pPr>
            <a:r>
              <a:rPr lang="it-IT" dirty="0">
                <a:latin typeface="Gill Sans MT" charset="0"/>
              </a:rPr>
              <a:t>PESI DEI TERMINI</a:t>
            </a:r>
          </a:p>
          <a:p>
            <a:r>
              <a:rPr lang="it-IT" dirty="0">
                <a:latin typeface="Gill Sans MT" charset="0"/>
              </a:rPr>
              <a:t>Viene incrementato il peso dei termini estratti dalla richiesta dell'utente </a:t>
            </a:r>
          </a:p>
          <a:p>
            <a:pPr lvl="1"/>
            <a:r>
              <a:rPr lang="it-IT" dirty="0">
                <a:latin typeface="Gill Sans MT" charset="0"/>
              </a:rPr>
              <a:t>Si vuole dare più risalto alla domanda posta dall'utente al sistema di help-desk</a:t>
            </a:r>
          </a:p>
          <a:p>
            <a:pPr lvl="1"/>
            <a:r>
              <a:rPr lang="it-IT" dirty="0" smtClean="0">
                <a:latin typeface="Gill Sans MT" charset="0"/>
              </a:rPr>
              <a:t>I pesi </a:t>
            </a:r>
            <a:r>
              <a:rPr lang="it-IT" dirty="0">
                <a:latin typeface="Gill Sans MT" charset="0"/>
              </a:rPr>
              <a:t>dei termini riguardanti il contesto dell'utente non vengono </a:t>
            </a:r>
            <a:r>
              <a:rPr lang="it-IT" dirty="0" smtClean="0">
                <a:latin typeface="Gill Sans MT" charset="0"/>
              </a:rPr>
              <a:t>aumentati</a:t>
            </a:r>
            <a:endParaRPr lang="it-IT" dirty="0">
              <a:latin typeface="Gill Sans MT" charset="0"/>
            </a:endParaRPr>
          </a:p>
        </p:txBody>
      </p:sp>
    </p:spTree>
    <p:extLst>
      <p:ext uri="{BB962C8B-B14F-4D97-AF65-F5344CB8AC3E}">
        <p14:creationId xmlns="" xmlns:p14="http://schemas.microsoft.com/office/powerpoint/2010/main" val="3082681110"/>
      </p:ext>
    </p:extLst>
  </p:cSld>
  <p:clrMapOvr>
    <a:masterClrMapping/>
  </p:clrMapOvr>
  <p:transition advTm="2627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2574763" y="5606716"/>
            <a:ext cx="2245895" cy="83418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23" name="Rettangolo 22"/>
          <p:cNvSpPr/>
          <p:nvPr/>
        </p:nvSpPr>
        <p:spPr>
          <a:xfrm>
            <a:off x="2566742" y="4523874"/>
            <a:ext cx="2245895" cy="83418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3" name="Rettangolo 12"/>
          <p:cNvSpPr/>
          <p:nvPr/>
        </p:nvSpPr>
        <p:spPr>
          <a:xfrm>
            <a:off x="5534531" y="5614737"/>
            <a:ext cx="673769" cy="81814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2" name="Rettangolo 11"/>
          <p:cNvSpPr/>
          <p:nvPr/>
        </p:nvSpPr>
        <p:spPr>
          <a:xfrm>
            <a:off x="5534531" y="4539916"/>
            <a:ext cx="657727" cy="77002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2" name="Titolo 1"/>
          <p:cNvSpPr>
            <a:spLocks noGrp="1"/>
          </p:cNvSpPr>
          <p:nvPr>
            <p:ph type="title"/>
          </p:nvPr>
        </p:nvSpPr>
        <p:spPr>
          <a:xfrm>
            <a:off x="1045029" y="0"/>
            <a:ext cx="8098971" cy="1143000"/>
          </a:xfrm>
        </p:spPr>
        <p:txBody>
          <a:bodyPr/>
          <a:lstStyle/>
          <a:p>
            <a:pPr algn="ctr"/>
            <a:r>
              <a:rPr lang="it-IT" dirty="0">
                <a:latin typeface="Gill Sans MT" charset="0"/>
              </a:rPr>
              <a:t>Ranking con classi IPTC</a:t>
            </a:r>
          </a:p>
        </p:txBody>
      </p:sp>
      <p:sp>
        <p:nvSpPr>
          <p:cNvPr id="3" name="Segnaposto contenuto 2"/>
          <p:cNvSpPr>
            <a:spLocks noGrp="1"/>
          </p:cNvSpPr>
          <p:nvPr>
            <p:ph idx="1"/>
          </p:nvPr>
        </p:nvSpPr>
        <p:spPr>
          <a:xfrm>
            <a:off x="1026695" y="1014665"/>
            <a:ext cx="8117305" cy="2995862"/>
          </a:xfrm>
        </p:spPr>
        <p:txBody>
          <a:bodyPr>
            <a:normAutofit lnSpcReduction="10000"/>
          </a:bodyPr>
          <a:lstStyle/>
          <a:p>
            <a:pPr marL="82296" indent="0">
              <a:buNone/>
            </a:pPr>
            <a:r>
              <a:rPr lang="it-IT" sz="2400" u="sng" dirty="0"/>
              <a:t>PROBLEMA</a:t>
            </a:r>
          </a:p>
          <a:p>
            <a:r>
              <a:rPr lang="it-IT" sz="2400" dirty="0" smtClean="0"/>
              <a:t>In un sistema di help-desk molte delle classi sono correlate</a:t>
            </a:r>
            <a:endParaRPr lang="it-IT" sz="2400" dirty="0"/>
          </a:p>
          <a:p>
            <a:pPr lvl="1"/>
            <a:r>
              <a:rPr lang="it-IT" sz="2400" dirty="0">
                <a:latin typeface="Gill Sans MT" charset="0"/>
              </a:rPr>
              <a:t>Classi molto frequenti potrebbero perdere di importanza</a:t>
            </a:r>
          </a:p>
          <a:p>
            <a:pPr lvl="1"/>
            <a:r>
              <a:rPr lang="it-IT" sz="2400" dirty="0">
                <a:latin typeface="Gill Sans MT" charset="0"/>
              </a:rPr>
              <a:t>Classi </a:t>
            </a:r>
            <a:r>
              <a:rPr lang="it-IT" sz="2400" dirty="0" smtClean="0">
                <a:latin typeface="Gill Sans MT" charset="0"/>
              </a:rPr>
              <a:t>poco </a:t>
            </a:r>
            <a:r>
              <a:rPr lang="it-IT" sz="2400" dirty="0">
                <a:latin typeface="Gill Sans MT" charset="0"/>
              </a:rPr>
              <a:t>frequenti potrebbero essere più </a:t>
            </a:r>
            <a:r>
              <a:rPr lang="it-IT" sz="2400" dirty="0" smtClean="0">
                <a:latin typeface="Gill Sans MT" charset="0"/>
              </a:rPr>
              <a:t>specifiche</a:t>
            </a:r>
            <a:br>
              <a:rPr lang="it-IT" sz="2400" dirty="0" smtClean="0">
                <a:latin typeface="Gill Sans MT" charset="0"/>
              </a:rPr>
            </a:br>
            <a:endParaRPr lang="it-IT" sz="1200" dirty="0">
              <a:latin typeface="Gill Sans MT" charset="0"/>
            </a:endParaRPr>
          </a:p>
          <a:p>
            <a:pPr marL="128016" indent="0">
              <a:buNone/>
            </a:pPr>
            <a:r>
              <a:rPr lang="it-IT" sz="2400" u="sng" dirty="0" smtClean="0">
                <a:latin typeface="Gill Sans MT" charset="0"/>
              </a:rPr>
              <a:t>SOLUZIONE</a:t>
            </a:r>
            <a:endParaRPr lang="it-IT" sz="2400" u="sng" dirty="0">
              <a:latin typeface="Gill Sans MT" charset="0"/>
            </a:endParaRPr>
          </a:p>
          <a:p>
            <a:r>
              <a:rPr lang="it-IT" sz="2400" dirty="0">
                <a:latin typeface="Gill Sans MT" charset="0"/>
              </a:rPr>
              <a:t>Utilizzo </a:t>
            </a:r>
            <a:r>
              <a:rPr lang="en-US" sz="2400" dirty="0" err="1">
                <a:latin typeface="Gill Sans MT" charset="0"/>
              </a:rPr>
              <a:t>di</a:t>
            </a:r>
            <a:r>
              <a:rPr lang="en-US" sz="2400" dirty="0">
                <a:latin typeface="Gill Sans MT" charset="0"/>
              </a:rPr>
              <a:t> ICF (</a:t>
            </a:r>
            <a:r>
              <a:rPr lang="en-US" sz="2400" b="1" dirty="0">
                <a:latin typeface="Gill Sans MT" charset="0"/>
              </a:rPr>
              <a:t>Inverse Class </a:t>
            </a:r>
            <a:r>
              <a:rPr lang="it-IT" sz="2400" b="1" dirty="0" err="1">
                <a:latin typeface="Gill Sans MT" charset="0"/>
              </a:rPr>
              <a:t>Frequency</a:t>
            </a:r>
            <a:r>
              <a:rPr lang="it-IT" sz="2400" dirty="0">
                <a:latin typeface="Gill Sans MT" charset="0"/>
              </a:rPr>
              <a:t>) nel calcolo della similarità</a:t>
            </a:r>
          </a:p>
        </p:txBody>
      </p:sp>
      <p:sp>
        <p:nvSpPr>
          <p:cNvPr id="14" name="CasellaDiTesto 13"/>
          <p:cNvSpPr txBox="1"/>
          <p:nvPr/>
        </p:nvSpPr>
        <p:spPr>
          <a:xfrm>
            <a:off x="6673523" y="4620126"/>
            <a:ext cx="1636293" cy="646331"/>
          </a:xfrm>
          <a:prstGeom prst="rect">
            <a:avLst/>
          </a:prstGeom>
          <a:noFill/>
          <a:ln>
            <a:solidFill>
              <a:schemeClr val="accent5">
                <a:lumMod val="60000"/>
                <a:lumOff val="40000"/>
              </a:schemeClr>
            </a:solidFill>
          </a:ln>
        </p:spPr>
        <p:txBody>
          <a:bodyPr wrap="square" rtlCol="0">
            <a:spAutoFit/>
          </a:bodyPr>
          <a:lstStyle/>
          <a:p>
            <a:r>
              <a:rPr lang="it-IT" dirty="0" smtClean="0"/>
              <a:t>Classi MOLTO frequenti</a:t>
            </a:r>
            <a:endParaRPr lang="it-IT" dirty="0"/>
          </a:p>
        </p:txBody>
      </p:sp>
      <p:sp>
        <p:nvSpPr>
          <p:cNvPr id="15" name="CasellaDiTesto 14"/>
          <p:cNvSpPr txBox="1"/>
          <p:nvPr/>
        </p:nvSpPr>
        <p:spPr>
          <a:xfrm>
            <a:off x="6673523" y="5702969"/>
            <a:ext cx="1636293" cy="646331"/>
          </a:xfrm>
          <a:prstGeom prst="rect">
            <a:avLst/>
          </a:prstGeom>
          <a:noFill/>
          <a:ln>
            <a:solidFill>
              <a:schemeClr val="accent5">
                <a:lumMod val="60000"/>
                <a:lumOff val="40000"/>
              </a:schemeClr>
            </a:solidFill>
          </a:ln>
        </p:spPr>
        <p:txBody>
          <a:bodyPr wrap="square" rtlCol="0">
            <a:spAutoFit/>
          </a:bodyPr>
          <a:lstStyle/>
          <a:p>
            <a:r>
              <a:rPr lang="it-IT" dirty="0" smtClean="0"/>
              <a:t>Classi POCO frequenti</a:t>
            </a:r>
            <a:endParaRPr lang="it-IT" dirty="0"/>
          </a:p>
        </p:txBody>
      </p:sp>
      <p:cxnSp>
        <p:nvCxnSpPr>
          <p:cNvPr id="17" name="Connettore 2 16"/>
          <p:cNvCxnSpPr/>
          <p:nvPr/>
        </p:nvCxnSpPr>
        <p:spPr>
          <a:xfrm>
            <a:off x="6240384" y="4940968"/>
            <a:ext cx="401055" cy="232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6248405" y="6023809"/>
            <a:ext cx="401055" cy="232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 name="Tabella 3"/>
          <p:cNvGraphicFramePr>
            <a:graphicFrameLocks noGrp="1"/>
          </p:cNvGraphicFramePr>
          <p:nvPr/>
        </p:nvGraphicFramePr>
        <p:xfrm>
          <a:off x="2101522" y="4204368"/>
          <a:ext cx="4058653" cy="2194560"/>
        </p:xfrm>
        <a:graphic>
          <a:graphicData uri="http://schemas.openxmlformats.org/drawingml/2006/table">
            <a:tbl>
              <a:tblPr firstRow="1">
                <a:tableStyleId>{5DA37D80-6434-44D0-A028-1B22A696006F}</a:tableStyleId>
              </a:tblPr>
              <a:tblGrid>
                <a:gridCol w="507227"/>
                <a:gridCol w="2175133"/>
                <a:gridCol w="782736"/>
                <a:gridCol w="593557"/>
              </a:tblGrid>
              <a:tr h="0">
                <a:tc>
                  <a:txBody>
                    <a:bodyPr/>
                    <a:lstStyle/>
                    <a:p>
                      <a:pPr algn="ctr"/>
                      <a:r>
                        <a:rPr lang="it-IT" sz="1800" dirty="0" smtClean="0"/>
                        <a:t>P</a:t>
                      </a:r>
                      <a:endParaRPr lang="it-IT" sz="1800" dirty="0"/>
                    </a:p>
                  </a:txBody>
                  <a:tcPr anchor="ctr"/>
                </a:tc>
                <a:tc>
                  <a:txBody>
                    <a:bodyPr/>
                    <a:lstStyle/>
                    <a:p>
                      <a:pPr algn="ctr"/>
                      <a:r>
                        <a:rPr lang="it-IT" sz="1800" dirty="0" smtClean="0"/>
                        <a:t>Classi IPTC</a:t>
                      </a:r>
                      <a:endParaRPr lang="it-IT" sz="1800" dirty="0"/>
                    </a:p>
                  </a:txBody>
                  <a:tcPr/>
                </a:tc>
                <a:tc>
                  <a:txBody>
                    <a:bodyPr/>
                    <a:lstStyle/>
                    <a:p>
                      <a:pPr algn="ctr"/>
                      <a:r>
                        <a:rPr lang="it-IT" sz="1800" dirty="0" err="1" smtClean="0"/>
                        <a:t>Punt</a:t>
                      </a:r>
                      <a:r>
                        <a:rPr lang="it-IT" sz="1800" dirty="0" smtClean="0"/>
                        <a:t>.</a:t>
                      </a:r>
                      <a:endParaRPr lang="it-IT" sz="1800" dirty="0"/>
                    </a:p>
                  </a:txBody>
                  <a:tcPr/>
                </a:tc>
                <a:tc>
                  <a:txBody>
                    <a:bodyPr/>
                    <a:lstStyle/>
                    <a:p>
                      <a:pPr algn="ctr"/>
                      <a:r>
                        <a:rPr lang="it-IT" sz="1800" dirty="0" smtClean="0"/>
                        <a:t>ICF</a:t>
                      </a:r>
                      <a:endParaRPr lang="it-IT" sz="1800" dirty="0"/>
                    </a:p>
                  </a:txBody>
                  <a:tcPr/>
                </a:tc>
              </a:tr>
              <a:tr h="0">
                <a:tc rowSpan="2">
                  <a:txBody>
                    <a:bodyPr/>
                    <a:lstStyle/>
                    <a:p>
                      <a:pPr algn="ctr"/>
                      <a:r>
                        <a:rPr lang="it-IT" sz="1800" dirty="0" smtClean="0"/>
                        <a:t>1</a:t>
                      </a:r>
                      <a:endParaRPr lang="it-IT" sz="1800" dirty="0"/>
                    </a:p>
                  </a:txBody>
                  <a:tcPr anchor="ctr"/>
                </a:tc>
                <a:tc>
                  <a:txBody>
                    <a:bodyPr/>
                    <a:lstStyle/>
                    <a:p>
                      <a:pPr algn="ctr"/>
                      <a:r>
                        <a:rPr lang="en-US" sz="1800" dirty="0" smtClean="0"/>
                        <a:t>IPTC/Hardware</a:t>
                      </a:r>
                      <a:endParaRPr lang="it-IT" sz="1800" dirty="0"/>
                    </a:p>
                  </a:txBody>
                  <a:tcPr/>
                </a:tc>
                <a:tc>
                  <a:txBody>
                    <a:bodyPr/>
                    <a:lstStyle/>
                    <a:p>
                      <a:pPr algn="ctr"/>
                      <a:r>
                        <a:rPr lang="it-IT" sz="1800" dirty="0" smtClean="0"/>
                        <a:t>74520</a:t>
                      </a:r>
                      <a:endParaRPr lang="it-IT" sz="1800" dirty="0"/>
                    </a:p>
                  </a:txBody>
                  <a:tcPr/>
                </a:tc>
                <a:tc>
                  <a:txBody>
                    <a:bodyPr/>
                    <a:lstStyle/>
                    <a:p>
                      <a:pPr algn="ctr"/>
                      <a:r>
                        <a:rPr lang="it-IT" sz="1800" dirty="0" smtClean="0"/>
                        <a:t>3</a:t>
                      </a:r>
                      <a:endParaRPr lang="it-IT" sz="1800" dirty="0"/>
                    </a:p>
                  </a:txBody>
                  <a:tcPr/>
                </a:tc>
              </a:tr>
              <a:tr h="256212">
                <a:tc vMerge="1">
                  <a:txBody>
                    <a:bodyPr/>
                    <a:lstStyle/>
                    <a:p>
                      <a:endParaRPr lang="it-IT" dirty="0"/>
                    </a:p>
                  </a:txBody>
                  <a:tcPr/>
                </a:tc>
                <a:tc>
                  <a:txBody>
                    <a:bodyPr/>
                    <a:lstStyle/>
                    <a:p>
                      <a:pPr algn="ctr"/>
                      <a:r>
                        <a:rPr lang="en-US" sz="1800" dirty="0" smtClean="0"/>
                        <a:t>IPTC/Software</a:t>
                      </a:r>
                      <a:endParaRPr lang="it-IT" sz="1800" dirty="0"/>
                    </a:p>
                  </a:txBody>
                  <a:tcPr/>
                </a:tc>
                <a:tc>
                  <a:txBody>
                    <a:bodyPr/>
                    <a:lstStyle/>
                    <a:p>
                      <a:pPr algn="ctr"/>
                      <a:r>
                        <a:rPr lang="it-IT" sz="1800" dirty="0" smtClean="0"/>
                        <a:t>11940</a:t>
                      </a:r>
                      <a:endParaRPr lang="it-IT" sz="1800" dirty="0"/>
                    </a:p>
                  </a:txBody>
                  <a:tcPr/>
                </a:tc>
                <a:tc>
                  <a:txBody>
                    <a:bodyPr/>
                    <a:lstStyle/>
                    <a:p>
                      <a:pPr algn="ctr"/>
                      <a:r>
                        <a:rPr lang="it-IT" sz="1800" dirty="0" smtClean="0"/>
                        <a:t>2</a:t>
                      </a:r>
                      <a:endParaRPr lang="it-IT" sz="1800" dirty="0"/>
                    </a:p>
                  </a:txBody>
                  <a:tcPr/>
                </a:tc>
              </a:tr>
              <a:tr h="0">
                <a:tc rowSpan="3">
                  <a:txBody>
                    <a:bodyPr/>
                    <a:lstStyle/>
                    <a:p>
                      <a:pPr algn="ctr"/>
                      <a:r>
                        <a:rPr lang="it-IT" sz="1800" dirty="0" smtClean="0"/>
                        <a:t>2</a:t>
                      </a:r>
                      <a:endParaRPr lang="it-IT" sz="1800" dirty="0"/>
                    </a:p>
                  </a:txBody>
                  <a:tcPr anchor="ctr"/>
                </a:tc>
                <a:tc>
                  <a:txBody>
                    <a:bodyPr/>
                    <a:lstStyle/>
                    <a:p>
                      <a:pPr marL="0" algn="ctr" rtl="0" eaLnBrk="1" latinLnBrk="0" hangingPunct="1"/>
                      <a:r>
                        <a:rPr kumimoji="0" lang="en-US" sz="1800" kern="1200" dirty="0" smtClean="0">
                          <a:solidFill>
                            <a:schemeClr val="tx1"/>
                          </a:solidFill>
                          <a:latin typeface="+mn-lt"/>
                          <a:ea typeface="+mn-ea"/>
                          <a:cs typeface="+mn-cs"/>
                        </a:rPr>
                        <a:t>IPTC/Software</a:t>
                      </a:r>
                      <a:endParaRPr kumimoji="0" lang="it-IT" sz="1800" kern="1200" dirty="0" smtClean="0">
                        <a:solidFill>
                          <a:schemeClr val="tx1"/>
                        </a:solidFill>
                        <a:latin typeface="+mn-lt"/>
                        <a:ea typeface="+mn-ea"/>
                        <a:cs typeface="+mn-cs"/>
                      </a:endParaRPr>
                    </a:p>
                  </a:txBody>
                  <a:tcPr/>
                </a:tc>
                <a:tc>
                  <a:txBody>
                    <a:bodyPr/>
                    <a:lstStyle/>
                    <a:p>
                      <a:pPr marL="0" algn="ctr" rtl="0" eaLnBrk="1" latinLnBrk="0" hangingPunct="1"/>
                      <a:r>
                        <a:rPr kumimoji="0" lang="it-IT" sz="1800" kern="1200" dirty="0" smtClean="0">
                          <a:solidFill>
                            <a:schemeClr val="tx1"/>
                          </a:solidFill>
                          <a:latin typeface="+mn-lt"/>
                          <a:ea typeface="+mn-ea"/>
                          <a:cs typeface="+mn-cs"/>
                        </a:rPr>
                        <a:t>20640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800" kern="1200" dirty="0" smtClean="0">
                          <a:solidFill>
                            <a:schemeClr val="tx1"/>
                          </a:solidFill>
                          <a:latin typeface="+mn-lt"/>
                          <a:ea typeface="+mn-ea"/>
                          <a:cs typeface="+mn-cs"/>
                        </a:rPr>
                        <a:t>2</a:t>
                      </a:r>
                    </a:p>
                  </a:txBody>
                  <a:tcPr/>
                </a:tc>
              </a:tr>
              <a:tr h="256212">
                <a:tc vMerge="1">
                  <a:txBody>
                    <a:bodyPr/>
                    <a:lstStyle/>
                    <a:p>
                      <a:endParaRPr lang="it-IT" sz="1400" dirty="0"/>
                    </a:p>
                  </a:txBody>
                  <a:tcPr/>
                </a:tc>
                <a:tc>
                  <a:txBody>
                    <a:bodyPr/>
                    <a:lstStyle/>
                    <a:p>
                      <a:pPr algn="ctr"/>
                      <a:r>
                        <a:rPr lang="it-IT" sz="1800" dirty="0" smtClean="0"/>
                        <a:t>IPTC/Radio</a:t>
                      </a:r>
                      <a:endParaRPr lang="it-IT" sz="1800" dirty="0"/>
                    </a:p>
                  </a:txBody>
                  <a:tcPr/>
                </a:tc>
                <a:tc>
                  <a:txBody>
                    <a:bodyPr/>
                    <a:lstStyle/>
                    <a:p>
                      <a:pPr algn="ctr"/>
                      <a:r>
                        <a:rPr lang="it-IT" sz="1800" dirty="0" smtClean="0"/>
                        <a:t>18165</a:t>
                      </a:r>
                      <a:endParaRPr lang="it-IT" sz="1800" dirty="0"/>
                    </a:p>
                  </a:txBody>
                  <a:tcPr/>
                </a:tc>
                <a:tc>
                  <a:txBody>
                    <a:bodyPr/>
                    <a:lstStyle/>
                    <a:p>
                      <a:pPr algn="ctr"/>
                      <a:r>
                        <a:rPr lang="it-IT" sz="1800" dirty="0" smtClean="0"/>
                        <a:t>37</a:t>
                      </a:r>
                      <a:endParaRPr lang="it-IT" sz="1800" dirty="0"/>
                    </a:p>
                  </a:txBody>
                  <a:tcPr/>
                </a:tc>
              </a:tr>
              <a:tr h="256212">
                <a:tc vMerge="1">
                  <a:txBody>
                    <a:bodyPr/>
                    <a:lstStyle/>
                    <a:p>
                      <a:endParaRPr lang="it-IT" sz="1400" dirty="0"/>
                    </a:p>
                  </a:txBody>
                  <a:tcPr/>
                </a:tc>
                <a:tc>
                  <a:txBody>
                    <a:bodyPr/>
                    <a:lstStyle/>
                    <a:p>
                      <a:pPr algn="ctr"/>
                      <a:r>
                        <a:rPr lang="en-US" sz="1800" dirty="0" smtClean="0"/>
                        <a:t>IPTC/Mass Media</a:t>
                      </a:r>
                      <a:endParaRPr lang="it-IT" sz="1800" dirty="0"/>
                    </a:p>
                  </a:txBody>
                  <a:tcPr/>
                </a:tc>
                <a:tc>
                  <a:txBody>
                    <a:bodyPr/>
                    <a:lstStyle/>
                    <a:p>
                      <a:pPr algn="ctr"/>
                      <a:r>
                        <a:rPr lang="it-IT" sz="1800" dirty="0" smtClean="0"/>
                        <a:t>8710</a:t>
                      </a:r>
                      <a:endParaRPr lang="it-IT" sz="1800" dirty="0"/>
                    </a:p>
                  </a:txBody>
                  <a:tcPr/>
                </a:tc>
                <a:tc>
                  <a:txBody>
                    <a:bodyPr/>
                    <a:lstStyle/>
                    <a:p>
                      <a:pPr algn="ctr"/>
                      <a:r>
                        <a:rPr lang="it-IT" sz="1800" dirty="0" smtClean="0"/>
                        <a:t>65</a:t>
                      </a:r>
                      <a:endParaRPr lang="it-IT" sz="1800" dirty="0"/>
                    </a:p>
                  </a:txBody>
                  <a:tcPr/>
                </a:tc>
              </a:tr>
            </a:tbl>
          </a:graphicData>
        </a:graphic>
      </p:graphicFrame>
    </p:spTree>
    <p:extLst>
      <p:ext uri="{BB962C8B-B14F-4D97-AF65-F5344CB8AC3E}">
        <p14:creationId xmlns="" xmlns:p14="http://schemas.microsoft.com/office/powerpoint/2010/main" val="1073986850"/>
      </p:ext>
    </p:extLst>
  </p:cSld>
  <p:clrMapOvr>
    <a:masterClrMapping/>
  </p:clrMapOvr>
  <p:transition advTm="997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1640</TotalTime>
  <Words>2940</Words>
  <Application>Microsoft Office PowerPoint</Application>
  <PresentationFormat>Presentazione su schermo (4:3)</PresentationFormat>
  <Paragraphs>418</Paragraphs>
  <Slides>20</Slides>
  <Notes>20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Solstice</vt:lpstr>
      <vt:lpstr>Diapositiva 1</vt:lpstr>
      <vt:lpstr>Scenario del motore di ricerca Help-Desk</vt:lpstr>
      <vt:lpstr>Obiettivi della Tesi</vt:lpstr>
      <vt:lpstr>Diapositiva 4</vt:lpstr>
      <vt:lpstr>Ranking dei Documenti</vt:lpstr>
      <vt:lpstr>Similarità - Modello Vettoriale</vt:lpstr>
      <vt:lpstr>Diapositiva 7</vt:lpstr>
      <vt:lpstr>Ranking con termini rilevanti</vt:lpstr>
      <vt:lpstr>Ranking con classi IPTC</vt:lpstr>
      <vt:lpstr>Valori di importanza per i Ranking</vt:lpstr>
      <vt:lpstr>Ranking Fusion</vt:lpstr>
      <vt:lpstr>Diapositiva 12</vt:lpstr>
      <vt:lpstr>Test Set</vt:lpstr>
      <vt:lpstr>Utilizzo di pesi maggiorati per i termini importanti</vt:lpstr>
      <vt:lpstr>Utilizzo di ICF nel calcolo della similarità per le classi IPTC</vt:lpstr>
      <vt:lpstr>Utilizzo dei valori di importanza dei ranking</vt:lpstr>
      <vt:lpstr>Confronto degli algoritmi di  Ranking Fusion</vt:lpstr>
      <vt:lpstr>Diapositiva 18</vt:lpstr>
      <vt:lpstr>Conclusioni e Sviluppi Futuri</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Martina</cp:lastModifiedBy>
  <cp:revision>250</cp:revision>
  <dcterms:created xsi:type="dcterms:W3CDTF">2014-09-16T21:40:01Z</dcterms:created>
  <dcterms:modified xsi:type="dcterms:W3CDTF">2015-04-12T17:25:14Z</dcterms:modified>
</cp:coreProperties>
</file>