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503" autoAdjust="0"/>
  </p:normalViewPr>
  <p:slideViewPr>
    <p:cSldViewPr snapToGrid="0">
      <p:cViewPr varScale="1">
        <p:scale>
          <a:sx n="85" d="100"/>
          <a:sy n="85" d="100"/>
        </p:scale>
        <p:origin x="23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503B3-8E6D-4D79-A19B-29BA624405E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1E066-60A7-4618-BBBD-578DD9A003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36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Presentazione personale e titolo tesi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5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«Ora passiamo al vero e proprio modello multidimensionale»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8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Cosa fa un cubo OLAP.</a:t>
            </a:r>
          </a:p>
          <a:p>
            <a:r>
              <a:rPr lang="it-IT" dirty="0"/>
              <a:t>A cosa serve un cubo OLAP.</a:t>
            </a:r>
          </a:p>
          <a:p>
            <a:r>
              <a:rPr lang="it-IT" dirty="0"/>
              <a:t>Cosa sono dimensioni, misure e ruoli.</a:t>
            </a:r>
          </a:p>
          <a:p>
            <a:r>
              <a:rPr lang="it-IT" dirty="0"/>
              <a:t>Poco tempo su dimensioni visto che se n’è già parlato prima.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41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Power BI come visualizzatore di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858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Qui brevissimo accenno al report, niente di particolarmente interessante.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76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Descrizione di Excel come sistema conosciuto nell’azienda rispetto a Power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21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Parlare di Power Query.</a:t>
            </a:r>
          </a:p>
          <a:p>
            <a:r>
              <a:rPr lang="it-IT" dirty="0"/>
              <a:t>Parlare di import dati da ssas.</a:t>
            </a:r>
          </a:p>
          <a:p>
            <a:r>
              <a:rPr lang="it-IT" dirty="0"/>
              <a:t>Parlare di macro vba per la disconnessione delle query dal foglio.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322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Dire che il tool è stato fatto da me.</a:t>
            </a:r>
          </a:p>
          <a:p>
            <a:r>
              <a:rPr lang="it-IT" dirty="0"/>
              <a:t>Per la configurazione anche della schedulazione.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991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Spiegare cosa fa Report Sender, invio email ed esecuzione macro da excel.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54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Abbastanza libero nel discorso, vedi quanto tempo ti resta.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12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Cosa fa system logistics</a:t>
            </a:r>
          </a:p>
          <a:p>
            <a:r>
              <a:rPr lang="it-IT" dirty="0"/>
              <a:t>Di cosa si occupa il servizio 24-7 e come lavora (CRM)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51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Breve descrizione dell’attività, focus su reportistics ed Excel</a:t>
            </a:r>
          </a:p>
          <a:p>
            <a:r>
              <a:rPr lang="it-IT" dirty="0"/>
              <a:t>Ancor più breve carrellata degli strumenti utilizzati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50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Focus sulle fasi, parlando di cosa andranno a fare le macrofasi del progetto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53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«Partiamo dal CRM»</a:t>
            </a:r>
          </a:p>
          <a:p>
            <a:r>
              <a:rPr lang="it-IT" dirty="0"/>
              <a:t>Accenno sul fatto che vadano importati i dati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13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Poco tempo su questa slide, niente di particolarmente accattivante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95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«Passiamo a SSAS»</a:t>
            </a:r>
          </a:p>
          <a:p>
            <a:r>
              <a:rPr lang="it-IT" dirty="0"/>
              <a:t>Breve descrizione di cosa fa SSAS e specificare il fatto che necessita di un database come origine dei dati e perchè non si è usato direttamente CRM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24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Impiegare tempo su questa slide.</a:t>
            </a:r>
          </a:p>
          <a:p>
            <a:r>
              <a:rPr lang="it-IT" dirty="0"/>
              <a:t>Accenno su cosa sono fact e dimensioni.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90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Passare ancor più tempo su questa.</a:t>
            </a:r>
          </a:p>
          <a:p>
            <a:r>
              <a:rPr lang="it-IT" dirty="0"/>
              <a:t>Descrizione delle tabelle dei fact.</a:t>
            </a:r>
          </a:p>
          <a:p>
            <a:r>
              <a:rPr lang="it-IT" dirty="0"/>
              <a:t>Descrizione delle tabelle «Date», «Owners» e «Plants» + «Geographies»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E066-60A7-4618-BBBD-578DD9A003D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2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2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8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1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1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6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EB05-0C69-411C-B969-E69AC231C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Progettazione</a:t>
            </a:r>
            <a:r>
              <a:rPr lang="en-US" dirty="0"/>
              <a:t> di un Sistema di Business Intelligence </a:t>
            </a:r>
            <a:r>
              <a:rPr lang="en-US" dirty="0" err="1"/>
              <a:t>tramite</a:t>
            </a:r>
            <a:r>
              <a:rPr lang="en-US" dirty="0"/>
              <a:t> Data warehousing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1FBE1-A5D3-415D-8557-2D35E0DDB5E4}"/>
              </a:ext>
            </a:extLst>
          </p:cNvPr>
          <p:cNvSpPr txBox="1"/>
          <p:nvPr/>
        </p:nvSpPr>
        <p:spPr>
          <a:xfrm>
            <a:off x="581193" y="3240326"/>
            <a:ext cx="536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Universit</a:t>
            </a:r>
            <a:r>
              <a:rPr lang="it-IT" b="1" dirty="0">
                <a:solidFill>
                  <a:schemeClr val="accent2"/>
                </a:solidFill>
              </a:rPr>
              <a:t>à degli studi di Modena e Reggio Emilia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90C08-B835-4178-B6B7-48CDC1EDF74F}"/>
              </a:ext>
            </a:extLst>
          </p:cNvPr>
          <p:cNvSpPr txBox="1"/>
          <p:nvPr/>
        </p:nvSpPr>
        <p:spPr>
          <a:xfrm>
            <a:off x="581193" y="3609658"/>
            <a:ext cx="584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Dipartimento di Scienze Fisiche, Informatiche e Matematiche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0FC20-6F1D-4FA2-AC62-F6F2998FE3A7}"/>
              </a:ext>
            </a:extLst>
          </p:cNvPr>
          <p:cNvSpPr txBox="1"/>
          <p:nvPr/>
        </p:nvSpPr>
        <p:spPr>
          <a:xfrm>
            <a:off x="581193" y="3978990"/>
            <a:ext cx="304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Corso di Laurea in Informatica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6D204-204E-4693-8934-51A04400DA2A}"/>
              </a:ext>
            </a:extLst>
          </p:cNvPr>
          <p:cNvSpPr txBox="1"/>
          <p:nvPr/>
        </p:nvSpPr>
        <p:spPr>
          <a:xfrm>
            <a:off x="581192" y="4348323"/>
            <a:ext cx="230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Relatore:</a:t>
            </a:r>
            <a:br>
              <a:rPr lang="it-IT" b="1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Ing. Riccardo Martoglia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37231-F742-4432-A86B-1EC510A88F7F}"/>
              </a:ext>
            </a:extLst>
          </p:cNvPr>
          <p:cNvSpPr txBox="1"/>
          <p:nvPr/>
        </p:nvSpPr>
        <p:spPr>
          <a:xfrm>
            <a:off x="581193" y="5015529"/>
            <a:ext cx="177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Candidato:</a:t>
            </a:r>
            <a:br>
              <a:rPr lang="it-IT" b="1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Romagnoli Mirco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428A5-4C2F-48CB-AA2E-D079675EDA74}"/>
              </a:ext>
            </a:extLst>
          </p:cNvPr>
          <p:cNvSpPr txBox="1"/>
          <p:nvPr/>
        </p:nvSpPr>
        <p:spPr>
          <a:xfrm>
            <a:off x="581193" y="5682734"/>
            <a:ext cx="29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Anno Accademico 2017/2018</a:t>
            </a:r>
          </a:p>
        </p:txBody>
      </p:sp>
    </p:spTree>
    <p:extLst>
      <p:ext uri="{BB962C8B-B14F-4D97-AF65-F5344CB8AC3E}">
        <p14:creationId xmlns:p14="http://schemas.microsoft.com/office/powerpoint/2010/main" val="342587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DE3F-9041-4DFC-90B1-63C35557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SSAS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BFBF961-E2EE-4FA0-A9C9-B2FA87F8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0" y="1926000"/>
            <a:ext cx="7009200" cy="47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8B82-44B0-4230-8B0D-FC60476D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Cubo olap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CAC0-8ECA-4F29-AE99-8E7D1314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it-IT" b="1" dirty="0"/>
              <a:t>Aggregazione</a:t>
            </a:r>
            <a:r>
              <a:rPr lang="it-IT" dirty="0"/>
              <a:t> di misure su dimensioni</a:t>
            </a:r>
          </a:p>
          <a:p>
            <a:r>
              <a:rPr lang="it-IT" dirty="0"/>
              <a:t>Consultazione dei dati nell’origine ed estrarre </a:t>
            </a:r>
            <a:r>
              <a:rPr lang="it-IT" b="1" dirty="0"/>
              <a:t>informazioni</a:t>
            </a:r>
          </a:p>
          <a:p>
            <a:pPr marL="0" indent="0">
              <a:buNone/>
            </a:pPr>
            <a:r>
              <a:rPr lang="en-US" dirty="0"/>
              <a:t>È</a:t>
            </a:r>
            <a:r>
              <a:rPr lang="it-IT"/>
              <a:t> stato </a:t>
            </a:r>
            <a:r>
              <a:rPr lang="it-IT" dirty="0"/>
              <a:t>necessario:</a:t>
            </a:r>
          </a:p>
          <a:p>
            <a:r>
              <a:rPr lang="it-IT" dirty="0"/>
              <a:t>Costruire </a:t>
            </a:r>
            <a:r>
              <a:rPr lang="it-IT" b="1" dirty="0"/>
              <a:t>dimensioni</a:t>
            </a:r>
            <a:r>
              <a:rPr lang="it-IT" dirty="0"/>
              <a:t> e gerarchie</a:t>
            </a:r>
          </a:p>
          <a:p>
            <a:r>
              <a:rPr lang="it-IT" dirty="0"/>
              <a:t>Creare </a:t>
            </a:r>
            <a:r>
              <a:rPr lang="it-IT" b="1" dirty="0"/>
              <a:t>misure</a:t>
            </a:r>
            <a:r>
              <a:rPr lang="it-IT" dirty="0"/>
              <a:t> e relativi calcoli</a:t>
            </a:r>
          </a:p>
          <a:p>
            <a:r>
              <a:rPr lang="it-IT" dirty="0"/>
              <a:t>Definire </a:t>
            </a:r>
            <a:r>
              <a:rPr lang="it-IT" b="1" dirty="0"/>
              <a:t>ruoli</a:t>
            </a:r>
            <a:r>
              <a:rPr lang="it-IT" dirty="0"/>
              <a:t> per lettura e amministrazione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1AAD5107-EB62-4D4E-8F4B-FF31CD6C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923" y="3222594"/>
            <a:ext cx="3224885" cy="32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DE3F-9041-4DFC-90B1-63C35557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BFBF961-E2EE-4FA0-A9C9-B2FA87F8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1" y="1926000"/>
            <a:ext cx="7009198" cy="47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656E-B4BD-47BF-84D7-187AAE09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Power 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7A44-72BC-4C97-A662-FC5F6BC1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200997"/>
          </a:xfrm>
        </p:spPr>
        <p:txBody>
          <a:bodyPr anchor="t">
            <a:normAutofit lnSpcReduction="10000"/>
          </a:bodyPr>
          <a:lstStyle/>
          <a:p>
            <a:r>
              <a:rPr lang="it-IT" dirty="0"/>
              <a:t>Tool </a:t>
            </a:r>
            <a:r>
              <a:rPr lang="it-IT" b="1" dirty="0"/>
              <a:t>Microsoft</a:t>
            </a:r>
            <a:r>
              <a:rPr lang="it-IT" dirty="0"/>
              <a:t> per la creazione di report.</a:t>
            </a:r>
          </a:p>
          <a:p>
            <a:r>
              <a:rPr lang="en-US" b="1" dirty="0"/>
              <a:t>L</a:t>
            </a:r>
            <a:r>
              <a:rPr lang="it-IT" b="1" dirty="0"/>
              <a:t>ive connection</a:t>
            </a:r>
            <a:r>
              <a:rPr lang="it-IT" dirty="0"/>
              <a:t> al cubo OLAP.</a:t>
            </a:r>
          </a:p>
          <a:p>
            <a:r>
              <a:rPr lang="en-US" dirty="0"/>
              <a:t>C</a:t>
            </a:r>
            <a:r>
              <a:rPr lang="it-IT" dirty="0"/>
              <a:t>reazione del report in base alle richieste.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C38C92-4F2D-42B5-B714-A74D4F25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15" y="3274263"/>
            <a:ext cx="6112571" cy="33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DE3F-9041-4DFC-90B1-63C35557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Excel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BFBF961-E2EE-4FA0-A9C9-B2FA87F80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01" y="1926000"/>
            <a:ext cx="7009198" cy="47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39B8-FB6D-47DB-98BD-1AE679FE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Composizione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F9E3-C6DC-4DF7-81FE-F42300F3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La </a:t>
            </a:r>
            <a:r>
              <a:rPr lang="en-US" b="1" dirty="0" err="1"/>
              <a:t>composizione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report </a:t>
            </a:r>
            <a:r>
              <a:rPr lang="en-US" dirty="0" err="1"/>
              <a:t>avviene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Excel</a:t>
            </a:r>
            <a:endParaRPr lang="it-IT" dirty="0"/>
          </a:p>
        </p:txBody>
      </p:sp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CC8F0D9-8AB2-4898-BA0F-78E1428A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9" y="2580631"/>
            <a:ext cx="7708202" cy="41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6CF2-C515-4061-863E-98A4D1AD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Configurazione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4B2F-62C5-4D82-A753-EF59841C9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La </a:t>
            </a:r>
            <a:r>
              <a:rPr lang="en-US" b="1" dirty="0" err="1"/>
              <a:t>configurazione</a:t>
            </a:r>
            <a:r>
              <a:rPr lang="en-US" dirty="0"/>
              <a:t> </a:t>
            </a:r>
            <a:r>
              <a:rPr lang="en-US" dirty="0" err="1"/>
              <a:t>avviene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tool Report Configurator</a:t>
            </a:r>
          </a:p>
          <a:p>
            <a:r>
              <a:rPr lang="en-US" dirty="0" err="1"/>
              <a:t>Scritto</a:t>
            </a:r>
            <a:r>
              <a:rPr lang="en-US" dirty="0"/>
              <a:t> in </a:t>
            </a:r>
            <a:r>
              <a:rPr lang="en-US" b="1" dirty="0"/>
              <a:t>Python</a:t>
            </a:r>
            <a:r>
              <a:rPr lang="en-US" dirty="0"/>
              <a:t> </a:t>
            </a:r>
            <a:r>
              <a:rPr lang="en-US" dirty="0" err="1"/>
              <a:t>utilizzando</a:t>
            </a:r>
            <a:r>
              <a:rPr lang="en-US" dirty="0"/>
              <a:t> </a:t>
            </a:r>
            <a:r>
              <a:rPr lang="en-US" b="1" dirty="0"/>
              <a:t>Django</a:t>
            </a:r>
            <a:endParaRPr lang="en-US" dirty="0"/>
          </a:p>
          <a:p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propriet</a:t>
            </a:r>
            <a:r>
              <a:rPr lang="it-IT" dirty="0"/>
              <a:t>à del report</a:t>
            </a: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270735D-7653-4278-9BFD-70E31033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12" y="3432305"/>
            <a:ext cx="6573884" cy="32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ACA5-D648-4280-A865-2BFE3686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F1F7E-9E4E-45F0-AFF2-27BD474B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it-IT" dirty="0"/>
              <a:t>L’</a:t>
            </a:r>
            <a:r>
              <a:rPr lang="it-IT" b="1" dirty="0"/>
              <a:t>invio</a:t>
            </a:r>
            <a:r>
              <a:rPr lang="it-IT" dirty="0"/>
              <a:t> viene effettuato tramite Report Sender</a:t>
            </a:r>
          </a:p>
          <a:p>
            <a:r>
              <a:rPr lang="it-IT" dirty="0"/>
              <a:t>Scritto in </a:t>
            </a:r>
            <a:r>
              <a:rPr lang="it-IT" b="1" dirty="0"/>
              <a:t>Python</a:t>
            </a:r>
            <a:endParaRPr lang="it-IT" dirty="0"/>
          </a:p>
          <a:p>
            <a:r>
              <a:rPr lang="it-IT" dirty="0"/>
              <a:t>Database in comune con Report Configurator</a:t>
            </a:r>
          </a:p>
        </p:txBody>
      </p:sp>
      <p:pic>
        <p:nvPicPr>
          <p:cNvPr id="5" name="Picture 4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85A04F24-DE49-4334-AAB9-CFFEC589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61" y="3408210"/>
            <a:ext cx="6409678" cy="33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0300-DC2D-40AA-9EFC-0E85EA34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Conclusioni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7686-729F-42F6-B7E6-A9D0C156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b="1" dirty="0" err="1"/>
              <a:t>Obiettivi</a:t>
            </a:r>
            <a:endParaRPr lang="en-US" b="1" dirty="0"/>
          </a:p>
          <a:p>
            <a:pPr lvl="1"/>
            <a:r>
              <a:rPr lang="en-US" dirty="0" err="1"/>
              <a:t>Miglioramento</a:t>
            </a:r>
            <a:r>
              <a:rPr lang="en-US" dirty="0"/>
              <a:t> </a:t>
            </a:r>
            <a:r>
              <a:rPr lang="en-US" b="1" dirty="0" err="1"/>
              <a:t>efficienza</a:t>
            </a:r>
            <a:r>
              <a:rPr lang="en-US" dirty="0"/>
              <a:t> </a:t>
            </a:r>
            <a:r>
              <a:rPr lang="en-US" dirty="0" err="1"/>
              <a:t>estrazioni</a:t>
            </a:r>
            <a:endParaRPr lang="it-IT" dirty="0"/>
          </a:p>
          <a:p>
            <a:pPr lvl="1"/>
            <a:r>
              <a:rPr lang="en-US" b="1" dirty="0" err="1"/>
              <a:t>Realizzazione</a:t>
            </a:r>
            <a:r>
              <a:rPr lang="en-US" dirty="0"/>
              <a:t> report</a:t>
            </a:r>
          </a:p>
          <a:p>
            <a:r>
              <a:rPr lang="en-US" b="1" dirty="0" err="1"/>
              <a:t>Sviluppi</a:t>
            </a:r>
            <a:endParaRPr lang="en-US" b="1" dirty="0"/>
          </a:p>
          <a:p>
            <a:pPr lvl="1"/>
            <a:r>
              <a:rPr lang="en-US" dirty="0"/>
              <a:t>Report </a:t>
            </a:r>
            <a:r>
              <a:rPr lang="en-US" dirty="0" err="1"/>
              <a:t>ulteriori</a:t>
            </a:r>
            <a:endParaRPr lang="en-US" dirty="0"/>
          </a:p>
          <a:p>
            <a:pPr lvl="1"/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b="1" dirty="0" err="1"/>
              <a:t>problematiche</a:t>
            </a:r>
            <a:r>
              <a:rPr lang="en-US" dirty="0"/>
              <a:t> pi</a:t>
            </a:r>
            <a:r>
              <a:rPr lang="it-IT" dirty="0"/>
              <a:t>ù frequenti</a:t>
            </a:r>
          </a:p>
          <a:p>
            <a:pPr lvl="1"/>
            <a:r>
              <a:rPr lang="it-IT" b="1" dirty="0"/>
              <a:t>Data-mining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870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7959-8994-4CD8-BC96-3CA520DA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Conclusioni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6DC8-EA52-4E4A-8B55-0316B7BC9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/>
              <a:t>Grazie</a:t>
            </a:r>
            <a:r>
              <a:rPr lang="en-US" sz="4400" dirty="0"/>
              <a:t> per </a:t>
            </a:r>
            <a:r>
              <a:rPr lang="en-US" sz="4400" dirty="0" err="1"/>
              <a:t>l’attenzione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45353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2067-2A5A-4B1C-85CF-EB793FED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Tirocinio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5AD5-17C1-4D4F-8240-DA251677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System Logistics S.p.A.</a:t>
            </a:r>
            <a:br>
              <a:rPr lang="it-IT" b="1" dirty="0"/>
            </a:br>
            <a:r>
              <a:rPr lang="it-IT" dirty="0"/>
              <a:t>Azienda nel settore dell’automazione che si occupa dello sviluppo di magazzini automatici.</a:t>
            </a:r>
          </a:p>
          <a:p>
            <a:pPr lvl="1"/>
            <a:r>
              <a:rPr lang="it-IT" dirty="0"/>
              <a:t>High Bay Warehouse</a:t>
            </a:r>
          </a:p>
          <a:p>
            <a:pPr lvl="1"/>
            <a:r>
              <a:rPr lang="it-IT" dirty="0"/>
              <a:t>Automatic Picking System</a:t>
            </a:r>
          </a:p>
          <a:p>
            <a:r>
              <a:rPr lang="en-US" b="1" dirty="0" err="1"/>
              <a:t>Assistenza</a:t>
            </a:r>
            <a:r>
              <a:rPr lang="en-US" b="1" dirty="0"/>
              <a:t> 24/7</a:t>
            </a:r>
            <a:br>
              <a:rPr lang="it-IT" dirty="0"/>
            </a:br>
            <a:r>
              <a:rPr lang="it-IT" dirty="0"/>
              <a:t>Servizio di assistenza da remoto, tracciamento delle attività tramite </a:t>
            </a:r>
            <a:r>
              <a:rPr lang="it-IT" b="1" dirty="0"/>
              <a:t>ticket</a:t>
            </a:r>
            <a:r>
              <a:rPr lang="it-IT" dirty="0"/>
              <a:t> ed </a:t>
            </a:r>
            <a:r>
              <a:rPr lang="it-IT" b="1" dirty="0"/>
              <a:t>impegni</a:t>
            </a:r>
            <a:r>
              <a:rPr lang="it-IT" dirty="0"/>
              <a:t>.</a:t>
            </a:r>
            <a:br>
              <a:rPr lang="en-US" dirty="0"/>
            </a:br>
            <a:r>
              <a:rPr lang="en-US" dirty="0" err="1"/>
              <a:t>Divisione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per </a:t>
            </a:r>
            <a:r>
              <a:rPr lang="en-US" b="1" dirty="0" err="1"/>
              <a:t>categorie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2704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63E3-4BDE-4900-A384-C167FE3C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it-IT" dirty="0"/>
          </a:p>
        </p:txBody>
      </p:sp>
      <p:pic>
        <p:nvPicPr>
          <p:cNvPr id="4" name="mdx_demo">
            <a:hlinkClick r:id="" action="ppaction://media"/>
            <a:extLst>
              <a:ext uri="{FF2B5EF4-FFF2-40B4-BE49-F238E27FC236}">
                <a16:creationId xmlns:a16="http://schemas.microsoft.com/office/drawing/2014/main" id="{61215CA2-F40E-4B6E-B943-CA163A4C867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5911" y="2068501"/>
            <a:ext cx="5718528" cy="4536752"/>
          </a:xfrm>
        </p:spPr>
      </p:pic>
    </p:spTree>
    <p:extLst>
      <p:ext uri="{BB962C8B-B14F-4D97-AF65-F5344CB8AC3E}">
        <p14:creationId xmlns:p14="http://schemas.microsoft.com/office/powerpoint/2010/main" val="25354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936C-5B27-458E-BD78-28593E85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it-IT" dirty="0"/>
          </a:p>
        </p:txBody>
      </p:sp>
      <p:pic>
        <p:nvPicPr>
          <p:cNvPr id="4" name="power_bi_demo">
            <a:hlinkClick r:id="" action="ppaction://media"/>
            <a:extLst>
              <a:ext uri="{FF2B5EF4-FFF2-40B4-BE49-F238E27FC236}">
                <a16:creationId xmlns:a16="http://schemas.microsoft.com/office/drawing/2014/main" id="{DB765B3B-4EA8-45F1-B5D2-A5D509E8FAD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406" y="2053222"/>
            <a:ext cx="7991538" cy="4228640"/>
          </a:xfrm>
        </p:spPr>
      </p:pic>
    </p:spTree>
    <p:extLst>
      <p:ext uri="{BB962C8B-B14F-4D97-AF65-F5344CB8AC3E}">
        <p14:creationId xmlns:p14="http://schemas.microsoft.com/office/powerpoint/2010/main" val="11047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7DB2-1675-4AFA-9AE0-ABE24D5A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Tirocinio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A74E-9AF7-4F35-B2AB-F29C368E47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b="1" dirty="0"/>
              <a:t>Attività:</a:t>
            </a:r>
          </a:p>
          <a:p>
            <a:r>
              <a:rPr lang="it-IT" dirty="0"/>
              <a:t>Sviluppo di una soluzione per la </a:t>
            </a:r>
            <a:r>
              <a:rPr lang="it-IT" b="1" dirty="0"/>
              <a:t>reportistica</a:t>
            </a:r>
            <a:r>
              <a:rPr lang="it-IT" dirty="0"/>
              <a:t> interna del servizio di assistenza.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Obiettivi</a:t>
            </a:r>
            <a:r>
              <a:rPr lang="en-US" b="1" dirty="0"/>
              <a:t>:</a:t>
            </a:r>
          </a:p>
          <a:p>
            <a:r>
              <a:rPr lang="en-US" dirty="0" err="1"/>
              <a:t>Creazione</a:t>
            </a:r>
            <a:r>
              <a:rPr lang="en-US" dirty="0"/>
              <a:t> di un data warehouse </a:t>
            </a:r>
            <a:r>
              <a:rPr lang="en-US" dirty="0" err="1"/>
              <a:t>tramite</a:t>
            </a:r>
            <a:r>
              <a:rPr lang="en-US" dirty="0"/>
              <a:t> OLAP</a:t>
            </a:r>
          </a:p>
          <a:p>
            <a:r>
              <a:rPr lang="en-US" dirty="0" err="1"/>
              <a:t>Costruzione</a:t>
            </a:r>
            <a:r>
              <a:rPr lang="en-US" dirty="0"/>
              <a:t> e </a:t>
            </a:r>
            <a:r>
              <a:rPr lang="en-US" dirty="0" err="1"/>
              <a:t>distribuzione</a:t>
            </a:r>
            <a:r>
              <a:rPr lang="en-US" dirty="0"/>
              <a:t> di report </a:t>
            </a:r>
            <a:r>
              <a:rPr lang="en-US" dirty="0" err="1"/>
              <a:t>tramite</a:t>
            </a:r>
            <a:r>
              <a:rPr lang="en-US" dirty="0"/>
              <a:t> Power BI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b="1" dirty="0"/>
              <a:t>Excel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4EDBB-46AD-4A96-9C5A-00D153D7F0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Strumenti</a:t>
            </a:r>
            <a:r>
              <a:rPr lang="en-US" b="1" dirty="0"/>
              <a:t>:</a:t>
            </a:r>
          </a:p>
          <a:p>
            <a:r>
              <a:rPr lang="en-US" dirty="0"/>
              <a:t>CRM Dynamics</a:t>
            </a:r>
          </a:p>
          <a:p>
            <a:r>
              <a:rPr lang="en-US" dirty="0"/>
              <a:t>SQL Server</a:t>
            </a:r>
          </a:p>
          <a:p>
            <a:r>
              <a:rPr lang="en-US" dirty="0"/>
              <a:t>SQL Server Analysis Services</a:t>
            </a:r>
          </a:p>
          <a:p>
            <a:r>
              <a:rPr lang="en-US" dirty="0"/>
              <a:t>Power BI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Excel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525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5086-0C6B-49E6-850E-A0B0D0D7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Fasi</a:t>
            </a:r>
            <a:endParaRPr lang="it-IT" dirty="0"/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2B36F8-459D-473B-BA1A-A5D6AE56F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392" y="1926508"/>
            <a:ext cx="7009216" cy="4745003"/>
          </a:xfrm>
        </p:spPr>
      </p:pic>
    </p:spTree>
    <p:extLst>
      <p:ext uri="{BB962C8B-B14F-4D97-AF65-F5344CB8AC3E}">
        <p14:creationId xmlns:p14="http://schemas.microsoft.com/office/powerpoint/2010/main" val="400793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A5E6-2F49-4ACE-ABCC-50315DB8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6BDCB-07C4-48AC-9E10-B15BAAE91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400" y="1926000"/>
            <a:ext cx="7009200" cy="4744991"/>
          </a:xfrm>
        </p:spPr>
      </p:pic>
    </p:spTree>
    <p:extLst>
      <p:ext uri="{BB962C8B-B14F-4D97-AF65-F5344CB8AC3E}">
        <p14:creationId xmlns:p14="http://schemas.microsoft.com/office/powerpoint/2010/main" val="410900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07D2-324A-440F-9CAF-48BBDDE9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job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8055-F389-43C9-90B7-03FD39566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Importazione</a:t>
            </a:r>
            <a:r>
              <a:rPr lang="en-US" dirty="0"/>
              <a:t> </a:t>
            </a:r>
            <a:r>
              <a:rPr lang="en-US" b="1" dirty="0" err="1"/>
              <a:t>oraria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dal DB di Dynamics</a:t>
            </a:r>
          </a:p>
          <a:p>
            <a:r>
              <a:rPr lang="en-US" dirty="0"/>
              <a:t>Stored procedure </a:t>
            </a:r>
            <a:r>
              <a:rPr lang="en-US" dirty="0" err="1"/>
              <a:t>eseguite</a:t>
            </a:r>
            <a:r>
              <a:rPr lang="en-US" dirty="0"/>
              <a:t> da </a:t>
            </a:r>
            <a:r>
              <a:rPr lang="en-US" b="1" dirty="0"/>
              <a:t>SQL Agent</a:t>
            </a:r>
          </a:p>
          <a:p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importati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Ticket</a:t>
            </a:r>
          </a:p>
          <a:p>
            <a:pPr lvl="1"/>
            <a:r>
              <a:rPr lang="en-US" dirty="0" err="1"/>
              <a:t>Clienti</a:t>
            </a:r>
            <a:endParaRPr lang="en-US" dirty="0"/>
          </a:p>
          <a:p>
            <a:pPr lvl="1"/>
            <a:r>
              <a:rPr lang="en-US" dirty="0" err="1"/>
              <a:t>Operatori</a:t>
            </a:r>
            <a:endParaRPr lang="en-US" dirty="0"/>
          </a:p>
          <a:p>
            <a:pPr lvl="1"/>
            <a:r>
              <a:rPr lang="en-US" dirty="0" err="1"/>
              <a:t>Categorie</a:t>
            </a:r>
            <a:endParaRPr lang="en-US" dirty="0"/>
          </a:p>
          <a:p>
            <a:pPr lvl="1"/>
            <a:r>
              <a:rPr lang="en-US" dirty="0" err="1"/>
              <a:t>Impegni</a:t>
            </a:r>
            <a:endParaRPr lang="en-US" dirty="0"/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A8997-46C1-44ED-AF82-C47F8233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64" y="2030249"/>
            <a:ext cx="3007844" cy="40263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4730A-DC9B-4D9C-AE15-7167E90D1ABB}"/>
              </a:ext>
            </a:extLst>
          </p:cNvPr>
          <p:cNvSpPr/>
          <p:nvPr/>
        </p:nvSpPr>
        <p:spPr>
          <a:xfrm>
            <a:off x="5554964" y="2441359"/>
            <a:ext cx="3007844" cy="1864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0D1E0-C551-4516-810A-5014A1BF45E9}"/>
              </a:ext>
            </a:extLst>
          </p:cNvPr>
          <p:cNvSpPr/>
          <p:nvPr/>
        </p:nvSpPr>
        <p:spPr>
          <a:xfrm>
            <a:off x="5554964" y="2854622"/>
            <a:ext cx="3007844" cy="95389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CEDDF-1468-4056-B9A5-CC972B0C1556}"/>
              </a:ext>
            </a:extLst>
          </p:cNvPr>
          <p:cNvSpPr/>
          <p:nvPr/>
        </p:nvSpPr>
        <p:spPr>
          <a:xfrm>
            <a:off x="5554964" y="3841523"/>
            <a:ext cx="3007844" cy="202615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DC974-DBA1-43C1-AAE5-8319FA312F3A}"/>
              </a:ext>
            </a:extLst>
          </p:cNvPr>
          <p:cNvSpPr txBox="1"/>
          <p:nvPr/>
        </p:nvSpPr>
        <p:spPr>
          <a:xfrm>
            <a:off x="3480046" y="3042597"/>
            <a:ext cx="1447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Ricerca ultime date di creazione e modifica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4B29A-35D1-487E-9A80-37B5F698469A}"/>
              </a:ext>
            </a:extLst>
          </p:cNvPr>
          <p:cNvSpPr txBox="1"/>
          <p:nvPr/>
        </p:nvSpPr>
        <p:spPr>
          <a:xfrm>
            <a:off x="3480045" y="3964914"/>
            <a:ext cx="158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Selezione dati e normalizzazione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03283-07DC-4A9E-B533-86E242E739F0}"/>
              </a:ext>
            </a:extLst>
          </p:cNvPr>
          <p:cNvSpPr txBox="1"/>
          <p:nvPr/>
        </p:nvSpPr>
        <p:spPr>
          <a:xfrm>
            <a:off x="3480045" y="4755241"/>
            <a:ext cx="1580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/>
                </a:solidFill>
              </a:rPr>
              <a:t>Inserimento o aggiornamento nel database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553142D-F3B7-41D5-8055-36EDC4CDD67F}"/>
              </a:ext>
            </a:extLst>
          </p:cNvPr>
          <p:cNvCxnSpPr>
            <a:cxnSpLocks/>
            <a:stCxn id="6" idx="1"/>
            <a:endCxn id="12" idx="3"/>
          </p:cNvCxnSpPr>
          <p:nvPr/>
        </p:nvCxnSpPr>
        <p:spPr>
          <a:xfrm rot="10800000" flipV="1">
            <a:off x="4927108" y="2534575"/>
            <a:ext cx="627857" cy="8773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CE8D5D6-E2EF-4280-BDD7-54A42E01D3AA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rot="10800000" flipV="1">
            <a:off x="5060270" y="3331570"/>
            <a:ext cx="494694" cy="894953"/>
          </a:xfrm>
          <a:prstGeom prst="bentConnector3">
            <a:avLst>
              <a:gd name="adj1" fmla="val 30260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394EB75-50F5-43A1-AC04-077496EB1815}"/>
              </a:ext>
            </a:extLst>
          </p:cNvPr>
          <p:cNvCxnSpPr>
            <a:stCxn id="8" idx="1"/>
            <a:endCxn id="14" idx="3"/>
          </p:cNvCxnSpPr>
          <p:nvPr/>
        </p:nvCxnSpPr>
        <p:spPr>
          <a:xfrm rot="10800000" flipV="1">
            <a:off x="5060270" y="4854599"/>
            <a:ext cx="494694" cy="2699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9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0BA2-FBA4-47C5-9A23-45F402BE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SSAS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253691-C681-47AB-B328-67A787168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9200" y="1926000"/>
            <a:ext cx="7009200" cy="4744992"/>
          </a:xfrm>
        </p:spPr>
      </p:pic>
    </p:spTree>
    <p:extLst>
      <p:ext uri="{BB962C8B-B14F-4D97-AF65-F5344CB8AC3E}">
        <p14:creationId xmlns:p14="http://schemas.microsoft.com/office/powerpoint/2010/main" val="53461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6F23-1F51-4B15-BA1C-375A2A89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Origine dati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85FE-115B-4A60-A916-FCAB5C7F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it-IT" dirty="0"/>
              <a:t>Database SQL Server</a:t>
            </a:r>
          </a:p>
          <a:p>
            <a:r>
              <a:rPr lang="it-IT" dirty="0"/>
              <a:t>Contenitore di </a:t>
            </a:r>
            <a:r>
              <a:rPr lang="it-IT" b="1" dirty="0"/>
              <a:t>fact</a:t>
            </a:r>
            <a:r>
              <a:rPr lang="it-IT" dirty="0"/>
              <a:t> e </a:t>
            </a:r>
            <a:r>
              <a:rPr lang="it-IT" b="1" dirty="0"/>
              <a:t>dimensioni</a:t>
            </a:r>
          </a:p>
          <a:p>
            <a:r>
              <a:rPr lang="it-IT" dirty="0"/>
              <a:t>Schema «fact constellation»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D0D486F-CE42-4C4B-953E-2EBC340E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82" y="2376290"/>
            <a:ext cx="2810262" cy="3739904"/>
          </a:xfrm>
          <a:prstGeom prst="rect">
            <a:avLst/>
          </a:prstGeom>
        </p:spPr>
      </p:pic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CC308559-3DF4-4ABF-9B63-586588710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3429000"/>
            <a:ext cx="4934220" cy="25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3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D595-EC14-4B4E-B44A-83DFFF05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Origine dati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5E381FA0-037F-4484-8DD5-A55DADC45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842" y="1908698"/>
            <a:ext cx="8760317" cy="4456591"/>
          </a:xfrm>
        </p:spPr>
      </p:pic>
    </p:spTree>
    <p:extLst>
      <p:ext uri="{BB962C8B-B14F-4D97-AF65-F5344CB8AC3E}">
        <p14:creationId xmlns:p14="http://schemas.microsoft.com/office/powerpoint/2010/main" val="36828544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592</Words>
  <Application>Microsoft Office PowerPoint</Application>
  <PresentationFormat>On-screen Show (4:3)</PresentationFormat>
  <Paragraphs>132</Paragraphs>
  <Slides>21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Wingdings 2</vt:lpstr>
      <vt:lpstr>Dividend</vt:lpstr>
      <vt:lpstr>Progettazione di un Sistema di Business Intelligence tramite Data warehousing</vt:lpstr>
      <vt:lpstr>Tirocinio</vt:lpstr>
      <vt:lpstr>Tirocinio</vt:lpstr>
      <vt:lpstr>Fasi</vt:lpstr>
      <vt:lpstr>CRM</vt:lpstr>
      <vt:lpstr>Import job</vt:lpstr>
      <vt:lpstr>SSAS</vt:lpstr>
      <vt:lpstr>Origine dati </vt:lpstr>
      <vt:lpstr>Origine dati</vt:lpstr>
      <vt:lpstr>SSAS</vt:lpstr>
      <vt:lpstr>Cubo olap</vt:lpstr>
      <vt:lpstr>BI</vt:lpstr>
      <vt:lpstr>Power BI</vt:lpstr>
      <vt:lpstr>Excel</vt:lpstr>
      <vt:lpstr>Composizione</vt:lpstr>
      <vt:lpstr>Configurazione</vt:lpstr>
      <vt:lpstr>Invio</vt:lpstr>
      <vt:lpstr>Conclusioni</vt:lpstr>
      <vt:lpstr>Conclusioni</vt:lpstr>
      <vt:lpstr>demo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Romagnoli Mirco</dc:creator>
  <cp:lastModifiedBy>Romagnoli Mirco</cp:lastModifiedBy>
  <cp:revision>51</cp:revision>
  <dcterms:created xsi:type="dcterms:W3CDTF">2019-04-03T07:17:26Z</dcterms:created>
  <dcterms:modified xsi:type="dcterms:W3CDTF">2019-04-09T19:56:45Z</dcterms:modified>
</cp:coreProperties>
</file>