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31"/>
  </p:notesMasterIdLst>
  <p:sldIdLst>
    <p:sldId id="259" r:id="rId5"/>
    <p:sldId id="257" r:id="rId6"/>
    <p:sldId id="294" r:id="rId7"/>
    <p:sldId id="260" r:id="rId8"/>
    <p:sldId id="268" r:id="rId9"/>
    <p:sldId id="261" r:id="rId10"/>
    <p:sldId id="288" r:id="rId11"/>
    <p:sldId id="262" r:id="rId12"/>
    <p:sldId id="289" r:id="rId13"/>
    <p:sldId id="263" r:id="rId14"/>
    <p:sldId id="290" r:id="rId15"/>
    <p:sldId id="280" r:id="rId16"/>
    <p:sldId id="285" r:id="rId17"/>
    <p:sldId id="270" r:id="rId18"/>
    <p:sldId id="264" r:id="rId19"/>
    <p:sldId id="282" r:id="rId20"/>
    <p:sldId id="291" r:id="rId21"/>
    <p:sldId id="284" r:id="rId22"/>
    <p:sldId id="286" r:id="rId23"/>
    <p:sldId id="275" r:id="rId24"/>
    <p:sldId id="265" r:id="rId25"/>
    <p:sldId id="293" r:id="rId26"/>
    <p:sldId id="292" r:id="rId27"/>
    <p:sldId id="266" r:id="rId28"/>
    <p:sldId id="283" r:id="rId29"/>
    <p:sldId id="26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SALA" initials="LS" lastIdx="1" clrIdx="0">
    <p:extLst>
      <p:ext uri="{19B8F6BF-5375-455C-9EA6-DF929625EA0E}">
        <p15:presenceInfo xmlns:p15="http://schemas.microsoft.com/office/powerpoint/2012/main" userId="LUCA SA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8"/>
    <a:srgbClr val="00DAC5"/>
    <a:srgbClr val="00B8A6"/>
    <a:srgbClr val="DE6467"/>
    <a:srgbClr val="DB5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52F85-FEEC-4C37-8CE3-3D50A3379B5F}" v="39" dt="2020-04-04T10:15:0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68671" autoAdjust="0"/>
  </p:normalViewPr>
  <p:slideViewPr>
    <p:cSldViewPr snapToGrid="0">
      <p:cViewPr varScale="1">
        <p:scale>
          <a:sx n="79" d="100"/>
          <a:sy n="79" d="100"/>
        </p:scale>
        <p:origin x="16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3489-4401-4640-A197-B311121C4C71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6C66-8692-4C06-9F68-844E855908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70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4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71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741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606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065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38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44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3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525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755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81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847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55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586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719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066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16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24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1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94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34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87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56C66-8692-4C06-9F68-844E8559088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57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1091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3"/>
          <p:cNvSpPr/>
          <p:nvPr/>
        </p:nvSpPr>
        <p:spPr>
          <a:xfrm>
            <a:off x="400050" y="357630"/>
            <a:ext cx="11376981" cy="6290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0479" tIns="30479" rIns="30479" bIns="3047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1200"/>
          </a:p>
        </p:txBody>
      </p:sp>
      <p:sp>
        <p:nvSpPr>
          <p:cNvPr id="95" name="TextBox 4"/>
          <p:cNvSpPr txBox="1"/>
          <p:nvPr/>
        </p:nvSpPr>
        <p:spPr>
          <a:xfrm>
            <a:off x="977307" y="711200"/>
            <a:ext cx="10206177" cy="59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100"/>
              </a:lnSpc>
              <a:defRPr sz="4700" b="1" spc="221">
                <a:solidFill>
                  <a:srgbClr val="000000">
                    <a:alpha val="71765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3133" dirty="0" err="1"/>
              <a:t>Università</a:t>
            </a:r>
            <a:r>
              <a:rPr sz="3133" dirty="0"/>
              <a:t> </a:t>
            </a:r>
            <a:r>
              <a:rPr sz="3133" dirty="0" err="1"/>
              <a:t>degli</a:t>
            </a:r>
            <a:r>
              <a:rPr sz="3133" dirty="0"/>
              <a:t> </a:t>
            </a:r>
            <a:r>
              <a:rPr sz="3133" dirty="0" err="1"/>
              <a:t>studi</a:t>
            </a:r>
            <a:r>
              <a:rPr sz="3133" dirty="0"/>
              <a:t> di Modena e Reggio Emilia</a:t>
            </a:r>
          </a:p>
        </p:txBody>
      </p:sp>
      <p:sp>
        <p:nvSpPr>
          <p:cNvPr id="96" name="TextBox 5"/>
          <p:cNvSpPr txBox="1"/>
          <p:nvPr/>
        </p:nvSpPr>
        <p:spPr>
          <a:xfrm>
            <a:off x="1856673" y="1430388"/>
            <a:ext cx="8447445" cy="39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400"/>
              </a:lnSpc>
              <a:defRPr sz="3100" spc="148">
                <a:solidFill>
                  <a:srgbClr val="000000">
                    <a:alpha val="73725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2067"/>
              <a:t>Dipartimento di Scienze Fisiche, Informatiche e Matematiche</a:t>
            </a:r>
          </a:p>
        </p:txBody>
      </p:sp>
      <p:sp>
        <p:nvSpPr>
          <p:cNvPr id="97" name="TextBox 6"/>
          <p:cNvSpPr txBox="1"/>
          <p:nvPr/>
        </p:nvSpPr>
        <p:spPr>
          <a:xfrm>
            <a:off x="1856673" y="2149780"/>
            <a:ext cx="8447445" cy="375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200"/>
              </a:lnSpc>
              <a:defRPr sz="3000" spc="141">
                <a:solidFill>
                  <a:srgbClr val="000000">
                    <a:alpha val="73725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2000"/>
              <a:t>CORSO DI LAUREA IN INFORMATICA</a:t>
            </a:r>
          </a:p>
        </p:txBody>
      </p:sp>
      <p:sp>
        <p:nvSpPr>
          <p:cNvPr id="98" name="TextBox 7"/>
          <p:cNvSpPr txBox="1"/>
          <p:nvPr/>
        </p:nvSpPr>
        <p:spPr>
          <a:xfrm>
            <a:off x="1981441" y="2731710"/>
            <a:ext cx="8447445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it-IT" sz="2800" b="1" dirty="0">
                <a:latin typeface="+mj-lt"/>
              </a:rPr>
              <a:t>Applicazione Web per la Gestione di Dati </a:t>
            </a:r>
            <a:r>
              <a:rPr lang="it-IT" sz="2800" b="1" dirty="0" err="1">
                <a:latin typeface="+mj-lt"/>
              </a:rPr>
              <a:t>Neuroscentifici</a:t>
            </a:r>
            <a:r>
              <a:rPr lang="it-IT" sz="2800" b="1" dirty="0">
                <a:latin typeface="+mj-lt"/>
              </a:rPr>
              <a:t>: Studio e Implementazione di un </a:t>
            </a:r>
            <a:r>
              <a:rPr lang="it-IT" sz="2800" b="1" dirty="0" err="1">
                <a:latin typeface="+mj-lt"/>
              </a:rPr>
              <a:t>Document</a:t>
            </a:r>
            <a:r>
              <a:rPr lang="it-IT" sz="2800" b="1" dirty="0">
                <a:latin typeface="+mj-lt"/>
              </a:rPr>
              <a:t> Database </a:t>
            </a:r>
            <a:r>
              <a:rPr lang="it-IT" sz="2800" b="1" dirty="0" err="1">
                <a:latin typeface="+mj-lt"/>
              </a:rPr>
              <a:t>NoSQL</a:t>
            </a:r>
            <a:endParaRPr lang="it-IT" sz="2800" b="1" dirty="0">
              <a:latin typeface="+mj-lt"/>
            </a:endParaRPr>
          </a:p>
        </p:txBody>
      </p:sp>
      <p:sp>
        <p:nvSpPr>
          <p:cNvPr id="99" name="TextBox 8"/>
          <p:cNvSpPr txBox="1"/>
          <p:nvPr/>
        </p:nvSpPr>
        <p:spPr>
          <a:xfrm>
            <a:off x="2076717" y="4254307"/>
            <a:ext cx="1157643" cy="33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700" spc="126">
                <a:solidFill>
                  <a:srgbClr val="000000">
                    <a:alpha val="73725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1800"/>
              <a:t>Relatore </a:t>
            </a:r>
          </a:p>
        </p:txBody>
      </p:sp>
      <p:sp>
        <p:nvSpPr>
          <p:cNvPr id="100" name="TextBox 9"/>
          <p:cNvSpPr txBox="1"/>
          <p:nvPr/>
        </p:nvSpPr>
        <p:spPr>
          <a:xfrm>
            <a:off x="2076716" y="4527434"/>
            <a:ext cx="3490177" cy="38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3000" b="1" spc="143">
                <a:solidFill>
                  <a:srgbClr val="000000">
                    <a:alpha val="73725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2000"/>
              <a:t>Prof. Riccardo Martoglia</a:t>
            </a:r>
          </a:p>
        </p:txBody>
      </p:sp>
      <p:sp>
        <p:nvSpPr>
          <p:cNvPr id="103" name="TextBox 12"/>
          <p:cNvSpPr txBox="1"/>
          <p:nvPr/>
        </p:nvSpPr>
        <p:spPr>
          <a:xfrm>
            <a:off x="8374871" y="4270493"/>
            <a:ext cx="1386244" cy="33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700" spc="126">
                <a:solidFill>
                  <a:srgbClr val="000000">
                    <a:alpha val="73725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1800" dirty="0" err="1"/>
              <a:t>Laureand</a:t>
            </a:r>
            <a:r>
              <a:rPr lang="en-US" sz="1800" dirty="0" err="1"/>
              <a:t>o</a:t>
            </a:r>
            <a:r>
              <a:rPr sz="1800" dirty="0"/>
              <a:t> </a:t>
            </a:r>
          </a:p>
        </p:txBody>
      </p:sp>
      <p:sp>
        <p:nvSpPr>
          <p:cNvPr id="104" name="TextBox 13"/>
          <p:cNvSpPr txBox="1"/>
          <p:nvPr/>
        </p:nvSpPr>
        <p:spPr>
          <a:xfrm>
            <a:off x="8374872" y="4543621"/>
            <a:ext cx="3490178" cy="38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3000" b="1" spc="143">
                <a:solidFill>
                  <a:srgbClr val="000000">
                    <a:alpha val="73725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it-IT" sz="2000" dirty="0"/>
              <a:t>Luca Sala</a:t>
            </a:r>
            <a:endParaRPr sz="2000" dirty="0"/>
          </a:p>
        </p:txBody>
      </p:sp>
      <p:sp>
        <p:nvSpPr>
          <p:cNvPr id="105" name="TextBox 14"/>
          <p:cNvSpPr txBox="1"/>
          <p:nvPr/>
        </p:nvSpPr>
        <p:spPr>
          <a:xfrm>
            <a:off x="1902005" y="6184900"/>
            <a:ext cx="8447445" cy="316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2500" spc="120">
                <a:solidFill>
                  <a:srgbClr val="303030">
                    <a:alpha val="88627"/>
                  </a:srgb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sz="1667" dirty="0"/>
              <a:t>ANNO ACCADEMICO 2018/2019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F3467F1-4639-4EB1-9AD7-AA110CFA2D90}"/>
              </a:ext>
            </a:extLst>
          </p:cNvPr>
          <p:cNvSpPr/>
          <p:nvPr/>
        </p:nvSpPr>
        <p:spPr>
          <a:xfrm>
            <a:off x="11811000" y="758047"/>
            <a:ext cx="38099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ttangolo 80">
            <a:extLst>
              <a:ext uri="{FF2B5EF4-FFF2-40B4-BE49-F238E27FC236}">
                <a16:creationId xmlns:a16="http://schemas.microsoft.com/office/drawing/2014/main" id="{7D0122EB-19D8-4C9F-A1E0-AEA1047ECC3C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C807047F-5968-4FA8-862B-788F5A50BB44}"/>
              </a:ext>
            </a:extLst>
          </p:cNvPr>
          <p:cNvSpPr/>
          <p:nvPr/>
        </p:nvSpPr>
        <p:spPr>
          <a:xfrm>
            <a:off x="2748419" y="736094"/>
            <a:ext cx="1890751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772D0A2-91EE-4B1B-B4FE-5652445F6E00}"/>
              </a:ext>
            </a:extLst>
          </p:cNvPr>
          <p:cNvSpPr txBox="1"/>
          <p:nvPr/>
        </p:nvSpPr>
        <p:spPr>
          <a:xfrm>
            <a:off x="9416623" y="118979"/>
            <a:ext cx="2805185" cy="6767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488420" y="738130"/>
            <a:ext cx="8530982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9" name="Immagine 78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38ABB13D-B98C-42FA-AFBF-3C08BFCD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80" name="Rettangolo 79">
            <a:extLst>
              <a:ext uri="{FF2B5EF4-FFF2-40B4-BE49-F238E27FC236}">
                <a16:creationId xmlns:a16="http://schemas.microsoft.com/office/drawing/2014/main" id="{9892CFA2-A194-4E58-BEF5-63C344791A93}"/>
              </a:ext>
            </a:extLst>
          </p:cNvPr>
          <p:cNvSpPr/>
          <p:nvPr/>
        </p:nvSpPr>
        <p:spPr>
          <a:xfrm>
            <a:off x="-1" y="652223"/>
            <a:ext cx="2748420" cy="590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8E55EF5-3DA9-42D9-B372-377B0D6D1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68" y="1829392"/>
            <a:ext cx="2812411" cy="2812411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73E994A-58AE-4D86-8BB5-37701AC12D18}"/>
              </a:ext>
            </a:extLst>
          </p:cNvPr>
          <p:cNvSpPr txBox="1"/>
          <p:nvPr/>
        </p:nvSpPr>
        <p:spPr>
          <a:xfrm>
            <a:off x="8030719" y="1364759"/>
            <a:ext cx="178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9688"/>
                </a:solidFill>
              </a:rPr>
              <a:t>Interfaccia</a:t>
            </a:r>
          </a:p>
        </p:txBody>
      </p:sp>
      <p:pic>
        <p:nvPicPr>
          <p:cNvPr id="51" name="Immagine 5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84E4D39-189A-4361-B488-0E341B0EA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935" y="5227964"/>
            <a:ext cx="512291" cy="718376"/>
          </a:xfrm>
          <a:prstGeom prst="rect">
            <a:avLst/>
          </a:prstGeom>
        </p:spPr>
      </p:pic>
      <p:pic>
        <p:nvPicPr>
          <p:cNvPr id="53" name="Immagine 5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C3687CEE-3D54-496F-90AC-66C12D4D4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027" y="5219368"/>
            <a:ext cx="725215" cy="725215"/>
          </a:xfrm>
          <a:prstGeom prst="rect">
            <a:avLst/>
          </a:prstGeom>
        </p:spPr>
      </p:pic>
      <p:pic>
        <p:nvPicPr>
          <p:cNvPr id="55" name="Immagine 54" descr="Immagine che contiene testo, segnale, orologio&#10;&#10;Descrizione generata automaticamente">
            <a:extLst>
              <a:ext uri="{FF2B5EF4-FFF2-40B4-BE49-F238E27FC236}">
                <a16:creationId xmlns:a16="http://schemas.microsoft.com/office/drawing/2014/main" id="{A6004313-43C0-44E7-873C-BA06854EF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5919" y="5219368"/>
            <a:ext cx="725216" cy="725216"/>
          </a:xfrm>
          <a:prstGeom prst="rect">
            <a:avLst/>
          </a:prstGeom>
        </p:spPr>
      </p:pic>
      <p:sp>
        <p:nvSpPr>
          <p:cNvPr id="64" name="Segno di addizione 63">
            <a:extLst>
              <a:ext uri="{FF2B5EF4-FFF2-40B4-BE49-F238E27FC236}">
                <a16:creationId xmlns:a16="http://schemas.microsoft.com/office/drawing/2014/main" id="{1435173F-86CB-4AEB-87F9-2B95380DB0F4}"/>
              </a:ext>
            </a:extLst>
          </p:cNvPr>
          <p:cNvSpPr/>
          <p:nvPr/>
        </p:nvSpPr>
        <p:spPr>
          <a:xfrm>
            <a:off x="8639065" y="4485778"/>
            <a:ext cx="476030" cy="476030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CB1900-731A-4B87-A1A9-92C4AD9A44BD}"/>
              </a:ext>
            </a:extLst>
          </p:cNvPr>
          <p:cNvSpPr txBox="1"/>
          <p:nvPr/>
        </p:nvSpPr>
        <p:spPr>
          <a:xfrm>
            <a:off x="143145" y="165708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Tecnologie utilizzate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D838734-854D-4E38-BBC5-2E7D04A65591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E2D40F43-9E24-41BC-8A6D-1BF70F6DA68D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D4422CE-936A-48F6-A1D3-2F65E2BF444C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Tecnologie utilizzate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EEAFD37-8819-4265-AEF4-A42C95349368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FED82D09-C222-4CA2-9DBD-1ED10599F5EC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B12D4586-15F9-4759-BC1A-B63413782B07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CE771403-FFC5-4774-9A3B-3B9BE0E5F21A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90F8B896-4524-444F-85BE-9DEECC8F5661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78698A56-5104-4851-B9C7-D851F393BD70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2527235A-97C4-4D44-A9DE-290439C4F647}"/>
              </a:ext>
            </a:extLst>
          </p:cNvPr>
          <p:cNvCxnSpPr>
            <a:cxnSpLocks/>
            <a:stCxn id="36" idx="6"/>
            <a:endCxn id="38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84563EC9-770F-4A28-BF93-01B996E0C669}"/>
              </a:ext>
            </a:extLst>
          </p:cNvPr>
          <p:cNvCxnSpPr>
            <a:cxnSpLocks/>
            <a:stCxn id="38" idx="6"/>
            <a:endCxn id="40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ED0BEA3C-E73C-4AE1-89C9-9417948F0B4A}"/>
              </a:ext>
            </a:extLst>
          </p:cNvPr>
          <p:cNvCxnSpPr>
            <a:cxnSpLocks/>
            <a:stCxn id="40" idx="6"/>
            <a:endCxn id="46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B997D6AB-1F22-4864-AFE4-F75DDEF7420D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B7A5F9F0-5FE8-418B-8F00-1C9870DE9ADB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7" name="Immagine 5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DD407D3-1C55-4875-AD87-0D265F3B6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189" y="2194575"/>
            <a:ext cx="1593495" cy="2042943"/>
          </a:xfrm>
          <a:prstGeom prst="rect">
            <a:avLst/>
          </a:prstGeom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975EC7AA-522B-4E39-B9E1-6B58FC0036D1}"/>
              </a:ext>
            </a:extLst>
          </p:cNvPr>
          <p:cNvSpPr txBox="1"/>
          <p:nvPr/>
        </p:nvSpPr>
        <p:spPr>
          <a:xfrm>
            <a:off x="4627131" y="1407272"/>
            <a:ext cx="304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9688"/>
                </a:solidFill>
              </a:rPr>
              <a:t>Web Framework</a:t>
            </a:r>
          </a:p>
        </p:txBody>
      </p:sp>
      <p:pic>
        <p:nvPicPr>
          <p:cNvPr id="59" name="Immagine 5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A26769-3143-4BF9-94FF-BF681AE67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8340" y="5187347"/>
            <a:ext cx="1593495" cy="1365853"/>
          </a:xfrm>
          <a:prstGeom prst="rect">
            <a:avLst/>
          </a:prstGeom>
        </p:spPr>
      </p:pic>
      <p:sp>
        <p:nvSpPr>
          <p:cNvPr id="60" name="Segno di addizione 59">
            <a:extLst>
              <a:ext uri="{FF2B5EF4-FFF2-40B4-BE49-F238E27FC236}">
                <a16:creationId xmlns:a16="http://schemas.microsoft.com/office/drawing/2014/main" id="{6FB685FA-5F37-4EB8-B06A-6C51E735D404}"/>
              </a:ext>
            </a:extLst>
          </p:cNvPr>
          <p:cNvSpPr/>
          <p:nvPr/>
        </p:nvSpPr>
        <p:spPr>
          <a:xfrm>
            <a:off x="5913411" y="4566973"/>
            <a:ext cx="476030" cy="476030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6F4B7610-B260-4CD9-A5FC-0FDCC3FE29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824" y="2000091"/>
            <a:ext cx="2548575" cy="2606222"/>
          </a:xfrm>
          <a:prstGeom prst="rect">
            <a:avLst/>
          </a:prstGeom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D46CBD66-24C7-42BC-813D-E7401B9CA7AE}"/>
              </a:ext>
            </a:extLst>
          </p:cNvPr>
          <p:cNvSpPr txBox="1"/>
          <p:nvPr/>
        </p:nvSpPr>
        <p:spPr>
          <a:xfrm>
            <a:off x="2295926" y="1432363"/>
            <a:ext cx="175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9688"/>
                </a:solidFill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9562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4" grpId="0" animBg="1"/>
      <p:bldP spid="36" grpId="0" animBg="1"/>
      <p:bldP spid="38" grpId="0" animBg="1"/>
      <p:bldP spid="46" grpId="0" animBg="1"/>
      <p:bldP spid="47" grpId="0" animBg="1"/>
      <p:bldP spid="48" grpId="0" animBg="1"/>
      <p:bldP spid="58" grpId="0"/>
      <p:bldP spid="60" grpId="0" animBg="1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EC140-DA85-4E33-BD31-695207C3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 progetto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A3ACB65-5694-4A41-A94E-75BDA48D5977}"/>
              </a:ext>
            </a:extLst>
          </p:cNvPr>
          <p:cNvSpPr/>
          <p:nvPr/>
        </p:nvSpPr>
        <p:spPr>
          <a:xfrm>
            <a:off x="4480559" y="1123837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D71C9BE-995A-4679-908F-098D7E507E4D}"/>
              </a:ext>
            </a:extLst>
          </p:cNvPr>
          <p:cNvSpPr/>
          <p:nvPr/>
        </p:nvSpPr>
        <p:spPr>
          <a:xfrm>
            <a:off x="4480559" y="1934656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rgbClr val="009688"/>
                </a:solidFill>
              </a:rPr>
              <a:t>2</a:t>
            </a:r>
            <a:endParaRPr lang="it-IT" sz="2200" dirty="0">
              <a:solidFill>
                <a:srgbClr val="009688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23E360-E951-49A7-8DC0-21F28377EF65}"/>
              </a:ext>
            </a:extLst>
          </p:cNvPr>
          <p:cNvSpPr/>
          <p:nvPr/>
        </p:nvSpPr>
        <p:spPr>
          <a:xfrm>
            <a:off x="4480559" y="2745475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it-IT" sz="2400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38B971F-DCCC-4722-84AB-963C9C3122BE}"/>
              </a:ext>
            </a:extLst>
          </p:cNvPr>
          <p:cNvSpPr/>
          <p:nvPr/>
        </p:nvSpPr>
        <p:spPr>
          <a:xfrm>
            <a:off x="4480559" y="3556294"/>
            <a:ext cx="439787" cy="439787"/>
          </a:xfrm>
          <a:prstGeom prst="ellipse">
            <a:avLst/>
          </a:prstGeom>
          <a:solidFill>
            <a:srgbClr val="009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9328C94-C7F4-480F-BFBF-AB648EAC7690}"/>
              </a:ext>
            </a:extLst>
          </p:cNvPr>
          <p:cNvSpPr/>
          <p:nvPr/>
        </p:nvSpPr>
        <p:spPr>
          <a:xfrm>
            <a:off x="4480559" y="4367113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it-IT" sz="2400" dirty="0">
                <a:solidFill>
                  <a:srgbClr val="009688"/>
                </a:solidFill>
              </a:rPr>
              <a:t>5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050A68B-BDA1-4A5B-839C-F0DCC06F99A3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4700453" y="1563624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D4CDFA8-2169-4032-8EAE-F176FBB7C5B0}"/>
              </a:ext>
            </a:extLst>
          </p:cNvPr>
          <p:cNvSpPr txBox="1"/>
          <p:nvPr/>
        </p:nvSpPr>
        <p:spPr>
          <a:xfrm>
            <a:off x="5532992" y="112383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di studio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BE355CA-2945-4AB9-9A09-22814A01E02D}"/>
              </a:ext>
            </a:extLst>
          </p:cNvPr>
          <p:cNvSpPr txBox="1"/>
          <p:nvPr/>
        </p:nvSpPr>
        <p:spPr>
          <a:xfrm>
            <a:off x="5532992" y="1934656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Problemi affrontati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930CE37-7CB1-40A8-B8C3-C2DD63AFEE2F}"/>
              </a:ext>
            </a:extLst>
          </p:cNvPr>
          <p:cNvSpPr txBox="1"/>
          <p:nvPr/>
        </p:nvSpPr>
        <p:spPr>
          <a:xfrm>
            <a:off x="5532992" y="2745475"/>
            <a:ext cx="292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Tecnologie utilizzate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20D3FB56-B941-46AA-A4BA-64BFDEB1C995}"/>
              </a:ext>
            </a:extLst>
          </p:cNvPr>
          <p:cNvSpPr/>
          <p:nvPr/>
        </p:nvSpPr>
        <p:spPr>
          <a:xfrm>
            <a:off x="4480559" y="5177932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400" dirty="0">
                <a:solidFill>
                  <a:srgbClr val="009688"/>
                </a:solidFill>
              </a:rPr>
              <a:t>6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3736E0-285C-4694-8E4A-4FAAB3C2AFB2}"/>
              </a:ext>
            </a:extLst>
          </p:cNvPr>
          <p:cNvSpPr txBox="1"/>
          <p:nvPr/>
        </p:nvSpPr>
        <p:spPr>
          <a:xfrm>
            <a:off x="5532992" y="5177932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Conclusioni e sviluppi futuri</a:t>
            </a:r>
          </a:p>
        </p:txBody>
      </p:sp>
      <p:pic>
        <p:nvPicPr>
          <p:cNvPr id="30" name="Immagine 29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F8E76F3A-C0E5-4640-85AF-22B1C5A8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6" y="571655"/>
            <a:ext cx="1515035" cy="151503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557432F-9598-4C90-9F63-899FC8054D65}"/>
              </a:ext>
            </a:extLst>
          </p:cNvPr>
          <p:cNvSpPr txBox="1"/>
          <p:nvPr/>
        </p:nvSpPr>
        <p:spPr>
          <a:xfrm>
            <a:off x="5532992" y="355629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D467D89-3038-46EE-95D1-58EC4615CDE8}"/>
              </a:ext>
            </a:extLst>
          </p:cNvPr>
          <p:cNvSpPr txBox="1"/>
          <p:nvPr/>
        </p:nvSpPr>
        <p:spPr>
          <a:xfrm>
            <a:off x="5532992" y="4367113"/>
            <a:ext cx="253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Interfaccia utente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D1A3C9-6249-48AA-94B5-E62066BF7F85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BE4E14E-F20F-4DBB-9485-121A5FEBEDA2}"/>
              </a:ext>
            </a:extLst>
          </p:cNvPr>
          <p:cNvCxnSpPr>
            <a:cxnSpLocks/>
          </p:cNvCxnSpPr>
          <p:nvPr/>
        </p:nvCxnSpPr>
        <p:spPr>
          <a:xfrm>
            <a:off x="4700452" y="2374443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238AAF2-9F49-4861-8DD9-82B98C3A26B2}"/>
              </a:ext>
            </a:extLst>
          </p:cNvPr>
          <p:cNvCxnSpPr>
            <a:cxnSpLocks/>
          </p:cNvCxnSpPr>
          <p:nvPr/>
        </p:nvCxnSpPr>
        <p:spPr>
          <a:xfrm>
            <a:off x="4700452" y="3185262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A2DF80B-4393-436A-9E0F-833B92D0F94D}"/>
              </a:ext>
            </a:extLst>
          </p:cNvPr>
          <p:cNvCxnSpPr>
            <a:cxnSpLocks/>
          </p:cNvCxnSpPr>
          <p:nvPr/>
        </p:nvCxnSpPr>
        <p:spPr>
          <a:xfrm>
            <a:off x="4700452" y="3996081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F9AC9799-3383-466C-800B-388C9E1DE57B}"/>
              </a:ext>
            </a:extLst>
          </p:cNvPr>
          <p:cNvCxnSpPr>
            <a:cxnSpLocks/>
          </p:cNvCxnSpPr>
          <p:nvPr/>
        </p:nvCxnSpPr>
        <p:spPr>
          <a:xfrm>
            <a:off x="4700452" y="4806900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24" grpId="0"/>
      <p:bldP spid="25" grpId="0"/>
      <p:bldP spid="26" grpId="0"/>
      <p:bldP spid="27" grpId="0" animBg="1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233BD-E7E0-4942-A0EA-A209826F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8EBFA3A-0053-4BEB-89D4-FABD4352AE48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4C85F0F-9BAD-4DEE-9ED5-F505C28828B0}"/>
              </a:ext>
            </a:extLst>
          </p:cNvPr>
          <p:cNvSpPr/>
          <p:nvPr/>
        </p:nvSpPr>
        <p:spPr>
          <a:xfrm>
            <a:off x="2343149" y="736094"/>
            <a:ext cx="2296021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851D501-3A89-40DF-80D5-E7D0CAD9C545}"/>
              </a:ext>
            </a:extLst>
          </p:cNvPr>
          <p:cNvSpPr txBox="1"/>
          <p:nvPr/>
        </p:nvSpPr>
        <p:spPr>
          <a:xfrm>
            <a:off x="521158" y="959112"/>
            <a:ext cx="14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Database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C36F76-9191-470F-B692-CC6A16125123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0C97132-B896-4A6C-9BE6-733B8548AE28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A83C31-76DB-482C-8B01-B1689D50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751" y="3383253"/>
            <a:ext cx="6359699" cy="2407990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009688"/>
                </a:solidFill>
              </a:rPr>
              <a:t>Ogni</a:t>
            </a:r>
            <a:r>
              <a:rPr lang="it-IT" dirty="0"/>
              <a:t> </a:t>
            </a:r>
            <a:r>
              <a:rPr lang="it-IT" dirty="0">
                <a:solidFill>
                  <a:srgbClr val="009688"/>
                </a:solidFill>
              </a:rPr>
              <a:t>esame</a:t>
            </a:r>
            <a:r>
              <a:rPr lang="it-IT" dirty="0"/>
              <a:t> ha una </a:t>
            </a:r>
            <a:r>
              <a:rPr lang="it-IT" dirty="0">
                <a:solidFill>
                  <a:srgbClr val="009688"/>
                </a:solidFill>
              </a:rPr>
              <a:t>struttura</a:t>
            </a:r>
            <a:r>
              <a:rPr lang="it-IT" dirty="0"/>
              <a:t> dei dati </a:t>
            </a:r>
            <a:r>
              <a:rPr lang="it-IT" dirty="0">
                <a:solidFill>
                  <a:srgbClr val="009688"/>
                </a:solidFill>
              </a:rPr>
              <a:t>diversa</a:t>
            </a:r>
          </a:p>
          <a:p>
            <a:r>
              <a:rPr lang="it-IT" dirty="0"/>
              <a:t>Ogni </a:t>
            </a:r>
            <a:r>
              <a:rPr lang="it-IT" dirty="0">
                <a:solidFill>
                  <a:srgbClr val="009688"/>
                </a:solidFill>
              </a:rPr>
              <a:t>paziente</a:t>
            </a:r>
            <a:r>
              <a:rPr lang="it-IT" dirty="0"/>
              <a:t> deve poter </a:t>
            </a:r>
            <a:r>
              <a:rPr lang="it-IT" dirty="0">
                <a:solidFill>
                  <a:srgbClr val="009688"/>
                </a:solidFill>
              </a:rPr>
              <a:t>eseguire tutti </a:t>
            </a:r>
            <a:r>
              <a:rPr lang="it-IT" dirty="0"/>
              <a:t>gli </a:t>
            </a:r>
            <a:r>
              <a:rPr lang="it-IT" dirty="0">
                <a:solidFill>
                  <a:srgbClr val="009688"/>
                </a:solidFill>
              </a:rPr>
              <a:t>esami</a:t>
            </a:r>
          </a:p>
          <a:p>
            <a:r>
              <a:rPr lang="it-IT" dirty="0"/>
              <a:t>Ogni </a:t>
            </a:r>
            <a:r>
              <a:rPr lang="it-IT" dirty="0">
                <a:solidFill>
                  <a:srgbClr val="009688"/>
                </a:solidFill>
              </a:rPr>
              <a:t>esame</a:t>
            </a:r>
            <a:r>
              <a:rPr lang="it-IT" dirty="0"/>
              <a:t> deve essere </a:t>
            </a:r>
            <a:r>
              <a:rPr lang="it-IT" dirty="0">
                <a:solidFill>
                  <a:srgbClr val="009688"/>
                </a:solidFill>
              </a:rPr>
              <a:t>associato</a:t>
            </a:r>
            <a:r>
              <a:rPr lang="it-IT" dirty="0"/>
              <a:t> ad un </a:t>
            </a:r>
            <a:r>
              <a:rPr lang="it-IT" dirty="0">
                <a:solidFill>
                  <a:srgbClr val="009688"/>
                </a:solidFill>
              </a:rPr>
              <a:t>ricercatore</a:t>
            </a:r>
          </a:p>
          <a:p>
            <a:r>
              <a:rPr lang="it-IT" dirty="0"/>
              <a:t>Creare un sistema in grado di </a:t>
            </a:r>
            <a:r>
              <a:rPr lang="it-IT" dirty="0">
                <a:solidFill>
                  <a:srgbClr val="009688"/>
                </a:solidFill>
              </a:rPr>
              <a:t>rendere veloce il recupero </a:t>
            </a:r>
            <a:r>
              <a:rPr lang="it-IT" dirty="0"/>
              <a:t>di dati per </a:t>
            </a:r>
            <a:r>
              <a:rPr lang="it-IT" dirty="0">
                <a:solidFill>
                  <a:srgbClr val="009688"/>
                </a:solidFill>
              </a:rPr>
              <a:t>singolo esame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40B55DD-A248-44E4-B16D-330BD18BDB43}"/>
              </a:ext>
            </a:extLst>
          </p:cNvPr>
          <p:cNvSpPr txBox="1"/>
          <p:nvPr/>
        </p:nvSpPr>
        <p:spPr>
          <a:xfrm>
            <a:off x="3016778" y="2100831"/>
            <a:ext cx="6204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 stato necessario valutare diversi aspetti per poter ottenere una struttura ottimale:</a:t>
            </a:r>
          </a:p>
        </p:txBody>
      </p:sp>
      <p:pic>
        <p:nvPicPr>
          <p:cNvPr id="19" name="Immagine 18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01115189-0298-4771-AEB7-69759C01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F5803B-DAA3-4DBD-A8E6-91E509FB8C53}"/>
              </a:ext>
            </a:extLst>
          </p:cNvPr>
          <p:cNvSpPr txBox="1"/>
          <p:nvPr/>
        </p:nvSpPr>
        <p:spPr>
          <a:xfrm>
            <a:off x="4078618" y="1089864"/>
            <a:ext cx="403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9688"/>
                </a:solidFill>
              </a:rPr>
              <a:t>Specifiche Database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759403A-322C-42FD-AB6A-91546AD1A5E5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B981CD0-B14F-4A38-8749-B8C6467144E6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DCE3090-AC05-4D1E-8221-3BDEF1AFFEB1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642437F8-043B-4E7E-8ACE-B9A7BDE3355C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C9DEBF78-7A4F-4DE5-985A-B912B75A4C97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F660652C-2D47-4C7C-B147-D5899B1B91B8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D8DD0435-A687-49FD-88BB-4F4E8204F44B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6D5ECE1E-42A2-44C4-A3C3-81024D88E733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59867B36-1782-41F2-B2D6-FA8E23DE63AE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93E9B8F7-7CA1-4EEE-8084-4CFCAF58B396}"/>
              </a:ext>
            </a:extLst>
          </p:cNvPr>
          <p:cNvCxnSpPr>
            <a:cxnSpLocks/>
            <a:stCxn id="39" idx="6"/>
            <a:endCxn id="40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1E7B90A6-093C-46D1-8C5D-04EC67842085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6EFDB634-50B5-4B7B-92AB-D68F8F46653B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ED72E501-58C1-47F4-8F86-4FC682CB3D7A}"/>
              </a:ext>
            </a:extLst>
          </p:cNvPr>
          <p:cNvCxnSpPr>
            <a:cxnSpLocks/>
            <a:stCxn id="42" idx="6"/>
            <a:endCxn id="43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F434FB9-8312-4EE0-8110-3369BD743D61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tangolo 55">
            <a:extLst>
              <a:ext uri="{FF2B5EF4-FFF2-40B4-BE49-F238E27FC236}">
                <a16:creationId xmlns:a16="http://schemas.microsoft.com/office/drawing/2014/main" id="{77075820-67EE-4D39-9553-D3433BFD261A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B07CDC5-2DF3-4413-9EDA-472EDACE4EBF}"/>
              </a:ext>
            </a:extLst>
          </p:cNvPr>
          <p:cNvSpPr txBox="1"/>
          <p:nvPr/>
        </p:nvSpPr>
        <p:spPr>
          <a:xfrm>
            <a:off x="521158" y="959112"/>
            <a:ext cx="14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Database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8A2DD0B5-594F-43F8-BF1E-EF31DCBD0C96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4D1F1DD2-B045-427C-8AC8-4984D30C120C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A48D6CE3-88C8-4DA4-A6BB-2AD8D52B0047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D233BD-E7E0-4942-A0EA-A209826F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8EBFA3A-0053-4BEB-89D4-FABD4352AE48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4C85F0F-9BAD-4DEE-9ED5-F505C28828B0}"/>
              </a:ext>
            </a:extLst>
          </p:cNvPr>
          <p:cNvSpPr/>
          <p:nvPr/>
        </p:nvSpPr>
        <p:spPr>
          <a:xfrm>
            <a:off x="2343149" y="736094"/>
            <a:ext cx="2296021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C36F76-9191-470F-B692-CC6A16125123}"/>
              </a:ext>
            </a:extLst>
          </p:cNvPr>
          <p:cNvSpPr txBox="1"/>
          <p:nvPr/>
        </p:nvSpPr>
        <p:spPr>
          <a:xfrm>
            <a:off x="4041097" y="745238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0C97132-B896-4A6C-9BE6-733B8548AE28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01115189-0298-4771-AEB7-69759C01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F5803B-DAA3-4DBD-A8E6-91E509FB8C53}"/>
              </a:ext>
            </a:extLst>
          </p:cNvPr>
          <p:cNvSpPr txBox="1"/>
          <p:nvPr/>
        </p:nvSpPr>
        <p:spPr>
          <a:xfrm>
            <a:off x="4204157" y="1113685"/>
            <a:ext cx="380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9688"/>
                </a:solidFill>
              </a:rPr>
              <a:t>Processo di creazione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A3DAA8B-6ECD-4ECA-A2BF-DDBDD0757A25}"/>
              </a:ext>
            </a:extLst>
          </p:cNvPr>
          <p:cNvSpPr txBox="1"/>
          <p:nvPr/>
        </p:nvSpPr>
        <p:spPr>
          <a:xfrm>
            <a:off x="390438" y="2233351"/>
            <a:ext cx="244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Capire ed </a:t>
            </a:r>
            <a:r>
              <a:rPr lang="en-US" dirty="0">
                <a:solidFill>
                  <a:srgbClr val="009688"/>
                </a:solidFill>
              </a:rPr>
              <a:t>interpretare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modo corretto I </a:t>
            </a:r>
            <a:r>
              <a:rPr lang="en-US" dirty="0">
                <a:solidFill>
                  <a:srgbClr val="009688"/>
                </a:solidFill>
              </a:rPr>
              <a:t>dati</a:t>
            </a:r>
            <a:endParaRPr lang="it-IT" dirty="0">
              <a:solidFill>
                <a:srgbClr val="009688"/>
              </a:solidFill>
            </a:endParaRPr>
          </a:p>
          <a:p>
            <a:endParaRPr lang="it-IT" dirty="0"/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2919FA9-919F-4658-884B-8A0A883E04E7}"/>
              </a:ext>
            </a:extLst>
          </p:cNvPr>
          <p:cNvCxnSpPr>
            <a:cxnSpLocks/>
          </p:cNvCxnSpPr>
          <p:nvPr/>
        </p:nvCxnSpPr>
        <p:spPr>
          <a:xfrm>
            <a:off x="2749007" y="2528915"/>
            <a:ext cx="655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9419C95F-54CE-441A-A439-A91AE0072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47" y="2918034"/>
            <a:ext cx="1549710" cy="2147152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C62FFCD-4000-452B-9920-5417C79D04FD}"/>
              </a:ext>
            </a:extLst>
          </p:cNvPr>
          <p:cNvSpPr txBox="1"/>
          <p:nvPr/>
        </p:nvSpPr>
        <p:spPr>
          <a:xfrm>
            <a:off x="3553998" y="2233351"/>
            <a:ext cx="255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Creare una </a:t>
            </a:r>
            <a:r>
              <a:rPr lang="it-IT" dirty="0">
                <a:solidFill>
                  <a:srgbClr val="009688"/>
                </a:solidFill>
              </a:rPr>
              <a:t>struttura adeguata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ogni singolo esame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65D2282-4FCF-4371-A8E2-0C6746D54F7A}"/>
              </a:ext>
            </a:extLst>
          </p:cNvPr>
          <p:cNvSpPr txBox="1"/>
          <p:nvPr/>
        </p:nvSpPr>
        <p:spPr>
          <a:xfrm>
            <a:off x="6530773" y="2233351"/>
            <a:ext cx="229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Valutare</a:t>
            </a:r>
            <a:r>
              <a:rPr lang="it-IT" dirty="0"/>
              <a:t> </a:t>
            </a:r>
            <a:r>
              <a:rPr lang="it-IT" dirty="0">
                <a:solidFill>
                  <a:srgbClr val="009688"/>
                </a:solidFill>
              </a:rPr>
              <a:t>diverse strutture</a:t>
            </a:r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database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BAA3B76-383F-44C6-8B04-7C0E2E8DA60A}"/>
              </a:ext>
            </a:extLst>
          </p:cNvPr>
          <p:cNvSpPr txBox="1"/>
          <p:nvPr/>
        </p:nvSpPr>
        <p:spPr>
          <a:xfrm>
            <a:off x="9611939" y="2205749"/>
            <a:ext cx="210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Definire la </a:t>
            </a:r>
            <a:r>
              <a:rPr lang="it-IT" dirty="0">
                <a:solidFill>
                  <a:srgbClr val="009688"/>
                </a:solidFill>
              </a:rPr>
              <a:t>struttura finale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7202024A-D070-42BA-9EF1-1352738ED281}"/>
              </a:ext>
            </a:extLst>
          </p:cNvPr>
          <p:cNvCxnSpPr>
            <a:cxnSpLocks/>
          </p:cNvCxnSpPr>
          <p:nvPr/>
        </p:nvCxnSpPr>
        <p:spPr>
          <a:xfrm>
            <a:off x="5765966" y="2528914"/>
            <a:ext cx="655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7546C462-F690-4AE2-948D-44BDA2936C3F}"/>
              </a:ext>
            </a:extLst>
          </p:cNvPr>
          <p:cNvCxnSpPr>
            <a:cxnSpLocks/>
          </p:cNvCxnSpPr>
          <p:nvPr/>
        </p:nvCxnSpPr>
        <p:spPr>
          <a:xfrm>
            <a:off x="8826795" y="2528915"/>
            <a:ext cx="655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 descr="Immagine che contiene animale, uccello, albero, fiore&#10;&#10;Descrizione generata automaticamente">
            <a:extLst>
              <a:ext uri="{FF2B5EF4-FFF2-40B4-BE49-F238E27FC236}">
                <a16:creationId xmlns:a16="http://schemas.microsoft.com/office/drawing/2014/main" id="{B57C9A5B-55EB-40E8-A2D2-300E887A2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256" y="3438873"/>
            <a:ext cx="2692902" cy="1105609"/>
          </a:xfrm>
          <a:prstGeom prst="rect">
            <a:avLst/>
          </a:prstGeom>
        </p:spPr>
      </p:pic>
      <p:pic>
        <p:nvPicPr>
          <p:cNvPr id="44" name="Immagine 4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3AE5991-F8F2-4A2A-9FFD-4C849B720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471" y="2918034"/>
            <a:ext cx="1081014" cy="565289"/>
          </a:xfrm>
          <a:prstGeom prst="rect">
            <a:avLst/>
          </a:prstGeom>
        </p:spPr>
      </p:pic>
      <p:pic>
        <p:nvPicPr>
          <p:cNvPr id="45" name="Immagine 4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DE207B3-18A0-437A-A16E-6CCF51639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657" y="3662356"/>
            <a:ext cx="1076328" cy="405457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1810DE3A-B54B-4312-AC3E-A8D784279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666" y="4246846"/>
            <a:ext cx="1002456" cy="928274"/>
          </a:xfrm>
          <a:prstGeom prst="rect">
            <a:avLst/>
          </a:prstGeom>
        </p:spPr>
      </p:pic>
      <p:pic>
        <p:nvPicPr>
          <p:cNvPr id="47" name="Immagine 4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23562B2F-8192-46B3-8F63-9A816E4CB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4437" y="5354153"/>
            <a:ext cx="978732" cy="1000264"/>
          </a:xfrm>
          <a:prstGeom prst="rect">
            <a:avLst/>
          </a:prstGeom>
        </p:spPr>
      </p:pic>
      <p:pic>
        <p:nvPicPr>
          <p:cNvPr id="48" name="Immagine 4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B53E846-9E6D-4E83-83DC-D4384DE98C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8680" y="3108790"/>
            <a:ext cx="1480028" cy="1512588"/>
          </a:xfrm>
          <a:prstGeom prst="rect">
            <a:avLst/>
          </a:prstGeom>
        </p:spPr>
      </p:pic>
      <p:sp>
        <p:nvSpPr>
          <p:cNvPr id="61" name="Ovale 60">
            <a:extLst>
              <a:ext uri="{FF2B5EF4-FFF2-40B4-BE49-F238E27FC236}">
                <a16:creationId xmlns:a16="http://schemas.microsoft.com/office/drawing/2014/main" id="{0EF0ABF9-4436-4F45-A0DB-097E8187C08F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19BE6EF9-385E-4B97-A58B-8D4478163E8B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0CD44AB-8D93-4BA9-8C0B-FA54D9AB141C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F2286BB8-4680-49A3-83AE-2AE572AE9554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DEBED230-5E75-4654-8E9E-7EEAEFA2C97E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6B89DA33-2D33-4005-B1E2-2265F2C13BB4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D764D63-730E-4B26-BB62-4DA1D7D7DEE9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A9AAAB0C-A9BC-4AF6-A85E-5602AD27F65E}"/>
              </a:ext>
            </a:extLst>
          </p:cNvPr>
          <p:cNvCxnSpPr>
            <a:cxnSpLocks/>
            <a:stCxn id="62" idx="6"/>
            <a:endCxn id="63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70B41B50-443F-4C65-B886-AE4608812CA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1918657E-7DA9-470E-AA61-96CF2E30CB32}"/>
              </a:ext>
            </a:extLst>
          </p:cNvPr>
          <p:cNvCxnSpPr>
            <a:cxnSpLocks/>
            <a:stCxn id="64" idx="6"/>
            <a:endCxn id="65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B54F7424-BC45-4E33-8FF9-040431C45056}"/>
              </a:ext>
            </a:extLst>
          </p:cNvPr>
          <p:cNvCxnSpPr>
            <a:cxnSpLocks/>
            <a:stCxn id="65" idx="6"/>
            <a:endCxn id="66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0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1" grpId="0" animBg="1"/>
      <p:bldP spid="62" grpId="0" animBg="1"/>
      <p:bldP spid="63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06CFF47B-A7CF-4529-8227-E7616214233E}"/>
              </a:ext>
            </a:extLst>
          </p:cNvPr>
          <p:cNvSpPr/>
          <p:nvPr/>
        </p:nvSpPr>
        <p:spPr>
          <a:xfrm>
            <a:off x="8953500" y="758047"/>
            <a:ext cx="3162300" cy="5332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FEF559-086E-4355-8296-E54BD2E2CC8E}"/>
              </a:ext>
            </a:extLst>
          </p:cNvPr>
          <p:cNvSpPr txBox="1"/>
          <p:nvPr/>
        </p:nvSpPr>
        <p:spPr>
          <a:xfrm>
            <a:off x="3509009" y="880714"/>
            <a:ext cx="517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Struttura di una collezione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D793A71-CE7A-46CC-BEF7-C6770345AD2C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281F2CAB-82B4-43EA-8681-ABB8B737A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759" y="-164718"/>
            <a:ext cx="1265326" cy="126532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A351AF6-F45B-4992-8C24-6DA700ED9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43" y="1100607"/>
            <a:ext cx="10232850" cy="4873872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448B5CBA-34AB-4AE8-AA14-1D78B8A33110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748180E5-3A7A-487E-9D15-1E0C35A41DAC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BC5BAA3-AA96-4499-8105-E4C57FD34874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4436F8A-58C9-4ED1-A94A-2647B238E816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31100C76-0232-4B93-81A0-C0AB89489F65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ED53416-5735-4B64-B775-7A7B7353A9A4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79374EC6-4489-4C69-95BF-DF86BA755D04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9609387-29C3-4D1D-9238-AB56C15F986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BBB16C67-E1BD-4CD9-B827-B5218F2B970A}"/>
              </a:ext>
            </a:extLst>
          </p:cNvPr>
          <p:cNvCxnSpPr>
            <a:cxnSpLocks/>
            <a:stCxn id="20" idx="6"/>
            <a:endCxn id="22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00E4CB7-1BBE-4F93-8152-3408CE450F0D}"/>
              </a:ext>
            </a:extLst>
          </p:cNvPr>
          <p:cNvCxnSpPr>
            <a:cxnSpLocks/>
            <a:stCxn id="22" idx="6"/>
            <a:endCxn id="25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46546D5-C32E-4FA5-A9F7-DE0200047217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:a16="http://schemas.microsoft.com/office/drawing/2014/main" id="{CCDA3AA8-D3CE-4EAA-ABC5-563C9C54BC09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52FD5D6-1F08-472C-8A5F-5D339254C379}"/>
              </a:ext>
            </a:extLst>
          </p:cNvPr>
          <p:cNvSpPr txBox="1"/>
          <p:nvPr/>
        </p:nvSpPr>
        <p:spPr>
          <a:xfrm>
            <a:off x="521158" y="959112"/>
            <a:ext cx="14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Database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A35F9046-C600-4344-9D6D-EF24A36DE486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91755795-70F9-4019-9FA6-1574F37C6068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D79DCA2-CEB0-4435-8787-D16C4C3F3473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300F7F8-B01A-4DE4-B9E4-0CB0D19EBB2C}"/>
              </a:ext>
            </a:extLst>
          </p:cNvPr>
          <p:cNvSpPr/>
          <p:nvPr/>
        </p:nvSpPr>
        <p:spPr>
          <a:xfrm>
            <a:off x="3124135" y="736094"/>
            <a:ext cx="1515035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A3799E00-8432-487D-A8D1-AB7BE95C6736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3" name="Immagine 42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68912CDC-653D-4151-BC42-A039EBABF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id="{8344DF1F-0B50-4DEB-824B-608EF04641F5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207695CE-4233-4173-97CB-97D4B26817A2}"/>
              </a:ext>
            </a:extLst>
          </p:cNvPr>
          <p:cNvSpPr/>
          <p:nvPr/>
        </p:nvSpPr>
        <p:spPr>
          <a:xfrm>
            <a:off x="2343149" y="736094"/>
            <a:ext cx="2296021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animale, uccello, albero, fiore&#10;&#10;Descrizione generata automaticamente">
            <a:extLst>
              <a:ext uri="{FF2B5EF4-FFF2-40B4-BE49-F238E27FC236}">
                <a16:creationId xmlns:a16="http://schemas.microsoft.com/office/drawing/2014/main" id="{D25E19D1-8DAC-49F1-9B14-FEF19C292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39" y="3471610"/>
            <a:ext cx="6278479" cy="25777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FEF559-086E-4355-8296-E54BD2E2CC8E}"/>
              </a:ext>
            </a:extLst>
          </p:cNvPr>
          <p:cNvSpPr txBox="1"/>
          <p:nvPr/>
        </p:nvSpPr>
        <p:spPr>
          <a:xfrm>
            <a:off x="3782456" y="790996"/>
            <a:ext cx="465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9688"/>
                </a:solidFill>
              </a:rPr>
              <a:t>Creazione dello schema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F892BE8-65DE-4550-8FEA-AF7423DEF497}"/>
              </a:ext>
            </a:extLst>
          </p:cNvPr>
          <p:cNvSpPr txBox="1"/>
          <p:nvPr/>
        </p:nvSpPr>
        <p:spPr>
          <a:xfrm>
            <a:off x="521158" y="959112"/>
            <a:ext cx="14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Database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testo, mappa, screenshot&#10;&#10;Descrizione generata automaticamente">
            <a:extLst>
              <a:ext uri="{FF2B5EF4-FFF2-40B4-BE49-F238E27FC236}">
                <a16:creationId xmlns:a16="http://schemas.microsoft.com/office/drawing/2014/main" id="{7BA025DC-7807-4B93-87CE-D04286716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832" y="1643795"/>
            <a:ext cx="4181561" cy="5024068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CB8DA16-86E1-4F44-96FE-136C89980AB5}"/>
              </a:ext>
            </a:extLst>
          </p:cNvPr>
          <p:cNvCxnSpPr>
            <a:cxnSpLocks/>
          </p:cNvCxnSpPr>
          <p:nvPr/>
        </p:nvCxnSpPr>
        <p:spPr>
          <a:xfrm>
            <a:off x="6450468" y="4766302"/>
            <a:ext cx="929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esi quadra aperta 14">
            <a:extLst>
              <a:ext uri="{FF2B5EF4-FFF2-40B4-BE49-F238E27FC236}">
                <a16:creationId xmlns:a16="http://schemas.microsoft.com/office/drawing/2014/main" id="{007C8532-196F-4D02-8AD0-C9749B2BA6D5}"/>
              </a:ext>
            </a:extLst>
          </p:cNvPr>
          <p:cNvSpPr/>
          <p:nvPr/>
        </p:nvSpPr>
        <p:spPr>
          <a:xfrm>
            <a:off x="7379723" y="1476087"/>
            <a:ext cx="1053306" cy="533276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arentesi quadra chiusa 16">
            <a:extLst>
              <a:ext uri="{FF2B5EF4-FFF2-40B4-BE49-F238E27FC236}">
                <a16:creationId xmlns:a16="http://schemas.microsoft.com/office/drawing/2014/main" id="{79645640-5A33-46E3-A4D8-6C73EEA91B1F}"/>
              </a:ext>
            </a:extLst>
          </p:cNvPr>
          <p:cNvSpPr/>
          <p:nvPr/>
        </p:nvSpPr>
        <p:spPr>
          <a:xfrm>
            <a:off x="5904979" y="3004900"/>
            <a:ext cx="545489" cy="352280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 descr="Immagine che contiene segnale, esterni, sedendo, fotografia&#10;&#10;Descrizione generata automaticamente">
            <a:extLst>
              <a:ext uri="{FF2B5EF4-FFF2-40B4-BE49-F238E27FC236}">
                <a16:creationId xmlns:a16="http://schemas.microsoft.com/office/drawing/2014/main" id="{A075C66F-8B2F-487C-898A-AF50DA840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685" y="1802643"/>
            <a:ext cx="556668" cy="556668"/>
          </a:xfrm>
          <a:prstGeom prst="rect">
            <a:avLst/>
          </a:prstGeom>
        </p:spPr>
      </p:pic>
      <p:pic>
        <p:nvPicPr>
          <p:cNvPr id="37" name="Immagine 36" descr="Immagine che contiene segnale, orologio, disegnando&#10;&#10;Descrizione generata automaticamente">
            <a:extLst>
              <a:ext uri="{FF2B5EF4-FFF2-40B4-BE49-F238E27FC236}">
                <a16:creationId xmlns:a16="http://schemas.microsoft.com/office/drawing/2014/main" id="{91952E7E-F756-4603-AFEF-7C605C59A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410" y="1795362"/>
            <a:ext cx="894645" cy="55666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06B095A9-1E2E-4FCC-83CB-2E2964B7A7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935" y="1813353"/>
            <a:ext cx="556668" cy="556668"/>
          </a:xfrm>
          <a:prstGeom prst="rect">
            <a:avLst/>
          </a:prstGeom>
        </p:spPr>
      </p:pic>
      <p:sp>
        <p:nvSpPr>
          <p:cNvPr id="19" name="Parentesi quadra aperta 18">
            <a:extLst>
              <a:ext uri="{FF2B5EF4-FFF2-40B4-BE49-F238E27FC236}">
                <a16:creationId xmlns:a16="http://schemas.microsoft.com/office/drawing/2014/main" id="{EDF102E4-AAB7-4606-91BB-13381C8083AE}"/>
              </a:ext>
            </a:extLst>
          </p:cNvPr>
          <p:cNvSpPr/>
          <p:nvPr/>
        </p:nvSpPr>
        <p:spPr>
          <a:xfrm rot="16200000">
            <a:off x="1963822" y="1079657"/>
            <a:ext cx="355076" cy="231029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DE14A91-9986-4DDC-92FB-CE117F746744}"/>
              </a:ext>
            </a:extLst>
          </p:cNvPr>
          <p:cNvCxnSpPr/>
          <p:nvPr/>
        </p:nvCxnSpPr>
        <p:spPr>
          <a:xfrm>
            <a:off x="2191173" y="2412342"/>
            <a:ext cx="0" cy="48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e 62">
            <a:extLst>
              <a:ext uri="{FF2B5EF4-FFF2-40B4-BE49-F238E27FC236}">
                <a16:creationId xmlns:a16="http://schemas.microsoft.com/office/drawing/2014/main" id="{3712D343-E4F5-4775-9405-8B025C6CBFA5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8812272C-D24A-4E60-A590-E34F7AE701B6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A6A4EE00-AF5F-450D-A616-EF432D96E76F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65098007-7A95-4564-AA22-E665A2E6CBB9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DD8EDD9A-95C8-49F6-BB58-3B72004F2CD7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16CCEDC9-998E-4CD1-956F-F7D4EC3C735B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D50F305C-8EA8-4637-A8E4-C22472C49EBB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4967EE32-2E19-4EB0-954D-979A9F095984}"/>
              </a:ext>
            </a:extLst>
          </p:cNvPr>
          <p:cNvCxnSpPr>
            <a:cxnSpLocks/>
            <a:stCxn id="64" idx="6"/>
            <a:endCxn id="65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ECFAB452-DFC5-410B-814E-3441E33A2C9E}"/>
              </a:ext>
            </a:extLst>
          </p:cNvPr>
          <p:cNvCxnSpPr>
            <a:cxnSpLocks/>
            <a:stCxn id="65" idx="6"/>
            <a:endCxn id="66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51CBB088-8CE9-424D-BC46-289E3C6A8604}"/>
              </a:ext>
            </a:extLst>
          </p:cNvPr>
          <p:cNvCxnSpPr>
            <a:cxnSpLocks/>
            <a:stCxn id="66" idx="6"/>
            <a:endCxn id="67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BDC3E620-681B-4446-900A-50C6D0D998CE}"/>
              </a:ext>
            </a:extLst>
          </p:cNvPr>
          <p:cNvCxnSpPr>
            <a:cxnSpLocks/>
            <a:stCxn id="67" idx="6"/>
            <a:endCxn id="68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5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:a16="http://schemas.microsoft.com/office/drawing/2014/main" id="{02B14223-E565-41DC-B9EB-3A4188B021F0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6889078-96DA-41B7-A002-A92AF6FA9C40}"/>
              </a:ext>
            </a:extLst>
          </p:cNvPr>
          <p:cNvSpPr txBox="1"/>
          <p:nvPr/>
        </p:nvSpPr>
        <p:spPr>
          <a:xfrm>
            <a:off x="521158" y="959112"/>
            <a:ext cx="14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Database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004E176-F35C-4570-B73F-6D106AB30A8B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120DCB54-DB11-4D8B-A93B-3C450527B0FF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2CD2C11-E057-4384-8689-F7B8E0504BFF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300F7F8-B01A-4DE4-B9E4-0CB0D19EBB2C}"/>
              </a:ext>
            </a:extLst>
          </p:cNvPr>
          <p:cNvSpPr/>
          <p:nvPr/>
        </p:nvSpPr>
        <p:spPr>
          <a:xfrm>
            <a:off x="3124135" y="736094"/>
            <a:ext cx="1515035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F5CD76B-B95D-4371-81F2-7B51F6C24AD9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1C31841-46B5-4A91-915F-026290DC9418}"/>
              </a:ext>
            </a:extLst>
          </p:cNvPr>
          <p:cNvSpPr/>
          <p:nvPr/>
        </p:nvSpPr>
        <p:spPr>
          <a:xfrm>
            <a:off x="2343149" y="736094"/>
            <a:ext cx="2296022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8849D87-192E-4FBC-8419-D111A9ACBFC3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0AE7672-19E5-4097-82E5-F48FE8B3CC9C}"/>
              </a:ext>
            </a:extLst>
          </p:cNvPr>
          <p:cNvSpPr txBox="1"/>
          <p:nvPr/>
        </p:nvSpPr>
        <p:spPr>
          <a:xfrm>
            <a:off x="521158" y="959112"/>
            <a:ext cx="14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Database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2D934E6-E9B3-4536-8433-98806B8A9801}"/>
              </a:ext>
            </a:extLst>
          </p:cNvPr>
          <p:cNvSpPr/>
          <p:nvPr/>
        </p:nvSpPr>
        <p:spPr>
          <a:xfrm>
            <a:off x="969818" y="1669808"/>
            <a:ext cx="10280073" cy="4883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6" name="Immagine 2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7A9597F-6B35-4D26-986C-768B3EE2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75" y="2005620"/>
            <a:ext cx="1059832" cy="554212"/>
          </a:xfrm>
          <a:prstGeom prst="rect">
            <a:avLst/>
          </a:prstGeom>
        </p:spPr>
      </p:pic>
      <p:pic>
        <p:nvPicPr>
          <p:cNvPr id="27" name="Immagine 2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6435666-E981-4E6F-8DDC-1AFA2080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63" y="3023785"/>
            <a:ext cx="1328693" cy="500524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C3EEAF3-FDB5-40E9-843E-5934F7E9F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003" y="3933122"/>
            <a:ext cx="1035994" cy="959330"/>
          </a:xfrm>
          <a:prstGeom prst="rect">
            <a:avLst/>
          </a:prstGeom>
        </p:spPr>
      </p:pic>
      <p:pic>
        <p:nvPicPr>
          <p:cNvPr id="29" name="Immagine 2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783C007-F80D-4522-8F99-0D4FD472B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988" y="5132000"/>
            <a:ext cx="1116024" cy="114057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A5C092-F97C-43AF-AA81-9058EEDDBBFD}"/>
              </a:ext>
            </a:extLst>
          </p:cNvPr>
          <p:cNvSpPr txBox="1"/>
          <p:nvPr/>
        </p:nvSpPr>
        <p:spPr>
          <a:xfrm>
            <a:off x="8553423" y="2047624"/>
            <a:ext cx="2722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688"/>
              </a:buClr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Recupero di informazioni per singolo esame più lente</a:t>
            </a:r>
          </a:p>
          <a:p>
            <a:pPr>
              <a:buClr>
                <a:srgbClr val="009688"/>
              </a:buClr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D61CD6B8-905D-4043-BE7C-2F8043B24659}"/>
              </a:ext>
            </a:extLst>
          </p:cNvPr>
          <p:cNvGrpSpPr/>
          <p:nvPr/>
        </p:nvGrpSpPr>
        <p:grpSpPr>
          <a:xfrm>
            <a:off x="5519441" y="2878346"/>
            <a:ext cx="1142191" cy="885908"/>
            <a:chOff x="5519441" y="2878346"/>
            <a:chExt cx="1142191" cy="885908"/>
          </a:xfrm>
        </p:grpSpPr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538B5E74-9401-43DD-9624-2E9AFCD70DDF}"/>
                </a:ext>
              </a:extLst>
            </p:cNvPr>
            <p:cNvCxnSpPr/>
            <p:nvPr/>
          </p:nvCxnSpPr>
          <p:spPr>
            <a:xfrm>
              <a:off x="5519441" y="2878346"/>
              <a:ext cx="1125845" cy="87745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87CA045-E6C5-46E8-AA7F-39AB63702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1368" y="2886799"/>
              <a:ext cx="1120264" cy="87745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0B53E5FF-BE1C-4D94-9668-202583D9D495}"/>
              </a:ext>
            </a:extLst>
          </p:cNvPr>
          <p:cNvGrpSpPr/>
          <p:nvPr/>
        </p:nvGrpSpPr>
        <p:grpSpPr>
          <a:xfrm>
            <a:off x="5522477" y="3925143"/>
            <a:ext cx="1142191" cy="885908"/>
            <a:chOff x="5522477" y="3925143"/>
            <a:chExt cx="1142191" cy="885908"/>
          </a:xfrm>
        </p:grpSpPr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E0B4BCE1-F053-4863-9F31-01B0695C4A8C}"/>
                </a:ext>
              </a:extLst>
            </p:cNvPr>
            <p:cNvCxnSpPr/>
            <p:nvPr/>
          </p:nvCxnSpPr>
          <p:spPr>
            <a:xfrm>
              <a:off x="5522477" y="3925143"/>
              <a:ext cx="1125845" cy="87745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64E2A063-89D0-4A91-9227-F8ABA81261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404" y="3933596"/>
              <a:ext cx="1120264" cy="87745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A917B5-6CA7-47FE-8F8A-4DABB781AAFA}"/>
              </a:ext>
            </a:extLst>
          </p:cNvPr>
          <p:cNvSpPr txBox="1"/>
          <p:nvPr/>
        </p:nvSpPr>
        <p:spPr>
          <a:xfrm>
            <a:off x="8553423" y="4049157"/>
            <a:ext cx="272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Metodi di gestione differenti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7ACD8C8-E37E-4EED-923D-AE3EA94F4ED9}"/>
              </a:ext>
            </a:extLst>
          </p:cNvPr>
          <p:cNvCxnSpPr>
            <a:cxnSpLocks/>
          </p:cNvCxnSpPr>
          <p:nvPr/>
        </p:nvCxnSpPr>
        <p:spPr>
          <a:xfrm>
            <a:off x="6992937" y="2349639"/>
            <a:ext cx="1249363" cy="0"/>
          </a:xfrm>
          <a:prstGeom prst="straightConnector1">
            <a:avLst/>
          </a:prstGeom>
          <a:ln>
            <a:solidFill>
              <a:srgbClr val="DB53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EF5F0D3-2375-453E-BE31-E830744F6A3C}"/>
              </a:ext>
            </a:extLst>
          </p:cNvPr>
          <p:cNvCxnSpPr>
            <a:cxnSpLocks/>
          </p:cNvCxnSpPr>
          <p:nvPr/>
        </p:nvCxnSpPr>
        <p:spPr>
          <a:xfrm flipV="1">
            <a:off x="6985533" y="2605784"/>
            <a:ext cx="1280013" cy="655260"/>
          </a:xfrm>
          <a:prstGeom prst="straightConnector1">
            <a:avLst/>
          </a:prstGeom>
          <a:ln>
            <a:solidFill>
              <a:srgbClr val="DE64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0E887672-4F33-4184-B343-E59A9FE30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49" name="Ovale 48">
            <a:extLst>
              <a:ext uri="{FF2B5EF4-FFF2-40B4-BE49-F238E27FC236}">
                <a16:creationId xmlns:a16="http://schemas.microsoft.com/office/drawing/2014/main" id="{E54A2766-252B-4A29-922C-15B7CE3C6C70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8D2D3732-F88B-4D15-8008-EBF584156CBC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C9079A41-064D-4205-852B-EF56995C2AFD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91BB5643-238A-47A0-8EAE-9002DAC5C466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8C3B32F-2367-4038-BA2C-D57E7BBA878A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18CBC0D3-96FB-47F5-976F-3CCCC5639660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06B88D1B-208F-450D-A20B-59FC950C773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DC5DDDED-681C-434C-A4E8-A4A50CC5032F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CEE24B1F-CFC3-4A84-A584-911747422D2F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6EBC31E-E0C6-4304-9C90-F9898D103E39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9DF1B5C6-6E9C-48DA-BCCD-89040A76F457}"/>
              </a:ext>
            </a:extLst>
          </p:cNvPr>
          <p:cNvCxnSpPr>
            <a:cxnSpLocks/>
            <a:stCxn id="53" idx="6"/>
            <a:endCxn id="54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8B590F65-D7F5-4598-9BC5-6BAC8E688634}"/>
              </a:ext>
            </a:extLst>
          </p:cNvPr>
          <p:cNvSpPr txBox="1"/>
          <p:nvPr/>
        </p:nvSpPr>
        <p:spPr>
          <a:xfrm>
            <a:off x="4247589" y="862015"/>
            <a:ext cx="349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9688"/>
                </a:solidFill>
              </a:rPr>
              <a:t>Confronto strutture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CDB619B-5A45-4DF6-BE92-58666435974F}"/>
              </a:ext>
            </a:extLst>
          </p:cNvPr>
          <p:cNvSpPr txBox="1"/>
          <p:nvPr/>
        </p:nvSpPr>
        <p:spPr>
          <a:xfrm>
            <a:off x="9113730" y="1643795"/>
            <a:ext cx="112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DE6467"/>
                </a:solidFill>
              </a:rPr>
              <a:t>Contro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662F775-3E58-44F0-9939-4889C4969232}"/>
              </a:ext>
            </a:extLst>
          </p:cNvPr>
          <p:cNvSpPr txBox="1"/>
          <p:nvPr/>
        </p:nvSpPr>
        <p:spPr>
          <a:xfrm>
            <a:off x="2341252" y="1643794"/>
            <a:ext cx="70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9688"/>
                </a:solidFill>
              </a:rPr>
              <a:t>Pro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867A4760-4596-4E3E-A4EC-E9C64903EE64}"/>
              </a:ext>
            </a:extLst>
          </p:cNvPr>
          <p:cNvCxnSpPr>
            <a:cxnSpLocks/>
          </p:cNvCxnSpPr>
          <p:nvPr/>
        </p:nvCxnSpPr>
        <p:spPr>
          <a:xfrm>
            <a:off x="6985533" y="4374348"/>
            <a:ext cx="1280013" cy="0"/>
          </a:xfrm>
          <a:prstGeom prst="straightConnector1">
            <a:avLst/>
          </a:prstGeom>
          <a:ln>
            <a:solidFill>
              <a:srgbClr val="DE64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33831C7E-8C25-4A60-BDDE-5D1B7B2218FD}"/>
              </a:ext>
            </a:extLst>
          </p:cNvPr>
          <p:cNvSpPr txBox="1"/>
          <p:nvPr/>
        </p:nvSpPr>
        <p:spPr>
          <a:xfrm>
            <a:off x="1549818" y="2005620"/>
            <a:ext cx="272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688"/>
              </a:buClr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Esami direttamente collegati ad un paziente</a:t>
            </a:r>
          </a:p>
          <a:p>
            <a:pPr>
              <a:buClr>
                <a:srgbClr val="009688"/>
              </a:buClr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3DF37A8D-EB8D-4547-A34E-5C6A79F14A14}"/>
              </a:ext>
            </a:extLst>
          </p:cNvPr>
          <p:cNvCxnSpPr>
            <a:cxnSpLocks/>
          </p:cNvCxnSpPr>
          <p:nvPr/>
        </p:nvCxnSpPr>
        <p:spPr>
          <a:xfrm flipH="1">
            <a:off x="3946495" y="2349639"/>
            <a:ext cx="1254476" cy="0"/>
          </a:xfrm>
          <a:prstGeom prst="straightConnector1">
            <a:avLst/>
          </a:prstGeom>
          <a:ln>
            <a:solidFill>
              <a:srgbClr val="0096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4586CCA-0AF3-4923-93E8-0E7E61226C07}"/>
              </a:ext>
            </a:extLst>
          </p:cNvPr>
          <p:cNvSpPr txBox="1"/>
          <p:nvPr/>
        </p:nvSpPr>
        <p:spPr>
          <a:xfrm>
            <a:off x="1551204" y="3956244"/>
            <a:ext cx="240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Attributi non ripetuti</a:t>
            </a:r>
          </a:p>
        </p:txBody>
      </p: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2397232B-502F-481E-9FF6-5AC0846844CA}"/>
              </a:ext>
            </a:extLst>
          </p:cNvPr>
          <p:cNvCxnSpPr>
            <a:cxnSpLocks/>
          </p:cNvCxnSpPr>
          <p:nvPr/>
        </p:nvCxnSpPr>
        <p:spPr>
          <a:xfrm flipH="1">
            <a:off x="3946495" y="4372323"/>
            <a:ext cx="1254476" cy="0"/>
          </a:xfrm>
          <a:prstGeom prst="straightConnector1">
            <a:avLst/>
          </a:prstGeom>
          <a:ln>
            <a:solidFill>
              <a:srgbClr val="0096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tangolo 79">
            <a:extLst>
              <a:ext uri="{FF2B5EF4-FFF2-40B4-BE49-F238E27FC236}">
                <a16:creationId xmlns:a16="http://schemas.microsoft.com/office/drawing/2014/main" id="{F0A4B7BB-94A4-4299-ADCD-4F95312EADD6}"/>
              </a:ext>
            </a:extLst>
          </p:cNvPr>
          <p:cNvSpPr/>
          <p:nvPr/>
        </p:nvSpPr>
        <p:spPr>
          <a:xfrm>
            <a:off x="5461789" y="5048480"/>
            <a:ext cx="1283871" cy="1254563"/>
          </a:xfrm>
          <a:prstGeom prst="rect">
            <a:avLst/>
          </a:prstGeom>
          <a:noFill/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3B74FC26-F38D-4CFF-B140-EE1B9C5C6D96}"/>
              </a:ext>
            </a:extLst>
          </p:cNvPr>
          <p:cNvSpPr txBox="1"/>
          <p:nvPr/>
        </p:nvSpPr>
        <p:spPr>
          <a:xfrm>
            <a:off x="1605571" y="5213339"/>
            <a:ext cx="240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Aggiunta di un esame nuovo facilitata</a:t>
            </a:r>
          </a:p>
        </p:txBody>
      </p:sp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EA76D354-9E51-45FF-9ED4-ECE89FA83687}"/>
              </a:ext>
            </a:extLst>
          </p:cNvPr>
          <p:cNvCxnSpPr>
            <a:cxnSpLocks/>
          </p:cNvCxnSpPr>
          <p:nvPr/>
        </p:nvCxnSpPr>
        <p:spPr>
          <a:xfrm flipH="1">
            <a:off x="3946495" y="5536504"/>
            <a:ext cx="1254476" cy="0"/>
          </a:xfrm>
          <a:prstGeom prst="straightConnector1">
            <a:avLst/>
          </a:prstGeom>
          <a:ln>
            <a:solidFill>
              <a:srgbClr val="0096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>
            <a:extLst>
              <a:ext uri="{FF2B5EF4-FFF2-40B4-BE49-F238E27FC236}">
                <a16:creationId xmlns:a16="http://schemas.microsoft.com/office/drawing/2014/main" id="{F31832D2-853E-4021-80A7-E8BE48DD39E2}"/>
              </a:ext>
            </a:extLst>
          </p:cNvPr>
          <p:cNvCxnSpPr>
            <a:cxnSpLocks/>
          </p:cNvCxnSpPr>
          <p:nvPr/>
        </p:nvCxnSpPr>
        <p:spPr>
          <a:xfrm>
            <a:off x="6985533" y="5539186"/>
            <a:ext cx="1280013" cy="0"/>
          </a:xfrm>
          <a:prstGeom prst="straightConnector1">
            <a:avLst/>
          </a:prstGeom>
          <a:ln>
            <a:solidFill>
              <a:srgbClr val="DE64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7FB294A1-EF72-4788-BF90-90AAF128640A}"/>
              </a:ext>
            </a:extLst>
          </p:cNvPr>
          <p:cNvSpPr txBox="1"/>
          <p:nvPr/>
        </p:nvSpPr>
        <p:spPr>
          <a:xfrm>
            <a:off x="8517607" y="5252449"/>
            <a:ext cx="272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collezioni hanno la stessa struttura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EA8D4AE9-FA27-47FB-9F23-980564C21071}"/>
              </a:ext>
            </a:extLst>
          </p:cNvPr>
          <p:cNvSpPr txBox="1"/>
          <p:nvPr/>
        </p:nvSpPr>
        <p:spPr>
          <a:xfrm>
            <a:off x="8548592" y="2934572"/>
            <a:ext cx="255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Recuper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informazioni per singolo paziente più lente</a:t>
            </a:r>
          </a:p>
        </p:txBody>
      </p:sp>
      <p:cxnSp>
        <p:nvCxnSpPr>
          <p:cNvPr id="89" name="Connettore 2 88">
            <a:extLst>
              <a:ext uri="{FF2B5EF4-FFF2-40B4-BE49-F238E27FC236}">
                <a16:creationId xmlns:a16="http://schemas.microsoft.com/office/drawing/2014/main" id="{5722D69E-15A1-45EA-B163-B410A94CDB3C}"/>
              </a:ext>
            </a:extLst>
          </p:cNvPr>
          <p:cNvCxnSpPr>
            <a:cxnSpLocks/>
          </p:cNvCxnSpPr>
          <p:nvPr/>
        </p:nvCxnSpPr>
        <p:spPr>
          <a:xfrm>
            <a:off x="6985533" y="3429000"/>
            <a:ext cx="1280013" cy="0"/>
          </a:xfrm>
          <a:prstGeom prst="straightConnector1">
            <a:avLst/>
          </a:prstGeom>
          <a:ln>
            <a:solidFill>
              <a:srgbClr val="DE64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98EA3382-832D-4181-AA7C-66C32E485218}"/>
              </a:ext>
            </a:extLst>
          </p:cNvPr>
          <p:cNvGrpSpPr/>
          <p:nvPr/>
        </p:nvGrpSpPr>
        <p:grpSpPr>
          <a:xfrm>
            <a:off x="5519758" y="1794945"/>
            <a:ext cx="1142191" cy="885908"/>
            <a:chOff x="5519758" y="1794945"/>
            <a:chExt cx="1142191" cy="885908"/>
          </a:xfrm>
        </p:grpSpPr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C1241680-BA09-4B60-A3F2-187FAFCB34F4}"/>
                </a:ext>
              </a:extLst>
            </p:cNvPr>
            <p:cNvCxnSpPr/>
            <p:nvPr/>
          </p:nvCxnSpPr>
          <p:spPr>
            <a:xfrm>
              <a:off x="5519758" y="1794945"/>
              <a:ext cx="1125845" cy="87745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21598E5E-2FC2-47BA-8F0F-EAD47091A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1685" y="1803398"/>
              <a:ext cx="1120264" cy="877455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Immagine 6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E2DC011-DF0D-42B1-8C4E-F10C0522B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284" y="2592919"/>
            <a:ext cx="7073484" cy="2664610"/>
          </a:xfrm>
          <a:prstGeom prst="rect">
            <a:avLst/>
          </a:prstGeom>
        </p:spPr>
      </p:pic>
      <p:pic>
        <p:nvPicPr>
          <p:cNvPr id="67" name="Immagine 6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7D2BAED-3860-46DE-9DB1-0717DB6A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78" y="2407025"/>
            <a:ext cx="5501977" cy="2877118"/>
          </a:xfrm>
          <a:prstGeom prst="rect">
            <a:avLst/>
          </a:prstGeom>
        </p:spPr>
      </p:pic>
      <p:pic>
        <p:nvPicPr>
          <p:cNvPr id="72" name="Immagine 71">
            <a:extLst>
              <a:ext uri="{FF2B5EF4-FFF2-40B4-BE49-F238E27FC236}">
                <a16:creationId xmlns:a16="http://schemas.microsoft.com/office/drawing/2014/main" id="{458A1C44-CA31-476F-AC17-960359DF9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422" y="2167478"/>
            <a:ext cx="3936091" cy="3644818"/>
          </a:xfrm>
          <a:prstGeom prst="rect">
            <a:avLst/>
          </a:prstGeom>
        </p:spPr>
      </p:pic>
      <p:pic>
        <p:nvPicPr>
          <p:cNvPr id="73" name="Immagine 7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FA2CE6F-116E-4000-9110-375D18B95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603" y="1870054"/>
            <a:ext cx="4360943" cy="44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00118 -0.2196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99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0117 -0.0923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6000" y="26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00026 0.0638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26000" y="26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0091 0.2314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49" grpId="0" animBg="1"/>
      <p:bldP spid="50" grpId="0" animBg="1"/>
      <p:bldP spid="51" grpId="0" animBg="1"/>
      <p:bldP spid="53" grpId="0" animBg="1"/>
      <p:bldP spid="54" grpId="0" animBg="1"/>
      <p:bldP spid="61" grpId="0"/>
      <p:bldP spid="62" grpId="0"/>
      <p:bldP spid="70" grpId="0"/>
      <p:bldP spid="75" grpId="0"/>
      <p:bldP spid="80" grpId="0" animBg="1"/>
      <p:bldP spid="81" grpId="0"/>
      <p:bldP spid="85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EC140-DA85-4E33-BD31-695207C3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 progetto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A3ACB65-5694-4A41-A94E-75BDA48D5977}"/>
              </a:ext>
            </a:extLst>
          </p:cNvPr>
          <p:cNvSpPr/>
          <p:nvPr/>
        </p:nvSpPr>
        <p:spPr>
          <a:xfrm>
            <a:off x="4480559" y="1123837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D71C9BE-995A-4679-908F-098D7E507E4D}"/>
              </a:ext>
            </a:extLst>
          </p:cNvPr>
          <p:cNvSpPr/>
          <p:nvPr/>
        </p:nvSpPr>
        <p:spPr>
          <a:xfrm>
            <a:off x="4480559" y="1934656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rgbClr val="009688"/>
                </a:solidFill>
              </a:rPr>
              <a:t>2</a:t>
            </a:r>
            <a:endParaRPr lang="it-IT" sz="2200" dirty="0">
              <a:solidFill>
                <a:srgbClr val="009688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23E360-E951-49A7-8DC0-21F28377EF65}"/>
              </a:ext>
            </a:extLst>
          </p:cNvPr>
          <p:cNvSpPr/>
          <p:nvPr/>
        </p:nvSpPr>
        <p:spPr>
          <a:xfrm>
            <a:off x="4480559" y="2745475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it-IT" sz="2400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38B971F-DCCC-4722-84AB-963C9C3122BE}"/>
              </a:ext>
            </a:extLst>
          </p:cNvPr>
          <p:cNvSpPr/>
          <p:nvPr/>
        </p:nvSpPr>
        <p:spPr>
          <a:xfrm>
            <a:off x="4480559" y="3556294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400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9328C94-C7F4-480F-BFBF-AB648EAC7690}"/>
              </a:ext>
            </a:extLst>
          </p:cNvPr>
          <p:cNvSpPr/>
          <p:nvPr/>
        </p:nvSpPr>
        <p:spPr>
          <a:xfrm>
            <a:off x="4480559" y="4367113"/>
            <a:ext cx="439787" cy="439787"/>
          </a:xfrm>
          <a:prstGeom prst="ellipse">
            <a:avLst/>
          </a:prstGeom>
          <a:solidFill>
            <a:srgbClr val="009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it-IT" sz="2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050A68B-BDA1-4A5B-839C-F0DCC06F99A3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4700453" y="1563624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D4CDFA8-2169-4032-8EAE-F176FBB7C5B0}"/>
              </a:ext>
            </a:extLst>
          </p:cNvPr>
          <p:cNvSpPr txBox="1"/>
          <p:nvPr/>
        </p:nvSpPr>
        <p:spPr>
          <a:xfrm>
            <a:off x="5532992" y="112383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di studio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BE355CA-2945-4AB9-9A09-22814A01E02D}"/>
              </a:ext>
            </a:extLst>
          </p:cNvPr>
          <p:cNvSpPr txBox="1"/>
          <p:nvPr/>
        </p:nvSpPr>
        <p:spPr>
          <a:xfrm>
            <a:off x="5532992" y="1934656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Problemi affrontati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930CE37-7CB1-40A8-B8C3-C2DD63AFEE2F}"/>
              </a:ext>
            </a:extLst>
          </p:cNvPr>
          <p:cNvSpPr txBox="1"/>
          <p:nvPr/>
        </p:nvSpPr>
        <p:spPr>
          <a:xfrm>
            <a:off x="5532992" y="2745475"/>
            <a:ext cx="292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Tecnologie utilizzate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20D3FB56-B941-46AA-A4BA-64BFDEB1C995}"/>
              </a:ext>
            </a:extLst>
          </p:cNvPr>
          <p:cNvSpPr/>
          <p:nvPr/>
        </p:nvSpPr>
        <p:spPr>
          <a:xfrm>
            <a:off x="4480559" y="5177932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400" dirty="0">
                <a:solidFill>
                  <a:srgbClr val="009688"/>
                </a:solidFill>
              </a:rPr>
              <a:t>6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3736E0-285C-4694-8E4A-4FAAB3C2AFB2}"/>
              </a:ext>
            </a:extLst>
          </p:cNvPr>
          <p:cNvSpPr txBox="1"/>
          <p:nvPr/>
        </p:nvSpPr>
        <p:spPr>
          <a:xfrm>
            <a:off x="5532992" y="5177932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Conclusioni e sviluppi futuri</a:t>
            </a:r>
          </a:p>
        </p:txBody>
      </p:sp>
      <p:pic>
        <p:nvPicPr>
          <p:cNvPr id="30" name="Immagine 29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F8E76F3A-C0E5-4640-85AF-22B1C5A8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6" y="571655"/>
            <a:ext cx="1515035" cy="151503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557432F-9598-4C90-9F63-899FC8054D65}"/>
              </a:ext>
            </a:extLst>
          </p:cNvPr>
          <p:cNvSpPr txBox="1"/>
          <p:nvPr/>
        </p:nvSpPr>
        <p:spPr>
          <a:xfrm>
            <a:off x="5532992" y="355629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D467D89-3038-46EE-95D1-58EC4615CDE8}"/>
              </a:ext>
            </a:extLst>
          </p:cNvPr>
          <p:cNvSpPr txBox="1"/>
          <p:nvPr/>
        </p:nvSpPr>
        <p:spPr>
          <a:xfrm>
            <a:off x="5532992" y="4367113"/>
            <a:ext cx="253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Interfaccia utente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D1A3C9-6249-48AA-94B5-E62066BF7F85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BE4E14E-F20F-4DBB-9485-121A5FEBEDA2}"/>
              </a:ext>
            </a:extLst>
          </p:cNvPr>
          <p:cNvCxnSpPr>
            <a:cxnSpLocks/>
          </p:cNvCxnSpPr>
          <p:nvPr/>
        </p:nvCxnSpPr>
        <p:spPr>
          <a:xfrm>
            <a:off x="4700452" y="2374443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238AAF2-9F49-4861-8DD9-82B98C3A26B2}"/>
              </a:ext>
            </a:extLst>
          </p:cNvPr>
          <p:cNvCxnSpPr>
            <a:cxnSpLocks/>
          </p:cNvCxnSpPr>
          <p:nvPr/>
        </p:nvCxnSpPr>
        <p:spPr>
          <a:xfrm>
            <a:off x="4700452" y="3185262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A2DF80B-4393-436A-9E0F-833B92D0F94D}"/>
              </a:ext>
            </a:extLst>
          </p:cNvPr>
          <p:cNvCxnSpPr>
            <a:cxnSpLocks/>
          </p:cNvCxnSpPr>
          <p:nvPr/>
        </p:nvCxnSpPr>
        <p:spPr>
          <a:xfrm>
            <a:off x="4700452" y="3996081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F9AC9799-3383-466C-800B-388C9E1DE57B}"/>
              </a:ext>
            </a:extLst>
          </p:cNvPr>
          <p:cNvCxnSpPr>
            <a:cxnSpLocks/>
          </p:cNvCxnSpPr>
          <p:nvPr/>
        </p:nvCxnSpPr>
        <p:spPr>
          <a:xfrm>
            <a:off x="4700452" y="4806900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4" grpId="0"/>
      <p:bldP spid="25" grpId="0"/>
      <p:bldP spid="26" grpId="0"/>
      <p:bldP spid="27" grpId="0" animBg="1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id="{A300F7F8-B01A-4DE4-B9E4-0CB0D19EBB2C}"/>
              </a:ext>
            </a:extLst>
          </p:cNvPr>
          <p:cNvSpPr/>
          <p:nvPr/>
        </p:nvSpPr>
        <p:spPr>
          <a:xfrm>
            <a:off x="3124135" y="736094"/>
            <a:ext cx="1515035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CB1900-731A-4B87-A1A9-92C4AD9A44BD}"/>
              </a:ext>
            </a:extLst>
          </p:cNvPr>
          <p:cNvSpPr txBox="1"/>
          <p:nvPr/>
        </p:nvSpPr>
        <p:spPr>
          <a:xfrm>
            <a:off x="-17013" y="939990"/>
            <a:ext cx="24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F5CD76B-B95D-4371-81F2-7B51F6C24AD9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904E483-EE69-4FA0-9280-AAAEBEE19FE0}"/>
              </a:ext>
            </a:extLst>
          </p:cNvPr>
          <p:cNvSpPr/>
          <p:nvPr/>
        </p:nvSpPr>
        <p:spPr>
          <a:xfrm>
            <a:off x="2343149" y="736094"/>
            <a:ext cx="2296022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C2F6FF4-B61D-4D28-87CA-48ADA97BA11B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E23D12-5944-4C12-B128-B32A75FB83C5}"/>
              </a:ext>
            </a:extLst>
          </p:cNvPr>
          <p:cNvSpPr txBox="1"/>
          <p:nvPr/>
        </p:nvSpPr>
        <p:spPr>
          <a:xfrm>
            <a:off x="4038299" y="1078489"/>
            <a:ext cx="441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9688"/>
                </a:solidFill>
              </a:rPr>
              <a:t>Specifiche Interfaccia</a:t>
            </a:r>
            <a:r>
              <a:rPr lang="it-IT" sz="3200" dirty="0">
                <a:solidFill>
                  <a:srgbClr val="009688"/>
                </a:solidFill>
              </a:rPr>
              <a:t> 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C8FF3AD6-023F-4220-9832-A1B566CF9F83}"/>
              </a:ext>
            </a:extLst>
          </p:cNvPr>
          <p:cNvSpPr txBox="1">
            <a:spLocks/>
          </p:cNvSpPr>
          <p:nvPr/>
        </p:nvSpPr>
        <p:spPr>
          <a:xfrm>
            <a:off x="3200819" y="3554898"/>
            <a:ext cx="6474918" cy="30051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Possibilità di </a:t>
            </a:r>
            <a:r>
              <a:rPr lang="it-IT" sz="2000" dirty="0">
                <a:solidFill>
                  <a:srgbClr val="009688"/>
                </a:solidFill>
              </a:rPr>
              <a:t>inserire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sz="2000" dirty="0">
                <a:solidFill>
                  <a:srgbClr val="009688"/>
                </a:solidFill>
              </a:rPr>
              <a:t>visualizzare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it-IT" sz="2000" dirty="0">
                <a:solidFill>
                  <a:srgbClr val="009688"/>
                </a:solidFill>
              </a:rPr>
              <a:t>scaricare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dati relativi agli esami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</a:t>
            </a:r>
            <a:r>
              <a:rPr lang="it-IT" sz="2000" dirty="0">
                <a:solidFill>
                  <a:srgbClr val="009688"/>
                </a:solidFill>
              </a:rPr>
              <a:t>interfaccia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deve risultare </a:t>
            </a:r>
            <a:r>
              <a:rPr lang="it-IT" sz="2000" dirty="0">
                <a:solidFill>
                  <a:srgbClr val="009688"/>
                </a:solidFill>
              </a:rPr>
              <a:t>semplice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 </a:t>
            </a:r>
            <a:r>
              <a:rPr lang="it-IT" sz="2000" dirty="0">
                <a:solidFill>
                  <a:srgbClr val="009688"/>
                </a:solidFill>
              </a:rPr>
              <a:t>intuitiva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Creare </a:t>
            </a:r>
            <a:r>
              <a:rPr lang="it-IT" sz="2000" dirty="0">
                <a:solidFill>
                  <a:srgbClr val="009688"/>
                </a:solidFill>
              </a:rPr>
              <a:t>diversi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tipi di </a:t>
            </a:r>
            <a:r>
              <a:rPr lang="it-IT" sz="2000" dirty="0">
                <a:solidFill>
                  <a:srgbClr val="009688"/>
                </a:solidFill>
              </a:rPr>
              <a:t>utente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Creare una </a:t>
            </a:r>
            <a:r>
              <a:rPr lang="it-IT" sz="2000" dirty="0">
                <a:solidFill>
                  <a:srgbClr val="009688"/>
                </a:solidFill>
              </a:rPr>
              <a:t>home page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permetta di vedere più informazioni possibili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D9B0C73-B766-4EE9-A32C-83D6B251FC08}"/>
              </a:ext>
            </a:extLst>
          </p:cNvPr>
          <p:cNvSpPr txBox="1"/>
          <p:nvPr/>
        </p:nvSpPr>
        <p:spPr>
          <a:xfrm>
            <a:off x="2949958" y="2276569"/>
            <a:ext cx="598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Sono state definite diverse specifiche durante i vari incontri</a:t>
            </a:r>
          </a:p>
        </p:txBody>
      </p:sp>
      <p:pic>
        <p:nvPicPr>
          <p:cNvPr id="27" name="Immagine 26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F81C8493-329D-4160-8B6A-88D50969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DBD764C9-69C4-47A8-9163-4F875825717C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29CCE0F-7597-468D-BB8F-49021546386F}"/>
              </a:ext>
            </a:extLst>
          </p:cNvPr>
          <p:cNvSpPr txBox="1"/>
          <p:nvPr/>
        </p:nvSpPr>
        <p:spPr>
          <a:xfrm>
            <a:off x="521158" y="959112"/>
            <a:ext cx="14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Database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ED63530-F3D1-43F5-A99E-5E3520C1FDB1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A4DD27A-6FF4-456B-A091-0F4A587D1771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91CA55A-3A08-4475-84BF-5D99080A02CC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A690D8EA-A455-471F-B6DB-37855200B0CA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D05D298D-7D74-4529-90C8-FB7D13133B60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19EB4D63-69E0-43F2-BA63-2BFD2DA6B4EF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A70AD32B-AC06-448E-9F94-18475999BF6E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4315E17D-DAFF-49F2-A15F-73E89F01DE96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89F4938F-4BCF-4CD0-9CA3-E6DE0CDFD3E5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AD5A4195-F55C-459E-A822-C833B6A319F4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2CE5CF02-7FAB-462A-B6D8-8BAC0F567471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F2F9AFAE-DA71-43F8-A042-4098D09D141E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394FDE35-806E-4C0B-BC01-D1F57CC5F6A6}"/>
              </a:ext>
            </a:extLst>
          </p:cNvPr>
          <p:cNvCxnSpPr>
            <a:cxnSpLocks/>
            <a:stCxn id="48" idx="6"/>
            <a:endCxn id="49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5AC3A559-62AD-4174-B961-6EE0945D2B9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56">
            <a:extLst>
              <a:ext uri="{FF2B5EF4-FFF2-40B4-BE49-F238E27FC236}">
                <a16:creationId xmlns:a16="http://schemas.microsoft.com/office/drawing/2014/main" id="{6F69A7F7-B513-4038-A699-166B8FD58834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D71ED549-8BC3-4E7D-8EDF-F252358E42B5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437EA62-501A-4B74-9DDE-6CD8E8FFA3A4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300F7F8-B01A-4DE4-B9E4-0CB0D19EBB2C}"/>
              </a:ext>
            </a:extLst>
          </p:cNvPr>
          <p:cNvSpPr/>
          <p:nvPr/>
        </p:nvSpPr>
        <p:spPr>
          <a:xfrm>
            <a:off x="3124135" y="736094"/>
            <a:ext cx="1515035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CB1900-731A-4B87-A1A9-92C4AD9A44BD}"/>
              </a:ext>
            </a:extLst>
          </p:cNvPr>
          <p:cNvSpPr txBox="1"/>
          <p:nvPr/>
        </p:nvSpPr>
        <p:spPr>
          <a:xfrm>
            <a:off x="-17013" y="939990"/>
            <a:ext cx="24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F5CD76B-B95D-4371-81F2-7B51F6C24AD9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904E483-EE69-4FA0-9280-AAAEBEE19FE0}"/>
              </a:ext>
            </a:extLst>
          </p:cNvPr>
          <p:cNvSpPr/>
          <p:nvPr/>
        </p:nvSpPr>
        <p:spPr>
          <a:xfrm>
            <a:off x="2343149" y="736094"/>
            <a:ext cx="2296022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C2F6FF4-B61D-4D28-87CA-48ADA97BA11B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E23D12-5944-4C12-B128-B32A75FB83C5}"/>
              </a:ext>
            </a:extLst>
          </p:cNvPr>
          <p:cNvSpPr txBox="1"/>
          <p:nvPr/>
        </p:nvSpPr>
        <p:spPr>
          <a:xfrm>
            <a:off x="4203730" y="1059020"/>
            <a:ext cx="3817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9688"/>
                </a:solidFill>
              </a:rPr>
              <a:t>Processo di creazione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896669-1394-4E87-8293-92B995306075}"/>
              </a:ext>
            </a:extLst>
          </p:cNvPr>
          <p:cNvSpPr txBox="1"/>
          <p:nvPr/>
        </p:nvSpPr>
        <p:spPr>
          <a:xfrm>
            <a:off x="1043957" y="2051027"/>
            <a:ext cx="218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Definizione dei </a:t>
            </a:r>
            <a:r>
              <a:rPr lang="it-IT" dirty="0">
                <a:solidFill>
                  <a:srgbClr val="009688"/>
                </a:solidFill>
              </a:rPr>
              <a:t>casi d’uso 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F0926CF8-D9D6-449C-8DB8-57B25B9C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77" y="2939498"/>
            <a:ext cx="1706518" cy="9528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0F2985-33A2-44BC-B1CA-59684A5D3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95" y="4027984"/>
            <a:ext cx="1643283" cy="85765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527186D-CB94-4721-A506-08B0D9FE720C}"/>
              </a:ext>
            </a:extLst>
          </p:cNvPr>
          <p:cNvCxnSpPr/>
          <p:nvPr/>
        </p:nvCxnSpPr>
        <p:spPr>
          <a:xfrm>
            <a:off x="3159037" y="2374192"/>
            <a:ext cx="1163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0E08DA17-B8A9-4C63-A514-335454455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57" y="5021285"/>
            <a:ext cx="1766921" cy="102011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B373E1-597E-492E-9339-2C51FF660A22}"/>
              </a:ext>
            </a:extLst>
          </p:cNvPr>
          <p:cNvSpPr txBox="1"/>
          <p:nvPr/>
        </p:nvSpPr>
        <p:spPr>
          <a:xfrm>
            <a:off x="4610498" y="2161517"/>
            <a:ext cx="289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Creazione della </a:t>
            </a:r>
            <a:r>
              <a:rPr lang="it-IT" dirty="0">
                <a:solidFill>
                  <a:srgbClr val="009688"/>
                </a:solidFill>
              </a:rPr>
              <a:t>griglia esami</a:t>
            </a:r>
          </a:p>
        </p:txBody>
      </p:sp>
      <p:pic>
        <p:nvPicPr>
          <p:cNvPr id="12" name="Immagine 11" descr="Immagine che contiene testo, graffiti&#10;&#10;Descrizione generata automaticamente">
            <a:extLst>
              <a:ext uri="{FF2B5EF4-FFF2-40B4-BE49-F238E27FC236}">
                <a16:creationId xmlns:a16="http://schemas.microsoft.com/office/drawing/2014/main" id="{1CC65D34-C1FB-4215-849C-1BCCD3D60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130" y="2930737"/>
            <a:ext cx="1581740" cy="4498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C1EEF34-213D-4084-88D0-013D1FD6B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366" y="3702232"/>
            <a:ext cx="1695267" cy="39339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34AFB31A-DCD9-48B0-96B8-D3CF8A0576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4177" y="5174048"/>
            <a:ext cx="2551517" cy="250819"/>
          </a:xfrm>
          <a:prstGeom prst="rect">
            <a:avLst/>
          </a:prstGeom>
        </p:spPr>
      </p:pic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6258B39-E71B-47BF-BE0F-32F49E261F4F}"/>
              </a:ext>
            </a:extLst>
          </p:cNvPr>
          <p:cNvCxnSpPr/>
          <p:nvPr/>
        </p:nvCxnSpPr>
        <p:spPr>
          <a:xfrm>
            <a:off x="6124888" y="2566251"/>
            <a:ext cx="0" cy="257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15258640-4B79-44D5-A2F8-116E12C481B3}"/>
              </a:ext>
            </a:extLst>
          </p:cNvPr>
          <p:cNvCxnSpPr/>
          <p:nvPr/>
        </p:nvCxnSpPr>
        <p:spPr>
          <a:xfrm>
            <a:off x="6124888" y="3444744"/>
            <a:ext cx="0" cy="257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6FC1F8EC-43A2-409C-81F9-45DFC3239D79}"/>
              </a:ext>
            </a:extLst>
          </p:cNvPr>
          <p:cNvCxnSpPr/>
          <p:nvPr/>
        </p:nvCxnSpPr>
        <p:spPr>
          <a:xfrm>
            <a:off x="6128994" y="4125970"/>
            <a:ext cx="0" cy="257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92E23414-3440-4A2F-BCC9-D30212CC6E0D}"/>
              </a:ext>
            </a:extLst>
          </p:cNvPr>
          <p:cNvCxnSpPr/>
          <p:nvPr/>
        </p:nvCxnSpPr>
        <p:spPr>
          <a:xfrm>
            <a:off x="6132400" y="4847488"/>
            <a:ext cx="0" cy="257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B63C8A9-5545-4BE3-9AD5-165BF9144C06}"/>
              </a:ext>
            </a:extLst>
          </p:cNvPr>
          <p:cNvSpPr txBox="1"/>
          <p:nvPr/>
        </p:nvSpPr>
        <p:spPr>
          <a:xfrm>
            <a:off x="8840969" y="2051027"/>
            <a:ext cx="329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Creazione della </a:t>
            </a:r>
            <a:r>
              <a:rPr lang="it-IT" dirty="0">
                <a:solidFill>
                  <a:schemeClr val="bg2"/>
                </a:solidFill>
              </a:rPr>
              <a:t>home page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pagine di interazione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775DD823-6C3C-4027-BB58-928FCAE6AE8F}"/>
              </a:ext>
            </a:extLst>
          </p:cNvPr>
          <p:cNvCxnSpPr/>
          <p:nvPr/>
        </p:nvCxnSpPr>
        <p:spPr>
          <a:xfrm>
            <a:off x="7593208" y="2346183"/>
            <a:ext cx="1163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magine 49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65692A2D-8133-496E-A6CA-483470AA7E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pic>
        <p:nvPicPr>
          <p:cNvPr id="54" name="Immagine 5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E7D1EB4-1A27-4556-A593-BD4FA2657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6669" y="4407420"/>
            <a:ext cx="1666964" cy="393392"/>
          </a:xfrm>
          <a:prstGeom prst="rect">
            <a:avLst/>
          </a:prstGeom>
        </p:spPr>
      </p:pic>
      <p:pic>
        <p:nvPicPr>
          <p:cNvPr id="56" name="Immagine 5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194D99B-D21A-49A5-AACA-5E549AECD8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1691" y="2932406"/>
            <a:ext cx="2296022" cy="1095578"/>
          </a:xfrm>
          <a:prstGeom prst="rect">
            <a:avLst/>
          </a:prstGeom>
        </p:spPr>
      </p:pic>
      <p:sp>
        <p:nvSpPr>
          <p:cNvPr id="60" name="Ovale 59">
            <a:extLst>
              <a:ext uri="{FF2B5EF4-FFF2-40B4-BE49-F238E27FC236}">
                <a16:creationId xmlns:a16="http://schemas.microsoft.com/office/drawing/2014/main" id="{CFAB8EB7-44AC-414C-A042-C03A1CED754F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B45AB906-C382-4A8F-AC5C-912453184155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10B0B67F-FE77-49D2-9029-9921B5F3154E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97641E8F-D8AC-4562-8FEA-5F7F72441EB8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CADB236E-9928-4D16-B90A-FF11174C7861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114A5787-6EB9-450A-AB71-B90B15E812C7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3033F888-32BC-445B-B90B-E46B95EB0BB0}"/>
              </a:ext>
            </a:extLst>
          </p:cNvPr>
          <p:cNvCxnSpPr>
            <a:cxnSpLocks/>
            <a:stCxn id="60" idx="6"/>
            <a:endCxn id="61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BFEFBAFF-34C5-4545-BAA9-545BC82BED32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521FA606-77CC-49B8-8996-AE96657A03E7}"/>
              </a:ext>
            </a:extLst>
          </p:cNvPr>
          <p:cNvCxnSpPr>
            <a:cxnSpLocks/>
            <a:stCxn id="62" idx="6"/>
            <a:endCxn id="63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E978ACA8-B945-4D07-A0C0-73CC28A1BA96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7E4560F5-AE3A-4791-A434-79973483A0C7}"/>
              </a:ext>
            </a:extLst>
          </p:cNvPr>
          <p:cNvCxnSpPr>
            <a:cxnSpLocks/>
            <a:stCxn id="64" idx="6"/>
            <a:endCxn id="65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AEF97-A2F2-402E-B39F-009BC6F6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2711"/>
            <a:ext cx="1928415" cy="943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Ambito</a:t>
            </a:r>
            <a:r>
              <a:rPr lang="en-US" sz="3200" dirty="0"/>
              <a:t> </a:t>
            </a:r>
            <a:r>
              <a:rPr lang="en-US" sz="3200" dirty="0" err="1"/>
              <a:t>Progettuale</a:t>
            </a:r>
            <a:endParaRPr lang="it-IT" sz="32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7EBA3FC-64FE-4652-B988-1245C9902C93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36EEDC36-7E8D-49EA-A4E2-6D82B6EDC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7" y="556174"/>
            <a:ext cx="1515035" cy="151503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B7D9AAA-837F-4C05-9794-8CDC2C62934A}"/>
              </a:ext>
            </a:extLst>
          </p:cNvPr>
          <p:cNvSpPr/>
          <p:nvPr/>
        </p:nvSpPr>
        <p:spPr>
          <a:xfrm>
            <a:off x="1928415" y="482885"/>
            <a:ext cx="1605896" cy="607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713BF3-9E0A-4220-8F2F-9271EC9D369F}"/>
              </a:ext>
            </a:extLst>
          </p:cNvPr>
          <p:cNvSpPr txBox="1"/>
          <p:nvPr/>
        </p:nvSpPr>
        <p:spPr>
          <a:xfrm>
            <a:off x="3093433" y="675669"/>
            <a:ext cx="541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Studio</a:t>
            </a:r>
            <a:r>
              <a:rPr lang="en-US" dirty="0"/>
              <a:t> </a:t>
            </a:r>
            <a:r>
              <a:rPr lang="en-US" dirty="0">
                <a:solidFill>
                  <a:srgbClr val="009688"/>
                </a:solidFill>
              </a:rPr>
              <a:t>MCI</a:t>
            </a:r>
            <a:r>
              <a:rPr lang="en-US" dirty="0"/>
              <a:t>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Mild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Cognitive Impairment)</a:t>
            </a: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DB63E6E-0C0C-4C6C-9096-3AE18AB81013}"/>
              </a:ext>
            </a:extLst>
          </p:cNvPr>
          <p:cNvSpPr txBox="1"/>
          <p:nvPr/>
        </p:nvSpPr>
        <p:spPr>
          <a:xfrm>
            <a:off x="3070965" y="1396793"/>
            <a:ext cx="639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</a:t>
            </a:r>
            <a:r>
              <a:rPr lang="it-IT" dirty="0">
                <a:solidFill>
                  <a:srgbClr val="009688"/>
                </a:solidFill>
              </a:rPr>
              <a:t>obiettivo</a:t>
            </a:r>
            <a:r>
              <a:rPr lang="it-IT" dirty="0"/>
              <a:t>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della ricerca è quello di </a:t>
            </a:r>
            <a:r>
              <a:rPr lang="it-IT" dirty="0">
                <a:solidFill>
                  <a:srgbClr val="009688"/>
                </a:solidFill>
              </a:rPr>
              <a:t>caratterizzare fisiopatologie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it-IT" dirty="0"/>
              <a:t> </a:t>
            </a:r>
            <a:r>
              <a:rPr lang="it-IT" dirty="0">
                <a:solidFill>
                  <a:srgbClr val="009688"/>
                </a:solidFill>
              </a:rPr>
              <a:t>fattori predittivi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dirty="0"/>
              <a:t> </a:t>
            </a:r>
            <a:r>
              <a:rPr lang="it-IT" dirty="0">
                <a:solidFill>
                  <a:srgbClr val="009688"/>
                </a:solidFill>
              </a:rPr>
              <a:t>terapie innovative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delle patologie neurodegenerative.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E2F61B-C1B4-4381-8031-30D3F1F97592}"/>
              </a:ext>
            </a:extLst>
          </p:cNvPr>
          <p:cNvSpPr txBox="1"/>
          <p:nvPr/>
        </p:nvSpPr>
        <p:spPr>
          <a:xfrm>
            <a:off x="3070965" y="2664483"/>
            <a:ext cx="6289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Progetto</a:t>
            </a:r>
            <a:r>
              <a:rPr lang="en-US" dirty="0"/>
              <a:t> </a:t>
            </a:r>
            <a:r>
              <a:rPr lang="en-US" dirty="0" err="1">
                <a:solidFill>
                  <a:srgbClr val="009688"/>
                </a:solidFill>
              </a:rPr>
              <a:t>interdisciplinare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collaborazione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diversi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gruppi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ricerca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02DFED1-1B41-4D80-BA5B-86B225C5583D}"/>
              </a:ext>
            </a:extLst>
          </p:cNvPr>
          <p:cNvSpPr txBox="1"/>
          <p:nvPr/>
        </p:nvSpPr>
        <p:spPr>
          <a:xfrm>
            <a:off x="3850549" y="3380940"/>
            <a:ext cx="2093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9688"/>
                </a:solidFill>
              </a:rPr>
              <a:t>Clinici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Clr>
                <a:srgbClr val="009688"/>
              </a:buClr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9688"/>
                </a:solidFill>
              </a:rPr>
              <a:t>Epidemiologi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Clr>
                <a:srgbClr val="009688"/>
              </a:buClr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9688"/>
                </a:solidFill>
              </a:rPr>
              <a:t>Neurologi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rgbClr val="009688"/>
              </a:solidFill>
            </a:endParaRP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9688"/>
                </a:solidFill>
              </a:rPr>
              <a:t>Gruppo imaging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C2CCD61-BDDF-4262-AE95-91CA38FAB4D4}"/>
              </a:ext>
            </a:extLst>
          </p:cNvPr>
          <p:cNvSpPr txBox="1"/>
          <p:nvPr/>
        </p:nvSpPr>
        <p:spPr>
          <a:xfrm>
            <a:off x="7463842" y="3365407"/>
            <a:ext cx="3387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688"/>
              </a:buClr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Dott.ssa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Zamboni Giovanna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9688"/>
              </a:buClr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9688"/>
              </a:buClr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Filippini Tommaso </a:t>
            </a:r>
          </a:p>
          <a:p>
            <a:pPr>
              <a:buClr>
                <a:srgbClr val="009688"/>
              </a:buClr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Marco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Vinceti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9688"/>
              </a:buClr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9688"/>
              </a:buClr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Dott.ssa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Carbone Chiara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009688"/>
              </a:buClr>
            </a:pP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09688"/>
              </a:buClr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Pagnoni Giuseppe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A6DC170-5D45-4E0C-89B4-191303F153B2}"/>
              </a:ext>
            </a:extLst>
          </p:cNvPr>
          <p:cNvCxnSpPr/>
          <p:nvPr/>
        </p:nvCxnSpPr>
        <p:spPr>
          <a:xfrm>
            <a:off x="6024318" y="3552121"/>
            <a:ext cx="1184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B882405-F79F-42DB-BA92-B6059F15655A}"/>
              </a:ext>
            </a:extLst>
          </p:cNvPr>
          <p:cNvCxnSpPr/>
          <p:nvPr/>
        </p:nvCxnSpPr>
        <p:spPr>
          <a:xfrm>
            <a:off x="6024318" y="4372736"/>
            <a:ext cx="1184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8C62076-0725-4FAC-9B4A-B3CE1A3362C5}"/>
              </a:ext>
            </a:extLst>
          </p:cNvPr>
          <p:cNvCxnSpPr/>
          <p:nvPr/>
        </p:nvCxnSpPr>
        <p:spPr>
          <a:xfrm>
            <a:off x="6024318" y="5193352"/>
            <a:ext cx="1184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CF72696-B70A-4EDE-8297-58A697C33B34}"/>
              </a:ext>
            </a:extLst>
          </p:cNvPr>
          <p:cNvCxnSpPr/>
          <p:nvPr/>
        </p:nvCxnSpPr>
        <p:spPr>
          <a:xfrm>
            <a:off x="6024318" y="6047183"/>
            <a:ext cx="1184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DEEF71C3-5846-4FCB-9151-14C9EBC76F95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708AA0B4-5F7F-4000-8098-5E43E43D5C4E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2DDE9D-C885-42C7-B4B3-DBA34D882E35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300F7F8-B01A-4DE4-B9E4-0CB0D19EBB2C}"/>
              </a:ext>
            </a:extLst>
          </p:cNvPr>
          <p:cNvSpPr/>
          <p:nvPr/>
        </p:nvSpPr>
        <p:spPr>
          <a:xfrm>
            <a:off x="3124135" y="736094"/>
            <a:ext cx="1515035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CB1900-731A-4B87-A1A9-92C4AD9A44BD}"/>
              </a:ext>
            </a:extLst>
          </p:cNvPr>
          <p:cNvSpPr txBox="1"/>
          <p:nvPr/>
        </p:nvSpPr>
        <p:spPr>
          <a:xfrm>
            <a:off x="-17013" y="939990"/>
            <a:ext cx="24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904E483-EE69-4FA0-9280-AAAEBEE19FE0}"/>
              </a:ext>
            </a:extLst>
          </p:cNvPr>
          <p:cNvSpPr/>
          <p:nvPr/>
        </p:nvSpPr>
        <p:spPr>
          <a:xfrm>
            <a:off x="2343149" y="736094"/>
            <a:ext cx="2296022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C2F6FF4-B61D-4D28-87CA-48ADA97BA11B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FEF559-086E-4355-8296-E54BD2E2CC8E}"/>
              </a:ext>
            </a:extLst>
          </p:cNvPr>
          <p:cNvSpPr txBox="1"/>
          <p:nvPr/>
        </p:nvSpPr>
        <p:spPr>
          <a:xfrm>
            <a:off x="3595015" y="912459"/>
            <a:ext cx="511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9688"/>
                </a:solidFill>
              </a:rPr>
              <a:t>Struttura Web Application</a:t>
            </a:r>
          </a:p>
        </p:txBody>
      </p:sp>
      <p:pic>
        <p:nvPicPr>
          <p:cNvPr id="30" name="Immagine 29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9835E390-49D5-4813-B438-5A9EB3B47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43" name="Ovale 42">
            <a:extLst>
              <a:ext uri="{FF2B5EF4-FFF2-40B4-BE49-F238E27FC236}">
                <a16:creationId xmlns:a16="http://schemas.microsoft.com/office/drawing/2014/main" id="{C782BCE7-3532-45D8-A0EF-BE968F47A660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664FBDC7-DC3D-4C88-A483-5013499040EB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D16D165C-BFD1-4105-B44D-5C7C8DE4BCD7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E240F9FB-ED9B-4499-80CA-B5A503E082A7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3F1303AD-36F0-40F1-A309-D37689CA6D88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845BFE41-231A-4C35-A6DA-89C3969D12FF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C3BB5123-A10E-4219-B2C1-8AFD9910CF54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6CB2230-4798-4B0B-9D55-462472C473AA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E2A25AEA-89AD-44F7-B674-D98B08868D6D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D7193C13-56B1-4C2C-83B4-93092E0A035E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E100B4A6-ECBA-4D57-9E2F-1DE767B003C6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2F452976-755B-4DE7-8181-A64704C7B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96" y="1636854"/>
            <a:ext cx="8785799" cy="5072377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AD2498E0-5F2F-4CB2-8EBA-20507C5DD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082" y="1711137"/>
            <a:ext cx="9119664" cy="4759714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F531D991-9FC4-4FE0-8A65-BDB2A3EF7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900" y="1626389"/>
            <a:ext cx="8517075" cy="50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1000" y="41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7226 -0.0009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42000" y="42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33451 0.000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2018 -0.011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47">
            <a:extLst>
              <a:ext uri="{FF2B5EF4-FFF2-40B4-BE49-F238E27FC236}">
                <a16:creationId xmlns:a16="http://schemas.microsoft.com/office/drawing/2014/main" id="{D4C7F600-19C6-4D5B-A7A9-0448C4126A20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5D48AB3F-3783-4DD0-9243-39819298AE06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9975F2C-38EF-4DB4-BB89-D60F4129E6B8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D907703-21AC-4D29-AE10-CA81C6515207}"/>
              </a:ext>
            </a:extLst>
          </p:cNvPr>
          <p:cNvSpPr txBox="1"/>
          <p:nvPr/>
        </p:nvSpPr>
        <p:spPr>
          <a:xfrm>
            <a:off x="-17013" y="939990"/>
            <a:ext cx="24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3ECECE13-88D0-4406-B230-2D948A51C278}"/>
              </a:ext>
            </a:extLst>
          </p:cNvPr>
          <p:cNvSpPr/>
          <p:nvPr/>
        </p:nvSpPr>
        <p:spPr>
          <a:xfrm>
            <a:off x="2343149" y="736094"/>
            <a:ext cx="2296022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AAB67360-E14C-4CC1-B81B-1F277B624E8C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8AC991F3-01EA-44D0-A4AC-B1748EF0B178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 descr="Immagine che contiene testo, graffiti&#10;&#10;Descrizione generata automaticamente">
            <a:extLst>
              <a:ext uri="{FF2B5EF4-FFF2-40B4-BE49-F238E27FC236}">
                <a16:creationId xmlns:a16="http://schemas.microsoft.com/office/drawing/2014/main" id="{A3A11DDF-C2F7-415C-AAE5-F941CA954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01" y="1807883"/>
            <a:ext cx="3236869" cy="92061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07EBF69-0086-40E3-B47F-75B841F3D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651" y="3277020"/>
            <a:ext cx="3276142" cy="76023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11B740D-D7A0-4049-8557-D6BE436F9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806" y="5630421"/>
            <a:ext cx="6883732" cy="676684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C9B847F-5BDC-4783-A904-8E33B4040378}"/>
              </a:ext>
            </a:extLst>
          </p:cNvPr>
          <p:cNvCxnSpPr>
            <a:cxnSpLocks/>
          </p:cNvCxnSpPr>
          <p:nvPr/>
        </p:nvCxnSpPr>
        <p:spPr>
          <a:xfrm flipH="1">
            <a:off x="6096193" y="2801766"/>
            <a:ext cx="1" cy="44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8BF83DEF-1F34-4DE9-9213-1EEA6C2F5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2F7477-DC54-49DF-9FF1-AF65CE542ACE}"/>
              </a:ext>
            </a:extLst>
          </p:cNvPr>
          <p:cNvSpPr txBox="1"/>
          <p:nvPr/>
        </p:nvSpPr>
        <p:spPr>
          <a:xfrm>
            <a:off x="4070612" y="983724"/>
            <a:ext cx="395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2"/>
                </a:solidFill>
              </a:rPr>
              <a:t>Schema degli esami</a:t>
            </a:r>
          </a:p>
        </p:txBody>
      </p:sp>
      <p:pic>
        <p:nvPicPr>
          <p:cNvPr id="31" name="Immagine 3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21AB5CC-CE5D-4DEC-B61C-D94952A51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337" y="4361124"/>
            <a:ext cx="3276133" cy="773145"/>
          </a:xfrm>
          <a:prstGeom prst="rect">
            <a:avLst/>
          </a:prstGeom>
        </p:spPr>
      </p:pic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C7A8FF25-FFC2-44EC-9A10-881A97CD1ACB}"/>
              </a:ext>
            </a:extLst>
          </p:cNvPr>
          <p:cNvCxnSpPr>
            <a:cxnSpLocks/>
          </p:cNvCxnSpPr>
          <p:nvPr/>
        </p:nvCxnSpPr>
        <p:spPr>
          <a:xfrm flipH="1">
            <a:off x="6096192" y="5130607"/>
            <a:ext cx="1" cy="44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e 50">
            <a:extLst>
              <a:ext uri="{FF2B5EF4-FFF2-40B4-BE49-F238E27FC236}">
                <a16:creationId xmlns:a16="http://schemas.microsoft.com/office/drawing/2014/main" id="{D666905F-8902-43DD-B2D3-795AE57AC81E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842B3BFF-3C46-4FC7-8B54-E76BD3854DD6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65ABA25A-12E0-4EC8-854D-0A9664B38571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6F541F8-6947-4D6F-AB0E-41DEDA6B7092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F8E977AB-8856-43B9-8A0C-BAFCEAD14589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5EFEC15A-3D02-411A-8733-37EB7BEC64D5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DAAA738D-C42F-48F6-B3A3-1A39412DD12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6BC2473C-6205-4ADD-96FF-8CC235D10ABE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5AFA91D-9810-4722-850F-2FFBEAA9C206}"/>
              </a:ext>
            </a:extLst>
          </p:cNvPr>
          <p:cNvCxnSpPr>
            <a:cxnSpLocks/>
            <a:stCxn id="53" idx="6"/>
            <a:endCxn id="54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CA3C3DA9-376D-45FE-91FC-B9ED74DA7C39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6BBE0FFC-3DCF-4B08-8C65-1ED539E1A343}"/>
              </a:ext>
            </a:extLst>
          </p:cNvPr>
          <p:cNvCxnSpPr>
            <a:cxnSpLocks/>
            <a:stCxn id="55" idx="6"/>
            <a:endCxn id="56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CF4AED4E-2B2C-44D7-8E07-A224CF9F2AC6}"/>
              </a:ext>
            </a:extLst>
          </p:cNvPr>
          <p:cNvCxnSpPr>
            <a:cxnSpLocks/>
          </p:cNvCxnSpPr>
          <p:nvPr/>
        </p:nvCxnSpPr>
        <p:spPr>
          <a:xfrm flipH="1">
            <a:off x="6095999" y="3978557"/>
            <a:ext cx="1" cy="44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30BB88-AD3E-4923-A404-7ECBD570EEAD}"/>
              </a:ext>
            </a:extLst>
          </p:cNvPr>
          <p:cNvSpPr txBox="1"/>
          <p:nvPr/>
        </p:nvSpPr>
        <p:spPr>
          <a:xfrm>
            <a:off x="191871" y="1861434"/>
            <a:ext cx="330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9688"/>
                </a:solidFill>
              </a:rPr>
              <a:t>Schema</a:t>
            </a:r>
            <a:r>
              <a:rPr lang="it-IT" dirty="0"/>
              <a:t> richiesto dalla Dottoressa </a:t>
            </a:r>
            <a:r>
              <a:rPr lang="it-IT" dirty="0">
                <a:solidFill>
                  <a:srgbClr val="009688"/>
                </a:solidFill>
              </a:rPr>
              <a:t>Giovanna</a:t>
            </a:r>
            <a:r>
              <a:rPr lang="it-IT" dirty="0"/>
              <a:t> </a:t>
            </a:r>
            <a:r>
              <a:rPr lang="it-IT" dirty="0">
                <a:solidFill>
                  <a:srgbClr val="009688"/>
                </a:solidFill>
              </a:rPr>
              <a:t>Zamboni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FEE192E-B239-4EF4-BCD7-8A9879916A5C}"/>
              </a:ext>
            </a:extLst>
          </p:cNvPr>
          <p:cNvCxnSpPr/>
          <p:nvPr/>
        </p:nvCxnSpPr>
        <p:spPr>
          <a:xfrm>
            <a:off x="3293966" y="2130847"/>
            <a:ext cx="935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ttangolo 70">
            <a:extLst>
              <a:ext uri="{FF2B5EF4-FFF2-40B4-BE49-F238E27FC236}">
                <a16:creationId xmlns:a16="http://schemas.microsoft.com/office/drawing/2014/main" id="{4F488A57-5720-48B3-906D-F3D9A525F805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136780C6-E100-4FEA-838B-B3B6C9BB6DBB}"/>
              </a:ext>
            </a:extLst>
          </p:cNvPr>
          <p:cNvSpPr/>
          <p:nvPr/>
        </p:nvSpPr>
        <p:spPr>
          <a:xfrm>
            <a:off x="-1" y="718885"/>
            <a:ext cx="2748420" cy="583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43D3F48B-31CF-4E47-AB73-B66C2C5C4D74}"/>
              </a:ext>
            </a:extLst>
          </p:cNvPr>
          <p:cNvSpPr txBox="1"/>
          <p:nvPr/>
        </p:nvSpPr>
        <p:spPr>
          <a:xfrm>
            <a:off x="-150287" y="188099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D907703-21AC-4D29-AE10-CA81C6515207}"/>
              </a:ext>
            </a:extLst>
          </p:cNvPr>
          <p:cNvSpPr txBox="1"/>
          <p:nvPr/>
        </p:nvSpPr>
        <p:spPr>
          <a:xfrm>
            <a:off x="-17013" y="939990"/>
            <a:ext cx="24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3ECECE13-88D0-4406-B230-2D948A51C278}"/>
              </a:ext>
            </a:extLst>
          </p:cNvPr>
          <p:cNvSpPr/>
          <p:nvPr/>
        </p:nvSpPr>
        <p:spPr>
          <a:xfrm>
            <a:off x="2343149" y="736094"/>
            <a:ext cx="2296022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AAB67360-E14C-4CC1-B81B-1F277B624E8C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8AC991F3-01EA-44D0-A4AC-B1748EF0B178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7" name="Immagine 2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78B4341-AF42-40AF-A635-ABE7902D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18" y="4215337"/>
            <a:ext cx="3100844" cy="1479610"/>
          </a:xfrm>
          <a:prstGeom prst="rect">
            <a:avLst/>
          </a:prstGeom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44BA197-55F7-4D96-B8CF-E3C8047F3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1" y="4272692"/>
            <a:ext cx="2642616" cy="1479610"/>
          </a:xfrm>
          <a:prstGeom prst="rect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967020D-7E35-4DE9-9353-AF070BB76DAF}"/>
              </a:ext>
            </a:extLst>
          </p:cNvPr>
          <p:cNvCxnSpPr>
            <a:cxnSpLocks/>
          </p:cNvCxnSpPr>
          <p:nvPr/>
        </p:nvCxnSpPr>
        <p:spPr>
          <a:xfrm>
            <a:off x="5162336" y="4975998"/>
            <a:ext cx="408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3E53107-9AD9-4CD3-A3E6-247BDC427F62}"/>
              </a:ext>
            </a:extLst>
          </p:cNvPr>
          <p:cNvCxnSpPr>
            <a:cxnSpLocks/>
          </p:cNvCxnSpPr>
          <p:nvPr/>
        </p:nvCxnSpPr>
        <p:spPr>
          <a:xfrm flipH="1" flipV="1">
            <a:off x="9748695" y="3706092"/>
            <a:ext cx="906334" cy="566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3CA71AF-9481-47F7-B62D-B2204A3F76AE}"/>
              </a:ext>
            </a:extLst>
          </p:cNvPr>
          <p:cNvCxnSpPr>
            <a:cxnSpLocks/>
          </p:cNvCxnSpPr>
          <p:nvPr/>
        </p:nvCxnSpPr>
        <p:spPr>
          <a:xfrm>
            <a:off x="1700262" y="4664486"/>
            <a:ext cx="2068759" cy="290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magine che contiene screenshot, via, segnale, verde&#10;&#10;Descrizione generata automaticamente">
            <a:extLst>
              <a:ext uri="{FF2B5EF4-FFF2-40B4-BE49-F238E27FC236}">
                <a16:creationId xmlns:a16="http://schemas.microsoft.com/office/drawing/2014/main" id="{5D941721-4812-43DE-9637-E49AC7ED1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650" y="4219839"/>
            <a:ext cx="994686" cy="1520401"/>
          </a:xfrm>
          <a:prstGeom prst="rect">
            <a:avLst/>
          </a:prstGeom>
        </p:spPr>
      </p:pic>
      <p:pic>
        <p:nvPicPr>
          <p:cNvPr id="32" name="Immagine 31" descr="Immagine che contiene testo, via&#10;&#10;Descrizione generata automaticamente">
            <a:extLst>
              <a:ext uri="{FF2B5EF4-FFF2-40B4-BE49-F238E27FC236}">
                <a16:creationId xmlns:a16="http://schemas.microsoft.com/office/drawing/2014/main" id="{6DEEF0B1-1C4F-463E-8F88-8865F9F57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981" y="4215337"/>
            <a:ext cx="1488517" cy="1557981"/>
          </a:xfrm>
          <a:prstGeom prst="rect">
            <a:avLst/>
          </a:prstGeom>
        </p:spPr>
      </p:pic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32F510D0-8F41-4F12-B77B-060C3EB6539E}"/>
              </a:ext>
            </a:extLst>
          </p:cNvPr>
          <p:cNvCxnSpPr>
            <a:cxnSpLocks/>
          </p:cNvCxnSpPr>
          <p:nvPr/>
        </p:nvCxnSpPr>
        <p:spPr>
          <a:xfrm>
            <a:off x="7384370" y="5029338"/>
            <a:ext cx="408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397BC6B7-C29A-47E2-A369-597D4DD9B4FE}"/>
              </a:ext>
            </a:extLst>
          </p:cNvPr>
          <p:cNvCxnSpPr>
            <a:cxnSpLocks/>
          </p:cNvCxnSpPr>
          <p:nvPr/>
        </p:nvCxnSpPr>
        <p:spPr>
          <a:xfrm flipV="1">
            <a:off x="1082971" y="3581756"/>
            <a:ext cx="385790" cy="72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magine 53" descr="Immagine che contiene screenshot, giocatore, sedendo, palla&#10;&#10;Descrizione generata automaticamente">
            <a:extLst>
              <a:ext uri="{FF2B5EF4-FFF2-40B4-BE49-F238E27FC236}">
                <a16:creationId xmlns:a16="http://schemas.microsoft.com/office/drawing/2014/main" id="{E3479169-88E9-4650-BD71-01CF06BB4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0896" y="3059080"/>
            <a:ext cx="2100264" cy="476284"/>
          </a:xfrm>
          <a:prstGeom prst="rect">
            <a:avLst/>
          </a:prstGeom>
        </p:spPr>
      </p:pic>
      <p:pic>
        <p:nvPicPr>
          <p:cNvPr id="59" name="Immagine 5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C98C42A-C1CC-461B-965C-5862594AF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847" y="2252626"/>
            <a:ext cx="3029848" cy="1350040"/>
          </a:xfrm>
          <a:prstGeom prst="rect">
            <a:avLst/>
          </a:prstGeom>
        </p:spPr>
      </p:pic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E335066A-30C6-4653-9F96-DACB402BC5F8}"/>
              </a:ext>
            </a:extLst>
          </p:cNvPr>
          <p:cNvCxnSpPr>
            <a:cxnSpLocks/>
          </p:cNvCxnSpPr>
          <p:nvPr/>
        </p:nvCxnSpPr>
        <p:spPr>
          <a:xfrm>
            <a:off x="8479044" y="3005213"/>
            <a:ext cx="17520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magine 65">
            <a:extLst>
              <a:ext uri="{FF2B5EF4-FFF2-40B4-BE49-F238E27FC236}">
                <a16:creationId xmlns:a16="http://schemas.microsoft.com/office/drawing/2014/main" id="{2456C974-F068-4062-81AE-C9E6454ABD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4243" y="2019763"/>
            <a:ext cx="851906" cy="1592692"/>
          </a:xfrm>
          <a:prstGeom prst="rect">
            <a:avLst/>
          </a:prstGeom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37B1F0E-0508-4DF1-844A-4B6C9EEC57FC}"/>
              </a:ext>
            </a:extLst>
          </p:cNvPr>
          <p:cNvSpPr txBox="1"/>
          <p:nvPr/>
        </p:nvSpPr>
        <p:spPr>
          <a:xfrm>
            <a:off x="5011912" y="1073906"/>
            <a:ext cx="204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2"/>
                </a:solidFill>
              </a:rPr>
              <a:t>Workflow</a:t>
            </a:r>
            <a:endParaRPr lang="it-IT" sz="3200" dirty="0">
              <a:solidFill>
                <a:schemeClr val="bg2"/>
              </a:solidFill>
            </a:endParaRPr>
          </a:p>
        </p:txBody>
      </p:sp>
      <p:pic>
        <p:nvPicPr>
          <p:cNvPr id="70" name="Immagine 69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A1B1585B-5C2D-495D-9662-077D8DB28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74" name="Ovale 73">
            <a:extLst>
              <a:ext uri="{FF2B5EF4-FFF2-40B4-BE49-F238E27FC236}">
                <a16:creationId xmlns:a16="http://schemas.microsoft.com/office/drawing/2014/main" id="{848354D3-774C-4EC7-A5BE-E60584FBCAFE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AAD31829-4368-473B-B7BB-3096FADE9AD0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E1010376-7DC0-4428-812A-7A9753503A65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841580E7-4429-4DFA-94EA-7350E170C569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1F75C679-D280-4CCB-AA3E-31D6F76A6BDD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4C409B67-A8B5-4510-9F3F-FB301750922F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482E03F8-54D8-442A-855D-7CB36A0D651B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2D169B9B-99E6-4D85-8949-DCD632F738BB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5176E4F3-5BFF-4ABA-8A91-9E60B63D8736}"/>
              </a:ext>
            </a:extLst>
          </p:cNvPr>
          <p:cNvCxnSpPr>
            <a:cxnSpLocks/>
            <a:stCxn id="76" idx="6"/>
            <a:endCxn id="77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F9EC49E1-BC6E-4C00-B692-558DD787139E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6BBEE42A-3E81-4964-B1C4-1ABF5CB6FCB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7" name="Immagine 8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09BA487-2171-46BC-8722-402AA3EC1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40" y="1204107"/>
            <a:ext cx="9869936" cy="5526211"/>
          </a:xfrm>
          <a:prstGeom prst="rect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</p:pic>
      <p:pic>
        <p:nvPicPr>
          <p:cNvPr id="4" name="Immagine 3" descr="Immagine che contiene screenshot, monitor, schermo, orologio&#10;&#10;Descrizione generata automaticamente">
            <a:extLst>
              <a:ext uri="{FF2B5EF4-FFF2-40B4-BE49-F238E27FC236}">
                <a16:creationId xmlns:a16="http://schemas.microsoft.com/office/drawing/2014/main" id="{BFADE694-362F-4082-93A5-D3A3018B50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2844" y="1204650"/>
            <a:ext cx="9918722" cy="5508433"/>
          </a:xfrm>
          <a:prstGeom prst="rect">
            <a:avLst/>
          </a:prstGeom>
        </p:spPr>
      </p:pic>
      <p:pic>
        <p:nvPicPr>
          <p:cNvPr id="40" name="Immagine 39" descr="Immagine che contiene testo, via&#10;&#10;Descrizione generata automaticamente">
            <a:extLst>
              <a:ext uri="{FF2B5EF4-FFF2-40B4-BE49-F238E27FC236}">
                <a16:creationId xmlns:a16="http://schemas.microsoft.com/office/drawing/2014/main" id="{3E10799C-B8C1-4DE5-A0B3-BFC0390D3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300" y="1748712"/>
            <a:ext cx="4590276" cy="4804488"/>
          </a:xfrm>
          <a:prstGeom prst="rect">
            <a:avLst/>
          </a:prstGeom>
        </p:spPr>
      </p:pic>
      <p:pic>
        <p:nvPicPr>
          <p:cNvPr id="45" name="Immagine 4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7555CD7-A878-45CA-A020-17FFFFA3B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44" y="1800889"/>
            <a:ext cx="9917967" cy="4732493"/>
          </a:xfrm>
          <a:prstGeom prst="rect">
            <a:avLst/>
          </a:prstGeom>
        </p:spPr>
      </p:pic>
      <p:pic>
        <p:nvPicPr>
          <p:cNvPr id="47" name="Immagine 4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E79D407-DCC7-4680-8BA5-89FAAD735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59" y="1832162"/>
            <a:ext cx="9926430" cy="4423020"/>
          </a:xfrm>
          <a:prstGeom prst="rect">
            <a:avLst/>
          </a:prstGeom>
        </p:spPr>
      </p:pic>
      <p:pic>
        <p:nvPicPr>
          <p:cNvPr id="39" name="Immagine 38" descr="Immagine che contiene screenshot, via, segnale, verde&#10;&#10;Descrizione generata automaticamente">
            <a:extLst>
              <a:ext uri="{FF2B5EF4-FFF2-40B4-BE49-F238E27FC236}">
                <a16:creationId xmlns:a16="http://schemas.microsoft.com/office/drawing/2014/main" id="{7479BE91-8CCC-4D1F-AE26-63F84DC8A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790" y="1068045"/>
            <a:ext cx="3641296" cy="5565807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B2DE51B1-E849-4863-9B98-8A49C1058B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2311" y="1037018"/>
            <a:ext cx="3010254" cy="56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33815 -0.12732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15 -0.12732 L 8.33333E-7 -2.59259E-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631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13802 -0.1226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784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-0.12269 L 1.04167E-6 -2.96296E-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03529 -0.12477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613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9 -0.12477 L -3.33333E-6 -2.96296E-6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608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8529 -0.1189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594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29 -0.11898 L 3.54167E-6 -3.7037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5949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17526 0.17662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8935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26 0.17662 L -1.25E-6 -2.96296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8912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40391 0.19282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5" y="963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91 0.19282 L 3.75E-6 1.85185E-6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5" y="-965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EC140-DA85-4E33-BD31-695207C3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 progetto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A3ACB65-5694-4A41-A94E-75BDA48D5977}"/>
              </a:ext>
            </a:extLst>
          </p:cNvPr>
          <p:cNvSpPr/>
          <p:nvPr/>
        </p:nvSpPr>
        <p:spPr>
          <a:xfrm>
            <a:off x="4480559" y="1123837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D71C9BE-995A-4679-908F-098D7E507E4D}"/>
              </a:ext>
            </a:extLst>
          </p:cNvPr>
          <p:cNvSpPr/>
          <p:nvPr/>
        </p:nvSpPr>
        <p:spPr>
          <a:xfrm>
            <a:off x="4480559" y="1934656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rgbClr val="009688"/>
                </a:solidFill>
              </a:rPr>
              <a:t>2</a:t>
            </a:r>
            <a:endParaRPr lang="it-IT" sz="2200" dirty="0">
              <a:solidFill>
                <a:srgbClr val="009688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23E360-E951-49A7-8DC0-21F28377EF65}"/>
              </a:ext>
            </a:extLst>
          </p:cNvPr>
          <p:cNvSpPr/>
          <p:nvPr/>
        </p:nvSpPr>
        <p:spPr>
          <a:xfrm>
            <a:off x="4480559" y="2745475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it-IT" sz="2400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38B971F-DCCC-4722-84AB-963C9C3122BE}"/>
              </a:ext>
            </a:extLst>
          </p:cNvPr>
          <p:cNvSpPr/>
          <p:nvPr/>
        </p:nvSpPr>
        <p:spPr>
          <a:xfrm>
            <a:off x="4480559" y="3556294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400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9328C94-C7F4-480F-BFBF-AB648EAC7690}"/>
              </a:ext>
            </a:extLst>
          </p:cNvPr>
          <p:cNvSpPr/>
          <p:nvPr/>
        </p:nvSpPr>
        <p:spPr>
          <a:xfrm>
            <a:off x="4480559" y="4367113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it-IT" sz="2400" dirty="0">
                <a:solidFill>
                  <a:srgbClr val="009688"/>
                </a:solidFill>
              </a:rPr>
              <a:t>5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050A68B-BDA1-4A5B-839C-F0DCC06F99A3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4700453" y="1563624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D4CDFA8-2169-4032-8EAE-F176FBB7C5B0}"/>
              </a:ext>
            </a:extLst>
          </p:cNvPr>
          <p:cNvSpPr txBox="1"/>
          <p:nvPr/>
        </p:nvSpPr>
        <p:spPr>
          <a:xfrm>
            <a:off x="5532992" y="112383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di studio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BE355CA-2945-4AB9-9A09-22814A01E02D}"/>
              </a:ext>
            </a:extLst>
          </p:cNvPr>
          <p:cNvSpPr txBox="1"/>
          <p:nvPr/>
        </p:nvSpPr>
        <p:spPr>
          <a:xfrm>
            <a:off x="5532992" y="1934656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Problemi affrontati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930CE37-7CB1-40A8-B8C3-C2DD63AFEE2F}"/>
              </a:ext>
            </a:extLst>
          </p:cNvPr>
          <p:cNvSpPr txBox="1"/>
          <p:nvPr/>
        </p:nvSpPr>
        <p:spPr>
          <a:xfrm>
            <a:off x="5532992" y="2745475"/>
            <a:ext cx="292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Tecnologie utilizzate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20D3FB56-B941-46AA-A4BA-64BFDEB1C995}"/>
              </a:ext>
            </a:extLst>
          </p:cNvPr>
          <p:cNvSpPr/>
          <p:nvPr/>
        </p:nvSpPr>
        <p:spPr>
          <a:xfrm>
            <a:off x="4480559" y="5177932"/>
            <a:ext cx="439787" cy="439787"/>
          </a:xfrm>
          <a:prstGeom prst="ellipse">
            <a:avLst/>
          </a:prstGeom>
          <a:solidFill>
            <a:srgbClr val="009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3736E0-285C-4694-8E4A-4FAAB3C2AFB2}"/>
              </a:ext>
            </a:extLst>
          </p:cNvPr>
          <p:cNvSpPr txBox="1"/>
          <p:nvPr/>
        </p:nvSpPr>
        <p:spPr>
          <a:xfrm>
            <a:off x="5532992" y="5177932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Conclusioni e sviluppi futuri</a:t>
            </a:r>
          </a:p>
        </p:txBody>
      </p:sp>
      <p:pic>
        <p:nvPicPr>
          <p:cNvPr id="30" name="Immagine 29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F8E76F3A-C0E5-4640-85AF-22B1C5A8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6" y="571655"/>
            <a:ext cx="1515035" cy="151503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557432F-9598-4C90-9F63-899FC8054D65}"/>
              </a:ext>
            </a:extLst>
          </p:cNvPr>
          <p:cNvSpPr txBox="1"/>
          <p:nvPr/>
        </p:nvSpPr>
        <p:spPr>
          <a:xfrm>
            <a:off x="5532992" y="355629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D467D89-3038-46EE-95D1-58EC4615CDE8}"/>
              </a:ext>
            </a:extLst>
          </p:cNvPr>
          <p:cNvSpPr txBox="1"/>
          <p:nvPr/>
        </p:nvSpPr>
        <p:spPr>
          <a:xfrm>
            <a:off x="5532992" y="4367113"/>
            <a:ext cx="253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Interfaccia utente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D1A3C9-6249-48AA-94B5-E62066BF7F85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BE4E14E-F20F-4DBB-9485-121A5FEBEDA2}"/>
              </a:ext>
            </a:extLst>
          </p:cNvPr>
          <p:cNvCxnSpPr>
            <a:cxnSpLocks/>
          </p:cNvCxnSpPr>
          <p:nvPr/>
        </p:nvCxnSpPr>
        <p:spPr>
          <a:xfrm>
            <a:off x="4700452" y="2374443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238AAF2-9F49-4861-8DD9-82B98C3A26B2}"/>
              </a:ext>
            </a:extLst>
          </p:cNvPr>
          <p:cNvCxnSpPr>
            <a:cxnSpLocks/>
          </p:cNvCxnSpPr>
          <p:nvPr/>
        </p:nvCxnSpPr>
        <p:spPr>
          <a:xfrm>
            <a:off x="4700452" y="3185262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A2DF80B-4393-436A-9E0F-833B92D0F94D}"/>
              </a:ext>
            </a:extLst>
          </p:cNvPr>
          <p:cNvCxnSpPr>
            <a:cxnSpLocks/>
          </p:cNvCxnSpPr>
          <p:nvPr/>
        </p:nvCxnSpPr>
        <p:spPr>
          <a:xfrm>
            <a:off x="4700452" y="3996081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F9AC9799-3383-466C-800B-388C9E1DE57B}"/>
              </a:ext>
            </a:extLst>
          </p:cNvPr>
          <p:cNvCxnSpPr>
            <a:cxnSpLocks/>
          </p:cNvCxnSpPr>
          <p:nvPr/>
        </p:nvCxnSpPr>
        <p:spPr>
          <a:xfrm>
            <a:off x="4700452" y="4806900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4" grpId="0"/>
      <p:bldP spid="25" grpId="0"/>
      <p:bldP spid="26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47">
            <a:extLst>
              <a:ext uri="{FF2B5EF4-FFF2-40B4-BE49-F238E27FC236}">
                <a16:creationId xmlns:a16="http://schemas.microsoft.com/office/drawing/2014/main" id="{161E198D-54D5-47C7-A1CE-55C969B0EC84}"/>
              </a:ext>
            </a:extLst>
          </p:cNvPr>
          <p:cNvSpPr/>
          <p:nvPr/>
        </p:nvSpPr>
        <p:spPr>
          <a:xfrm>
            <a:off x="-1" y="118978"/>
            <a:ext cx="2771775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EAD8CF67-8015-4234-AC40-E405611CE247}"/>
              </a:ext>
            </a:extLst>
          </p:cNvPr>
          <p:cNvSpPr/>
          <p:nvPr/>
        </p:nvSpPr>
        <p:spPr>
          <a:xfrm>
            <a:off x="-1" y="914603"/>
            <a:ext cx="2868314" cy="563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F69F8B6-4A5B-46F7-81FA-4CADDC3347B3}"/>
              </a:ext>
            </a:extLst>
          </p:cNvPr>
          <p:cNvSpPr txBox="1"/>
          <p:nvPr/>
        </p:nvSpPr>
        <p:spPr>
          <a:xfrm>
            <a:off x="-17013" y="939990"/>
            <a:ext cx="24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3F9645B5-1456-498B-A616-D7BA57DE9F35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BD2A9A93-9B9D-4DD4-88F0-5C1C83D55FD1}"/>
              </a:ext>
            </a:extLst>
          </p:cNvPr>
          <p:cNvSpPr/>
          <p:nvPr/>
        </p:nvSpPr>
        <p:spPr>
          <a:xfrm>
            <a:off x="3324225" y="736094"/>
            <a:ext cx="1314945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6DB607C-2A75-4582-A1D2-156AC2F67291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D92CF047-E380-453E-BD3A-0755376D5554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84629F68-9E91-4BDA-95F1-61B7794B9711}"/>
              </a:ext>
            </a:extLst>
          </p:cNvPr>
          <p:cNvSpPr/>
          <p:nvPr/>
        </p:nvSpPr>
        <p:spPr>
          <a:xfrm>
            <a:off x="2771774" y="76201"/>
            <a:ext cx="1867397" cy="60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4118AD0B-8008-4516-A119-2691B7E8DA13}"/>
              </a:ext>
            </a:extLst>
          </p:cNvPr>
          <p:cNvSpPr/>
          <p:nvPr/>
        </p:nvSpPr>
        <p:spPr>
          <a:xfrm>
            <a:off x="-1" y="1643795"/>
            <a:ext cx="3324225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7CA51B-6EB8-45DE-BCB1-B9C2CB8CD0E6}"/>
              </a:ext>
            </a:extLst>
          </p:cNvPr>
          <p:cNvSpPr txBox="1"/>
          <p:nvPr/>
        </p:nvSpPr>
        <p:spPr>
          <a:xfrm>
            <a:off x="3046138" y="1871280"/>
            <a:ext cx="506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9688"/>
                </a:solidFill>
              </a:rPr>
              <a:t>Obiettivo finale raggiunto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BA1B6C-9D85-4006-AC79-20615ED8B705}"/>
              </a:ext>
            </a:extLst>
          </p:cNvPr>
          <p:cNvSpPr txBox="1"/>
          <p:nvPr/>
        </p:nvSpPr>
        <p:spPr>
          <a:xfrm>
            <a:off x="3201183" y="2871305"/>
            <a:ext cx="57896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9688"/>
                </a:solidFill>
              </a:rPr>
              <a:t>Interfaccia</a:t>
            </a:r>
            <a:r>
              <a:rPr lang="it-IT" sz="2000" dirty="0"/>
              <a:t>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semplice ed intuitiva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Possibilità di </a:t>
            </a:r>
            <a:r>
              <a:rPr lang="it-IT" sz="2000" dirty="0">
                <a:solidFill>
                  <a:srgbClr val="009688"/>
                </a:solidFill>
              </a:rPr>
              <a:t>inserire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009688"/>
                </a:solidFill>
              </a:rPr>
              <a:t>modificare</a:t>
            </a:r>
            <a:r>
              <a:rPr lang="it-IT" sz="2000" dirty="0"/>
              <a:t>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009688"/>
                </a:solidFill>
              </a:rPr>
              <a:t>scaricare</a:t>
            </a:r>
            <a:r>
              <a:rPr lang="it-IT" sz="2000" dirty="0"/>
              <a:t>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dati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Possibilità per i ricercatori di </a:t>
            </a:r>
            <a:r>
              <a:rPr lang="it-IT" sz="2000" dirty="0">
                <a:solidFill>
                  <a:srgbClr val="009688"/>
                </a:solidFill>
              </a:rPr>
              <a:t>accedere ai dati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quando e dove vogliono</a:t>
            </a:r>
          </a:p>
          <a:p>
            <a:pPr>
              <a:buClr>
                <a:srgbClr val="009688"/>
              </a:buClr>
            </a:pPr>
            <a:endParaRPr lang="it-IT" sz="2000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solida per un’</a:t>
            </a:r>
            <a:r>
              <a:rPr lang="it-IT" sz="2000" dirty="0">
                <a:solidFill>
                  <a:srgbClr val="009688"/>
                </a:solidFill>
              </a:rPr>
              <a:t>espansione futura</a:t>
            </a:r>
          </a:p>
        </p:txBody>
      </p:sp>
      <p:pic>
        <p:nvPicPr>
          <p:cNvPr id="23" name="Immagine 22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8B415B48-D165-46E9-87CE-24E429E52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BA1C2802-86F2-45F7-A114-465189BA5F2C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22BA8A09-849F-4205-8F4C-462EEBE6FCAB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F982E5F4-9457-4556-AEEE-E9B2C5069F05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5871FCE2-9470-4A77-A7F0-E06B55564320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12FAE15-34C3-4996-8BF1-065443178A66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1C82E306-C7BC-46CF-A20D-75BA1220E879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294469BC-3478-41A1-8E49-8459CD0D4C59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B3A7A2D-AE90-459B-A0A3-8B95E743BF2C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6C881BA-5A63-44FE-AE2C-AFDF48B9A057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C47866F6-3CCF-4B49-B717-7187B885B944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1A960C9D-6E90-448A-930B-C508E7B1A533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0FD73F6-F145-416B-8B8D-80BBEE879BF8}"/>
              </a:ext>
            </a:extLst>
          </p:cNvPr>
          <p:cNvSpPr txBox="1"/>
          <p:nvPr/>
        </p:nvSpPr>
        <p:spPr>
          <a:xfrm>
            <a:off x="-150287" y="98255"/>
            <a:ext cx="301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Conclusioni e sviluppi futuri</a:t>
            </a:r>
          </a:p>
        </p:txBody>
      </p:sp>
    </p:spTree>
    <p:extLst>
      <p:ext uri="{BB962C8B-B14F-4D97-AF65-F5344CB8AC3E}">
        <p14:creationId xmlns:p14="http://schemas.microsoft.com/office/powerpoint/2010/main" val="26960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CB1900-731A-4B87-A1A9-92C4AD9A44BD}"/>
              </a:ext>
            </a:extLst>
          </p:cNvPr>
          <p:cNvSpPr txBox="1"/>
          <p:nvPr/>
        </p:nvSpPr>
        <p:spPr>
          <a:xfrm>
            <a:off x="-116332" y="770745"/>
            <a:ext cx="301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Conclusioni e sviluppi futuri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BD2A9A93-9B9D-4DD4-88F0-5C1C83D55FD1}"/>
              </a:ext>
            </a:extLst>
          </p:cNvPr>
          <p:cNvSpPr/>
          <p:nvPr/>
        </p:nvSpPr>
        <p:spPr>
          <a:xfrm>
            <a:off x="3324225" y="736094"/>
            <a:ext cx="1314945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6DB607C-2A75-4582-A1D2-156AC2F67291}"/>
              </a:ext>
            </a:extLst>
          </p:cNvPr>
          <p:cNvSpPr txBox="1"/>
          <p:nvPr/>
        </p:nvSpPr>
        <p:spPr>
          <a:xfrm>
            <a:off x="3955054" y="738130"/>
            <a:ext cx="8064347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D92CF047-E380-453E-BD3A-0755376D5554}"/>
              </a:ext>
            </a:extLst>
          </p:cNvPr>
          <p:cNvSpPr/>
          <p:nvPr/>
        </p:nvSpPr>
        <p:spPr>
          <a:xfrm>
            <a:off x="12018890" y="758047"/>
            <a:ext cx="173109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84629F68-9E91-4BDA-95F1-61B7794B9711}"/>
              </a:ext>
            </a:extLst>
          </p:cNvPr>
          <p:cNvSpPr/>
          <p:nvPr/>
        </p:nvSpPr>
        <p:spPr>
          <a:xfrm>
            <a:off x="2771775" y="736094"/>
            <a:ext cx="1867396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4118AD0B-8008-4516-A119-2691B7E8DA13}"/>
              </a:ext>
            </a:extLst>
          </p:cNvPr>
          <p:cNvSpPr/>
          <p:nvPr/>
        </p:nvSpPr>
        <p:spPr>
          <a:xfrm>
            <a:off x="-1" y="1643795"/>
            <a:ext cx="3324225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1BFBA56-EAC4-40D2-B3BB-87140763B6F4}"/>
              </a:ext>
            </a:extLst>
          </p:cNvPr>
          <p:cNvSpPr txBox="1"/>
          <p:nvPr/>
        </p:nvSpPr>
        <p:spPr>
          <a:xfrm>
            <a:off x="3670967" y="1326264"/>
            <a:ext cx="52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9688"/>
                </a:solidFill>
              </a:rPr>
              <a:t>Espansione del progetto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C377C03-787A-4FB5-92E0-DC2BB1040134}"/>
              </a:ext>
            </a:extLst>
          </p:cNvPr>
          <p:cNvSpPr txBox="1"/>
          <p:nvPr/>
        </p:nvSpPr>
        <p:spPr>
          <a:xfrm>
            <a:off x="3297687" y="2092884"/>
            <a:ext cx="57896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dirty="0"/>
              <a:t>Creazione di una pagina dove è possibile effettuare </a:t>
            </a:r>
            <a:r>
              <a:rPr lang="it-IT" dirty="0">
                <a:solidFill>
                  <a:srgbClr val="009688"/>
                </a:solidFill>
              </a:rPr>
              <a:t>elaborazioni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dirty="0"/>
              <a:t>Creazione pagina per </a:t>
            </a:r>
            <a:r>
              <a:rPr lang="it-IT" dirty="0">
                <a:solidFill>
                  <a:srgbClr val="009688"/>
                </a:solidFill>
              </a:rPr>
              <a:t>ricerche personalizzate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dirty="0"/>
              <a:t>Implementazione di </a:t>
            </a:r>
            <a:r>
              <a:rPr lang="it-IT" dirty="0">
                <a:solidFill>
                  <a:srgbClr val="009688"/>
                </a:solidFill>
              </a:rPr>
              <a:t>grafici</a:t>
            </a:r>
          </a:p>
          <a:p>
            <a:pPr>
              <a:buClr>
                <a:srgbClr val="009688"/>
              </a:buClr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dirty="0"/>
              <a:t>Creare un collegamento con la </a:t>
            </a:r>
            <a:r>
              <a:rPr lang="it-IT" dirty="0">
                <a:solidFill>
                  <a:srgbClr val="009688"/>
                </a:solidFill>
              </a:rPr>
              <a:t>Biobanca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dirty="0"/>
              <a:t>Ricreare online i </a:t>
            </a:r>
            <a:r>
              <a:rPr lang="it-IT" dirty="0">
                <a:solidFill>
                  <a:srgbClr val="009688"/>
                </a:solidFill>
              </a:rPr>
              <a:t>questionari</a:t>
            </a:r>
            <a:r>
              <a:rPr lang="it-IT" dirty="0"/>
              <a:t> cartacei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dirty="0"/>
              <a:t>Fornire un </a:t>
            </a:r>
            <a:r>
              <a:rPr lang="it-IT" dirty="0">
                <a:solidFill>
                  <a:srgbClr val="009688"/>
                </a:solidFill>
              </a:rPr>
              <a:t>accesso ai pazienti </a:t>
            </a:r>
            <a:r>
              <a:rPr lang="it-IT" dirty="0"/>
              <a:t>per compilare i questionari </a:t>
            </a:r>
          </a:p>
        </p:txBody>
      </p:sp>
      <p:pic>
        <p:nvPicPr>
          <p:cNvPr id="23" name="Immagine 22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27813086-CC3A-4FBF-95EC-1D98D771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D47C8160-B70E-40F0-85C9-366F43541BD0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92867355-BACE-4967-811B-A29CD29FBD6B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00E0A47-7F96-4444-8EC8-6EDE6A7B91D1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C43B503D-9887-4887-9C92-C64901313493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12748BA-BAC2-48CB-8F46-1FC3B02F33C0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6AD8082D-F944-4DD9-874E-72ACB16BAE48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098825C4-72AC-487F-B0C1-A430F23A7E1E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AA4A6B83-064C-4824-8F2B-7B94CC233ABA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6C47C4EA-A6E6-42A8-A860-4332FCC86E4A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52670A8-C8DD-47C8-8FD5-56247EC54395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1209022-B01C-422D-ACBD-239702196B66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72E86B35-C1D8-4DA9-AD39-39B8F1E6FFC3}"/>
              </a:ext>
            </a:extLst>
          </p:cNvPr>
          <p:cNvSpPr/>
          <p:nvPr/>
        </p:nvSpPr>
        <p:spPr>
          <a:xfrm>
            <a:off x="-1" y="118978"/>
            <a:ext cx="2771775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067E3A34-7E81-4D07-9FCA-7160B32111C2}"/>
              </a:ext>
            </a:extLst>
          </p:cNvPr>
          <p:cNvSpPr/>
          <p:nvPr/>
        </p:nvSpPr>
        <p:spPr>
          <a:xfrm>
            <a:off x="-1" y="914603"/>
            <a:ext cx="2868314" cy="563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03BFD99E-8C71-4741-A3D8-F46050B6B664}"/>
              </a:ext>
            </a:extLst>
          </p:cNvPr>
          <p:cNvSpPr txBox="1"/>
          <p:nvPr/>
        </p:nvSpPr>
        <p:spPr>
          <a:xfrm>
            <a:off x="-17013" y="939990"/>
            <a:ext cx="246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Interfaccia utente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2526AAFA-DC58-424B-AB53-DDF00387609A}"/>
              </a:ext>
            </a:extLst>
          </p:cNvPr>
          <p:cNvSpPr/>
          <p:nvPr/>
        </p:nvSpPr>
        <p:spPr>
          <a:xfrm>
            <a:off x="-1" y="1643795"/>
            <a:ext cx="2480311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E12A1D76-2750-4F55-93CF-1291C42A024F}"/>
              </a:ext>
            </a:extLst>
          </p:cNvPr>
          <p:cNvSpPr/>
          <p:nvPr/>
        </p:nvSpPr>
        <p:spPr>
          <a:xfrm>
            <a:off x="-1" y="1643795"/>
            <a:ext cx="3324225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7150C58-DC18-4AAD-9A0E-450BD715F392}"/>
              </a:ext>
            </a:extLst>
          </p:cNvPr>
          <p:cNvSpPr txBox="1"/>
          <p:nvPr/>
        </p:nvSpPr>
        <p:spPr>
          <a:xfrm>
            <a:off x="-150287" y="98255"/>
            <a:ext cx="301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Conclusioni e sviluppi futuri</a:t>
            </a:r>
          </a:p>
        </p:txBody>
      </p:sp>
    </p:spTree>
    <p:extLst>
      <p:ext uri="{BB962C8B-B14F-4D97-AF65-F5344CB8AC3E}">
        <p14:creationId xmlns:p14="http://schemas.microsoft.com/office/powerpoint/2010/main" val="12189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876AE0-2CB1-46E8-9D23-8E5E32AEC847}"/>
              </a:ext>
            </a:extLst>
          </p:cNvPr>
          <p:cNvSpPr txBox="1"/>
          <p:nvPr/>
        </p:nvSpPr>
        <p:spPr>
          <a:xfrm>
            <a:off x="1685582" y="761999"/>
            <a:ext cx="10506418" cy="5330329"/>
          </a:xfrm>
          <a:prstGeom prst="rect">
            <a:avLst/>
          </a:prstGeom>
          <a:solidFill>
            <a:srgbClr val="009688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6B60EB-7AE3-4F5F-B3E9-8CE128A0626F}"/>
              </a:ext>
            </a:extLst>
          </p:cNvPr>
          <p:cNvSpPr txBox="1"/>
          <p:nvPr/>
        </p:nvSpPr>
        <p:spPr>
          <a:xfrm>
            <a:off x="3492347" y="3073220"/>
            <a:ext cx="520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Grazie per l’attenzione</a:t>
            </a:r>
          </a:p>
        </p:txBody>
      </p:sp>
      <p:pic>
        <p:nvPicPr>
          <p:cNvPr id="6" name="Immagine 5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DE400F71-C22C-4CAF-B430-0111D299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510" y="573391"/>
            <a:ext cx="1515035" cy="15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AEF97-A2F2-402E-B39F-009BC6F6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2711"/>
            <a:ext cx="2137750" cy="943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Introduzione</a:t>
            </a:r>
            <a:endParaRPr lang="it-IT" sz="32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7EBA3FC-64FE-4652-B988-1245C9902C93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36EEDC36-7E8D-49EA-A4E2-6D82B6EDC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1" y="567897"/>
            <a:ext cx="1515035" cy="151503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B7D9AAA-837F-4C05-9794-8CDC2C62934A}"/>
              </a:ext>
            </a:extLst>
          </p:cNvPr>
          <p:cNvSpPr/>
          <p:nvPr/>
        </p:nvSpPr>
        <p:spPr>
          <a:xfrm>
            <a:off x="2137752" y="482885"/>
            <a:ext cx="1376974" cy="607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0F1DC1-48A0-43E7-9EE8-434A6438A6D4}"/>
              </a:ext>
            </a:extLst>
          </p:cNvPr>
          <p:cNvSpPr txBox="1"/>
          <p:nvPr/>
        </p:nvSpPr>
        <p:spPr>
          <a:xfrm>
            <a:off x="4007110" y="758047"/>
            <a:ext cx="435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Obiettivi Data Management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BBB3A2-97A4-4720-99A2-5948E1ED268F}"/>
              </a:ext>
            </a:extLst>
          </p:cNvPr>
          <p:cNvSpPr txBox="1"/>
          <p:nvPr/>
        </p:nvSpPr>
        <p:spPr>
          <a:xfrm>
            <a:off x="2360441" y="5614180"/>
            <a:ext cx="831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Tali obiettivi (insieme ai diversi requisiti) sono stati delineati in seguito ai numerosi incontri in itinere, nei quali sono state definite mano a mano le esigenze di tutti i gruppi di ricerca.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188EFC-3343-424C-A17F-3E4D50AE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155" y="1613264"/>
            <a:ext cx="7694993" cy="4170019"/>
          </a:xfrm>
        </p:spPr>
        <p:txBody>
          <a:bodyPr>
            <a:normAutofit/>
          </a:bodyPr>
          <a:lstStyle/>
          <a:p>
            <a:r>
              <a:rPr lang="it-IT" sz="1700" dirty="0"/>
              <a:t>Realizzazione di un’</a:t>
            </a:r>
            <a:r>
              <a:rPr lang="it-IT" sz="1700" dirty="0">
                <a:solidFill>
                  <a:srgbClr val="009688"/>
                </a:solidFill>
              </a:rPr>
              <a:t>applicazione Web </a:t>
            </a:r>
            <a:r>
              <a:rPr lang="it-IT" sz="1700" dirty="0"/>
              <a:t>per la gestione dei dati chiamata </a:t>
            </a:r>
            <a:r>
              <a:rPr lang="it-IT" sz="1700" dirty="0" err="1"/>
              <a:t>MCIBase</a:t>
            </a:r>
            <a:endParaRPr lang="it-IT" sz="1700" dirty="0">
              <a:solidFill>
                <a:srgbClr val="009688"/>
              </a:solidFill>
            </a:endParaRPr>
          </a:p>
          <a:p>
            <a:pPr marL="0" indent="0">
              <a:buNone/>
            </a:pPr>
            <a:endParaRPr lang="it-IT" sz="1700" dirty="0"/>
          </a:p>
          <a:p>
            <a:r>
              <a:rPr lang="it-IT" sz="1700" dirty="0"/>
              <a:t>Realizzazione di un </a:t>
            </a:r>
            <a:r>
              <a:rPr lang="it-IT" sz="1700" dirty="0">
                <a:solidFill>
                  <a:srgbClr val="009688"/>
                </a:solidFill>
              </a:rPr>
              <a:t>database</a:t>
            </a:r>
            <a:r>
              <a:rPr lang="it-IT" sz="1700" dirty="0"/>
              <a:t> per la </a:t>
            </a:r>
            <a:r>
              <a:rPr lang="it-IT" sz="1700" dirty="0">
                <a:solidFill>
                  <a:srgbClr val="009688"/>
                </a:solidFill>
              </a:rPr>
              <a:t>memorizzazione </a:t>
            </a:r>
            <a:r>
              <a:rPr lang="it-IT" sz="1700" dirty="0"/>
              <a:t>e</a:t>
            </a:r>
            <a:r>
              <a:rPr lang="it-IT" sz="1700" dirty="0">
                <a:solidFill>
                  <a:srgbClr val="009688"/>
                </a:solidFill>
              </a:rPr>
              <a:t> recupero</a:t>
            </a:r>
            <a:r>
              <a:rPr lang="it-IT" sz="1700" dirty="0"/>
              <a:t> dei dati</a:t>
            </a:r>
          </a:p>
          <a:p>
            <a:pPr marL="0" indent="0">
              <a:buNone/>
            </a:pPr>
            <a:endParaRPr lang="it-IT" sz="1700" dirty="0"/>
          </a:p>
          <a:p>
            <a:r>
              <a:rPr lang="it-IT" sz="1700" dirty="0">
                <a:solidFill>
                  <a:srgbClr val="009688"/>
                </a:solidFill>
              </a:rPr>
              <a:t>Semplificare</a:t>
            </a:r>
            <a:r>
              <a:rPr lang="it-IT" sz="1700" dirty="0"/>
              <a:t> lo </a:t>
            </a:r>
            <a:r>
              <a:rPr lang="it-IT" sz="1700" dirty="0">
                <a:solidFill>
                  <a:srgbClr val="009688"/>
                </a:solidFill>
              </a:rPr>
              <a:t>scambio</a:t>
            </a:r>
            <a:r>
              <a:rPr lang="it-IT" sz="1700" dirty="0"/>
              <a:t> di </a:t>
            </a:r>
            <a:r>
              <a:rPr lang="it-IT" sz="1700" dirty="0">
                <a:solidFill>
                  <a:srgbClr val="009688"/>
                </a:solidFill>
              </a:rPr>
              <a:t>dati</a:t>
            </a:r>
            <a:r>
              <a:rPr lang="it-IT" sz="1700" dirty="0"/>
              <a:t> tra gruppi di ricerca</a:t>
            </a:r>
          </a:p>
          <a:p>
            <a:endParaRPr lang="it-IT" sz="1700" dirty="0"/>
          </a:p>
          <a:p>
            <a:endParaRPr lang="it-IT" sz="1700" dirty="0"/>
          </a:p>
          <a:p>
            <a:endParaRPr lang="it-IT" sz="1700" dirty="0"/>
          </a:p>
          <a:p>
            <a:r>
              <a:rPr lang="it-IT" sz="1700" dirty="0"/>
              <a:t>Realizzare un’</a:t>
            </a:r>
            <a:r>
              <a:rPr lang="it-IT" sz="1700" dirty="0">
                <a:solidFill>
                  <a:srgbClr val="009688"/>
                </a:solidFill>
              </a:rPr>
              <a:t>interfaccia</a:t>
            </a:r>
            <a:r>
              <a:rPr lang="it-IT" sz="1700" dirty="0"/>
              <a:t> di </a:t>
            </a:r>
            <a:r>
              <a:rPr lang="it-IT" sz="1700" dirty="0">
                <a:solidFill>
                  <a:srgbClr val="009688"/>
                </a:solidFill>
              </a:rPr>
              <a:t>gestione</a:t>
            </a:r>
            <a:r>
              <a:rPr lang="it-IT" sz="1700" dirty="0"/>
              <a:t> per la </a:t>
            </a:r>
            <a:r>
              <a:rPr lang="it-IT" sz="1700" dirty="0">
                <a:solidFill>
                  <a:srgbClr val="009688"/>
                </a:solidFill>
              </a:rPr>
              <a:t>manipolazione</a:t>
            </a:r>
            <a:r>
              <a:rPr lang="it-IT" sz="1700" dirty="0"/>
              <a:t> dei dati</a:t>
            </a:r>
          </a:p>
          <a:p>
            <a:endParaRPr lang="it-IT" sz="1700" dirty="0"/>
          </a:p>
          <a:p>
            <a:pPr marL="0" indent="0">
              <a:buNone/>
            </a:pPr>
            <a:endParaRPr lang="it-IT" sz="170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73964EC-8EA4-4300-B5D0-1060D7849F2E}"/>
              </a:ext>
            </a:extLst>
          </p:cNvPr>
          <p:cNvCxnSpPr>
            <a:cxnSpLocks/>
          </p:cNvCxnSpPr>
          <p:nvPr/>
        </p:nvCxnSpPr>
        <p:spPr>
          <a:xfrm>
            <a:off x="8780673" y="4873328"/>
            <a:ext cx="7780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565AF1-30CE-4EB7-AA07-CFD74376E114}"/>
              </a:ext>
            </a:extLst>
          </p:cNvPr>
          <p:cNvSpPr txBox="1"/>
          <p:nvPr/>
        </p:nvSpPr>
        <p:spPr>
          <a:xfrm>
            <a:off x="9899845" y="4550163"/>
            <a:ext cx="150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Laureando</a:t>
            </a:r>
            <a:r>
              <a:rPr lang="it-IT" sz="1600" dirty="0"/>
              <a:t> </a:t>
            </a:r>
          </a:p>
          <a:p>
            <a:pPr algn="ctr"/>
            <a:r>
              <a:rPr lang="it-IT" sz="1600" dirty="0">
                <a:solidFill>
                  <a:srgbClr val="009688"/>
                </a:solidFill>
              </a:rPr>
              <a:t>Vanzini Matteo</a:t>
            </a:r>
          </a:p>
        </p:txBody>
      </p:sp>
    </p:spTree>
    <p:extLst>
      <p:ext uri="{BB962C8B-B14F-4D97-AF65-F5344CB8AC3E}">
        <p14:creationId xmlns:p14="http://schemas.microsoft.com/office/powerpoint/2010/main" val="25969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uiExpand="1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EC140-DA85-4E33-BD31-695207C3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 progetto</a:t>
            </a:r>
          </a:p>
        </p:txBody>
      </p:sp>
      <p:pic>
        <p:nvPicPr>
          <p:cNvPr id="30" name="Immagine 29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F8E76F3A-C0E5-4640-85AF-22B1C5A8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6" y="571655"/>
            <a:ext cx="1515035" cy="1515035"/>
          </a:xfrm>
          <a:prstGeom prst="rect">
            <a:avLst/>
          </a:prstGeom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33D1A3C9-6249-48AA-94B5-E62066BF7F85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B65B1FE-5C27-459D-953E-59550A3FA31F}"/>
              </a:ext>
            </a:extLst>
          </p:cNvPr>
          <p:cNvSpPr/>
          <p:nvPr/>
        </p:nvSpPr>
        <p:spPr>
          <a:xfrm>
            <a:off x="4480559" y="1123837"/>
            <a:ext cx="439787" cy="439787"/>
          </a:xfrm>
          <a:prstGeom prst="ellipse">
            <a:avLst/>
          </a:prstGeom>
          <a:solidFill>
            <a:srgbClr val="009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3D06EE6F-99E3-4081-ABE4-301D8DA1062A}"/>
              </a:ext>
            </a:extLst>
          </p:cNvPr>
          <p:cNvSpPr/>
          <p:nvPr/>
        </p:nvSpPr>
        <p:spPr>
          <a:xfrm>
            <a:off x="4480559" y="1934656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rgbClr val="009688"/>
                </a:solidFill>
              </a:rPr>
              <a:t>2</a:t>
            </a:r>
            <a:endParaRPr lang="it-IT" sz="2200" dirty="0">
              <a:solidFill>
                <a:srgbClr val="009688"/>
              </a:solidFill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C67FF6C-0387-4FFE-B09B-CA33F4244191}"/>
              </a:ext>
            </a:extLst>
          </p:cNvPr>
          <p:cNvSpPr/>
          <p:nvPr/>
        </p:nvSpPr>
        <p:spPr>
          <a:xfrm>
            <a:off x="4480559" y="2745475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it-IT" sz="2400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C4CF6A0F-B520-48BF-A8B9-6050A3E307ED}"/>
              </a:ext>
            </a:extLst>
          </p:cNvPr>
          <p:cNvSpPr/>
          <p:nvPr/>
        </p:nvSpPr>
        <p:spPr>
          <a:xfrm>
            <a:off x="4480559" y="3556294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400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221E5C6B-3DA9-49C9-AA53-DF5F62F59BC0}"/>
              </a:ext>
            </a:extLst>
          </p:cNvPr>
          <p:cNvSpPr/>
          <p:nvPr/>
        </p:nvSpPr>
        <p:spPr>
          <a:xfrm>
            <a:off x="4480559" y="4367113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it-IT" sz="2400" dirty="0">
                <a:solidFill>
                  <a:srgbClr val="009688"/>
                </a:solidFill>
              </a:rPr>
              <a:t>5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BE03568F-CFA3-481F-8071-D66985D631D4}"/>
              </a:ext>
            </a:extLst>
          </p:cNvPr>
          <p:cNvCxnSpPr>
            <a:cxnSpLocks/>
            <a:stCxn id="28" idx="4"/>
            <a:endCxn id="36" idx="0"/>
          </p:cNvCxnSpPr>
          <p:nvPr/>
        </p:nvCxnSpPr>
        <p:spPr>
          <a:xfrm>
            <a:off x="4700453" y="1563624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B2BB4F1-B379-4C93-AD8D-C07BC3F5797D}"/>
              </a:ext>
            </a:extLst>
          </p:cNvPr>
          <p:cNvSpPr txBox="1"/>
          <p:nvPr/>
        </p:nvSpPr>
        <p:spPr>
          <a:xfrm>
            <a:off x="5532992" y="112383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di studio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27FD5D6-46BA-4619-B597-379AC92E3FCD}"/>
              </a:ext>
            </a:extLst>
          </p:cNvPr>
          <p:cNvSpPr txBox="1"/>
          <p:nvPr/>
        </p:nvSpPr>
        <p:spPr>
          <a:xfrm>
            <a:off x="5532992" y="1934656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Problemi affrontati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70F21BF-F91E-4CE8-AF9A-323332AA4A1F}"/>
              </a:ext>
            </a:extLst>
          </p:cNvPr>
          <p:cNvSpPr txBox="1"/>
          <p:nvPr/>
        </p:nvSpPr>
        <p:spPr>
          <a:xfrm>
            <a:off x="5532992" y="2745475"/>
            <a:ext cx="292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Tecnologie utilizzate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DADFCEB-367A-4DD9-9EF3-BF6B80B79439}"/>
              </a:ext>
            </a:extLst>
          </p:cNvPr>
          <p:cNvSpPr/>
          <p:nvPr/>
        </p:nvSpPr>
        <p:spPr>
          <a:xfrm>
            <a:off x="4480559" y="5177932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400" dirty="0">
                <a:solidFill>
                  <a:srgbClr val="009688"/>
                </a:solidFill>
              </a:rPr>
              <a:t>6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F79F167-C3E0-4B67-9DE6-01775454A9C5}"/>
              </a:ext>
            </a:extLst>
          </p:cNvPr>
          <p:cNvSpPr txBox="1"/>
          <p:nvPr/>
        </p:nvSpPr>
        <p:spPr>
          <a:xfrm>
            <a:off x="5532992" y="5177932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Conclusioni e sviluppi futuri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82F51A6-C3F3-43B0-B9C3-69275F03EE0C}"/>
              </a:ext>
            </a:extLst>
          </p:cNvPr>
          <p:cNvSpPr txBox="1"/>
          <p:nvPr/>
        </p:nvSpPr>
        <p:spPr>
          <a:xfrm>
            <a:off x="5532992" y="355629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F167B44-0B6E-4928-8415-5C8FE3ABB25E}"/>
              </a:ext>
            </a:extLst>
          </p:cNvPr>
          <p:cNvSpPr txBox="1"/>
          <p:nvPr/>
        </p:nvSpPr>
        <p:spPr>
          <a:xfrm>
            <a:off x="5532992" y="4367113"/>
            <a:ext cx="253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Interfaccia utente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2A5C0CF-350A-490F-A6C1-3E1FCC8E564E}"/>
              </a:ext>
            </a:extLst>
          </p:cNvPr>
          <p:cNvCxnSpPr>
            <a:cxnSpLocks/>
          </p:cNvCxnSpPr>
          <p:nvPr/>
        </p:nvCxnSpPr>
        <p:spPr>
          <a:xfrm>
            <a:off x="4700452" y="2374443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A661D797-B9E6-4D2F-9C18-D98EEAF7E351}"/>
              </a:ext>
            </a:extLst>
          </p:cNvPr>
          <p:cNvCxnSpPr>
            <a:cxnSpLocks/>
          </p:cNvCxnSpPr>
          <p:nvPr/>
        </p:nvCxnSpPr>
        <p:spPr>
          <a:xfrm>
            <a:off x="4700452" y="3185262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CAE54F24-3F0C-4975-B0EE-AE0BE491850C}"/>
              </a:ext>
            </a:extLst>
          </p:cNvPr>
          <p:cNvCxnSpPr>
            <a:cxnSpLocks/>
          </p:cNvCxnSpPr>
          <p:nvPr/>
        </p:nvCxnSpPr>
        <p:spPr>
          <a:xfrm>
            <a:off x="4700452" y="3996081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7A85EB6-60E2-4551-A69E-25C8FF24FBE1}"/>
              </a:ext>
            </a:extLst>
          </p:cNvPr>
          <p:cNvCxnSpPr>
            <a:cxnSpLocks/>
          </p:cNvCxnSpPr>
          <p:nvPr/>
        </p:nvCxnSpPr>
        <p:spPr>
          <a:xfrm>
            <a:off x="4700452" y="4806900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 animBg="1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 61">
            <a:extLst>
              <a:ext uri="{FF2B5EF4-FFF2-40B4-BE49-F238E27FC236}">
                <a16:creationId xmlns:a16="http://schemas.microsoft.com/office/drawing/2014/main" id="{0D6F39BC-8AAB-467A-B64E-765A32B26C96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A6A53F3B-09F2-4B12-B8A4-DE24DEB4C5B4}"/>
              </a:ext>
            </a:extLst>
          </p:cNvPr>
          <p:cNvSpPr/>
          <p:nvPr/>
        </p:nvSpPr>
        <p:spPr>
          <a:xfrm>
            <a:off x="2748419" y="736094"/>
            <a:ext cx="1890751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927492-CB28-4DC6-866B-144AD404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2" y="92965"/>
            <a:ext cx="2385053" cy="665082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Caso di studio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719D74-3002-40D3-B4D4-C2B15BCA0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545" y="1209443"/>
            <a:ext cx="7315200" cy="458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Presenti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rgbClr val="009688"/>
                </a:solidFill>
              </a:rPr>
              <a:t>nove esami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>
                <a:solidFill>
                  <a:srgbClr val="009688"/>
                </a:solidFill>
              </a:rPr>
              <a:t>Clinics  </a:t>
            </a:r>
            <a:r>
              <a:rPr lang="it-IT" dirty="0"/>
              <a:t>– </a:t>
            </a:r>
            <a:r>
              <a:rPr lang="it-IT" sz="1600" dirty="0"/>
              <a:t>dati clinici</a:t>
            </a:r>
            <a:endParaRPr lang="it-IT" dirty="0"/>
          </a:p>
          <a:p>
            <a:pPr lvl="1"/>
            <a:r>
              <a:rPr lang="it-IT" dirty="0" err="1">
                <a:solidFill>
                  <a:srgbClr val="009688"/>
                </a:solidFill>
              </a:rPr>
              <a:t>Demographics</a:t>
            </a:r>
            <a:r>
              <a:rPr lang="it-IT" dirty="0">
                <a:solidFill>
                  <a:schemeClr val="tx1"/>
                </a:solidFill>
              </a:rPr>
              <a:t>  </a:t>
            </a:r>
            <a:r>
              <a:rPr lang="it-IT" dirty="0"/>
              <a:t>– </a:t>
            </a:r>
            <a:r>
              <a:rPr lang="it-IT" sz="1600" dirty="0"/>
              <a:t>dati demografici</a:t>
            </a:r>
            <a:endParaRPr lang="it-IT" dirty="0"/>
          </a:p>
          <a:p>
            <a:pPr lvl="1"/>
            <a:r>
              <a:rPr lang="it-IT" dirty="0">
                <a:solidFill>
                  <a:srgbClr val="009688"/>
                </a:solidFill>
              </a:rPr>
              <a:t>NSP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/>
              <a:t>[t</a:t>
            </a:r>
            <a:r>
              <a:rPr lang="it-IT" baseline="-25000" dirty="0"/>
              <a:t>0,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/>
              <a:t>] – </a:t>
            </a:r>
            <a:r>
              <a:rPr lang="it-IT" sz="1600" dirty="0"/>
              <a:t>valutazione neuropsicologia </a:t>
            </a:r>
            <a:endParaRPr lang="it-IT" dirty="0"/>
          </a:p>
          <a:p>
            <a:pPr lvl="1"/>
            <a:r>
              <a:rPr lang="it-IT" dirty="0">
                <a:solidFill>
                  <a:srgbClr val="009688"/>
                </a:solidFill>
              </a:rPr>
              <a:t>LS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1400" dirty="0"/>
              <a:t>( Life Style)  </a:t>
            </a:r>
            <a:r>
              <a:rPr lang="it-IT" dirty="0"/>
              <a:t>– </a:t>
            </a:r>
            <a:r>
              <a:rPr lang="it-IT" sz="1600" dirty="0"/>
              <a:t>questionario sulle abitudini</a:t>
            </a:r>
            <a:endParaRPr lang="it-IT" dirty="0"/>
          </a:p>
          <a:p>
            <a:pPr lvl="1"/>
            <a:r>
              <a:rPr lang="it-IT" dirty="0" err="1">
                <a:solidFill>
                  <a:srgbClr val="009688"/>
                </a:solidFill>
              </a:rPr>
              <a:t>Epic</a:t>
            </a:r>
            <a:r>
              <a:rPr lang="it-IT" dirty="0">
                <a:solidFill>
                  <a:schemeClr val="tx1"/>
                </a:solidFill>
              </a:rPr>
              <a:t>  </a:t>
            </a:r>
            <a:r>
              <a:rPr lang="it-IT" dirty="0"/>
              <a:t>– </a:t>
            </a:r>
            <a:r>
              <a:rPr lang="it-IT" sz="1600" dirty="0"/>
              <a:t>questionario sulle abitudini alimentari</a:t>
            </a:r>
            <a:endParaRPr lang="it-IT" dirty="0"/>
          </a:p>
          <a:p>
            <a:pPr lvl="1"/>
            <a:r>
              <a:rPr lang="it-IT" dirty="0">
                <a:solidFill>
                  <a:srgbClr val="009688"/>
                </a:solidFill>
              </a:rPr>
              <a:t>Blood</a:t>
            </a:r>
            <a:r>
              <a:rPr lang="it-IT" dirty="0">
                <a:solidFill>
                  <a:schemeClr val="tx1"/>
                </a:solidFill>
              </a:rPr>
              <a:t>  </a:t>
            </a:r>
            <a:r>
              <a:rPr lang="it-IT" dirty="0"/>
              <a:t>– </a:t>
            </a:r>
            <a:r>
              <a:rPr lang="it-IT" sz="1600" dirty="0"/>
              <a:t>analisi del sangue</a:t>
            </a:r>
            <a:endParaRPr lang="it-IT" dirty="0"/>
          </a:p>
          <a:p>
            <a:pPr lvl="1"/>
            <a:r>
              <a:rPr lang="it-IT" dirty="0">
                <a:solidFill>
                  <a:srgbClr val="009688"/>
                </a:solidFill>
              </a:rPr>
              <a:t>CSF</a:t>
            </a:r>
            <a:r>
              <a:rPr lang="it-IT" dirty="0">
                <a:solidFill>
                  <a:schemeClr val="tx1"/>
                </a:solidFill>
              </a:rPr>
              <a:t>  </a:t>
            </a:r>
            <a:r>
              <a:rPr lang="it-IT" sz="1400" dirty="0"/>
              <a:t>(</a:t>
            </a:r>
            <a:r>
              <a:rPr lang="it-IT" sz="1400" dirty="0" err="1"/>
              <a:t>Cerebrospinal</a:t>
            </a:r>
            <a:r>
              <a:rPr lang="it-IT" sz="1400" dirty="0"/>
              <a:t> </a:t>
            </a:r>
            <a:r>
              <a:rPr lang="it-IT" sz="1400" dirty="0" err="1"/>
              <a:t>Fluid</a:t>
            </a:r>
            <a:r>
              <a:rPr lang="it-IT" sz="1400" dirty="0"/>
              <a:t>)  </a:t>
            </a:r>
            <a:r>
              <a:rPr lang="it-IT" dirty="0"/>
              <a:t>– </a:t>
            </a:r>
            <a:r>
              <a:rPr lang="it-IT" sz="1600" dirty="0"/>
              <a:t>analisi del liquido cefalorachidiano</a:t>
            </a:r>
            <a:endParaRPr lang="it-IT" dirty="0"/>
          </a:p>
          <a:p>
            <a:pPr lvl="1"/>
            <a:r>
              <a:rPr lang="it-IT" dirty="0">
                <a:solidFill>
                  <a:srgbClr val="009688"/>
                </a:solidFill>
              </a:rPr>
              <a:t>PET </a:t>
            </a:r>
            <a:r>
              <a:rPr lang="it-IT" dirty="0"/>
              <a:t>–  </a:t>
            </a:r>
            <a:r>
              <a:rPr lang="it-IT" sz="1600" dirty="0"/>
              <a:t>tomografia ad emissione di positroni</a:t>
            </a:r>
          </a:p>
          <a:p>
            <a:pPr lvl="1"/>
            <a:r>
              <a:rPr lang="it-IT" dirty="0">
                <a:solidFill>
                  <a:srgbClr val="009688"/>
                </a:solidFill>
              </a:rPr>
              <a:t>MRI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/>
              <a:t>[t</a:t>
            </a:r>
            <a:r>
              <a:rPr lang="it-IT" baseline="-25000" dirty="0"/>
              <a:t>0,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/>
              <a:t>]  – </a:t>
            </a:r>
            <a:r>
              <a:rPr lang="it-IT" sz="1600" dirty="0"/>
              <a:t>risonanza magnetica</a:t>
            </a:r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D8600B79-857C-4215-96AA-576EE46FB700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81C97A8-024F-40C5-A4B3-81456FADAA7E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F6A7EBA-1AB7-4015-B4DC-DD729A49E256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0A490F2-A09E-43D4-B62E-3E0198A26711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04C74D93-969E-4E89-A208-8E72435CD883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88CDB3B9-1465-4216-BC65-FE679CC527B8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D543BB25-5298-4EDD-9C17-85AB01CFCB1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ED77697-F8D0-4C70-971F-5B5E5A55464B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794CEF14-638D-48C2-88E2-01DDE742069B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161EF92A-2E39-4050-85D7-5CF3FCA1CF7C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69C29615-57EB-4482-A34B-CB37C4E55C8A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30F79761-3C7C-4CC8-993B-15749C9AE649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0" name="Immagine 59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5217790E-86A8-4FD5-88AC-CE0344AA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938" y="-193294"/>
            <a:ext cx="1383231" cy="1383231"/>
          </a:xfrm>
          <a:prstGeom prst="rect">
            <a:avLst/>
          </a:prstGeom>
        </p:spPr>
      </p:pic>
      <p:sp>
        <p:nvSpPr>
          <p:cNvPr id="61" name="Rettangolo 60">
            <a:extLst>
              <a:ext uri="{FF2B5EF4-FFF2-40B4-BE49-F238E27FC236}">
                <a16:creationId xmlns:a16="http://schemas.microsoft.com/office/drawing/2014/main" id="{321E677D-DE0A-42F7-A825-BFA27E689C54}"/>
              </a:ext>
            </a:extLst>
          </p:cNvPr>
          <p:cNvSpPr/>
          <p:nvPr/>
        </p:nvSpPr>
        <p:spPr>
          <a:xfrm>
            <a:off x="-1" y="736095"/>
            <a:ext cx="2748420" cy="5817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6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tangolo 67">
            <a:extLst>
              <a:ext uri="{FF2B5EF4-FFF2-40B4-BE49-F238E27FC236}">
                <a16:creationId xmlns:a16="http://schemas.microsoft.com/office/drawing/2014/main" id="{5E52327A-3242-434A-8FEB-1435A2BF04A5}"/>
              </a:ext>
            </a:extLst>
          </p:cNvPr>
          <p:cNvSpPr/>
          <p:nvPr/>
        </p:nvSpPr>
        <p:spPr>
          <a:xfrm>
            <a:off x="2748419" y="736094"/>
            <a:ext cx="1890751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8" name="Immagine 47" descr="Immagine che contiene segnale, orologio, disegnando&#10;&#10;Descrizione generata automaticamente">
            <a:extLst>
              <a:ext uri="{FF2B5EF4-FFF2-40B4-BE49-F238E27FC236}">
                <a16:creationId xmlns:a16="http://schemas.microsoft.com/office/drawing/2014/main" id="{1CC56ADD-C224-4990-BDA1-26038A1D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206" y="2043173"/>
            <a:ext cx="2816093" cy="1752236"/>
          </a:xfrm>
          <a:prstGeom prst="rect">
            <a:avLst/>
          </a:prstGeom>
        </p:spPr>
      </p:pic>
      <p:pic>
        <p:nvPicPr>
          <p:cNvPr id="50" name="Immagine 49" descr="Immagine che contiene luce, segnale, traffico&#10;&#10;Descrizione generata automaticamente">
            <a:extLst>
              <a:ext uri="{FF2B5EF4-FFF2-40B4-BE49-F238E27FC236}">
                <a16:creationId xmlns:a16="http://schemas.microsoft.com/office/drawing/2014/main" id="{1678FEEB-C533-450D-B33C-F9F9EC28D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725" y="1883594"/>
            <a:ext cx="3462547" cy="2154473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6CF72B5A-5AD3-4407-A910-5FDCE4E102E7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0" name="Immagine 69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C00F4FBB-2D44-4529-876E-1DF31B71B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5938" y="-193294"/>
            <a:ext cx="1383231" cy="1383231"/>
          </a:xfrm>
          <a:prstGeom prst="rect">
            <a:avLst/>
          </a:prstGeom>
        </p:spPr>
      </p:pic>
      <p:sp>
        <p:nvSpPr>
          <p:cNvPr id="71" name="Titolo 1">
            <a:extLst>
              <a:ext uri="{FF2B5EF4-FFF2-40B4-BE49-F238E27FC236}">
                <a16:creationId xmlns:a16="http://schemas.microsoft.com/office/drawing/2014/main" id="{9C2CC2F3-0E4D-4C24-8876-96FB2CA2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79" y="309114"/>
            <a:ext cx="1955973" cy="176566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Caso di studio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1B7BF49B-E530-4916-A672-6DCE2BBDF915}"/>
              </a:ext>
            </a:extLst>
          </p:cNvPr>
          <p:cNvSpPr/>
          <p:nvPr/>
        </p:nvSpPr>
        <p:spPr>
          <a:xfrm>
            <a:off x="-1" y="1643795"/>
            <a:ext cx="2748420" cy="490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5EAD9AF4-2FD5-45F6-9D5A-388BA08BA033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Titolo 1">
            <a:extLst>
              <a:ext uri="{FF2B5EF4-FFF2-40B4-BE49-F238E27FC236}">
                <a16:creationId xmlns:a16="http://schemas.microsoft.com/office/drawing/2014/main" id="{6BD7E1A2-9342-4F55-AFAA-88E78CD5B8D8}"/>
              </a:ext>
            </a:extLst>
          </p:cNvPr>
          <p:cNvSpPr txBox="1">
            <a:spLocks/>
          </p:cNvSpPr>
          <p:nvPr/>
        </p:nvSpPr>
        <p:spPr>
          <a:xfrm>
            <a:off x="181682" y="92965"/>
            <a:ext cx="2385053" cy="665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/>
              <a:t>Caso di studio</a:t>
            </a:r>
            <a:endParaRPr lang="it-IT" sz="2400" dirty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4B8564CD-979B-47CF-843D-40FEA33DF209}"/>
              </a:ext>
            </a:extLst>
          </p:cNvPr>
          <p:cNvSpPr/>
          <p:nvPr/>
        </p:nvSpPr>
        <p:spPr>
          <a:xfrm>
            <a:off x="-1" y="736095"/>
            <a:ext cx="2748420" cy="5817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719D74-3002-40D3-B4D4-C2B15BCA0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782" y="1161887"/>
            <a:ext cx="7338052" cy="203775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Prima di questo progetto, i dati venivano salvati su file </a:t>
            </a:r>
            <a:r>
              <a:rPr lang="it-IT" dirty="0">
                <a:solidFill>
                  <a:srgbClr val="009688"/>
                </a:solidFill>
              </a:rPr>
              <a:t>Excel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/>
              <a:t>o su </a:t>
            </a:r>
            <a:r>
              <a:rPr lang="it-IT" dirty="0">
                <a:solidFill>
                  <a:srgbClr val="009688"/>
                </a:solidFill>
              </a:rPr>
              <a:t>carta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24E0F59-9622-4531-9707-82440B659547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C6429CDC-6F00-4E83-A719-2B6BAE59B587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rgbClr val="009688"/>
                </a:solidFill>
              </a:rPr>
              <a:t>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E2E118C1-8A31-4425-91A9-A9410EB8AA69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EF154310-A6D5-49B6-8FA3-BEB76CE23908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3DDA4BD4-F155-4530-ACCD-32106D5D6744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30FFAABB-A05C-45D8-834D-42B3556D2EC0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8CBA8C0-D23F-40F2-8CC5-AB0AE3363F3D}"/>
              </a:ext>
            </a:extLst>
          </p:cNvPr>
          <p:cNvCxnSpPr>
            <a:cxnSpLocks/>
            <a:stCxn id="36" idx="6"/>
            <a:endCxn id="37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E5F97EBE-6B45-4FB3-B0F8-BF24141FBA0D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C60BA1DD-4BD9-4B85-B086-4379BCCE5EE9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03A0FF5B-CE00-437C-8CAB-673CC81F9DE5}"/>
              </a:ext>
            </a:extLst>
          </p:cNvPr>
          <p:cNvCxnSpPr>
            <a:cxnSpLocks/>
            <a:stCxn id="39" idx="6"/>
            <a:endCxn id="40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607C10DC-18C9-4DFB-ABA0-09094C494CBD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Segnaposto contenuto 3">
            <a:extLst>
              <a:ext uri="{FF2B5EF4-FFF2-40B4-BE49-F238E27FC236}">
                <a16:creationId xmlns:a16="http://schemas.microsoft.com/office/drawing/2014/main" id="{85B7E32E-A9CD-4DDB-878C-B54FDE5D1A5B}"/>
              </a:ext>
            </a:extLst>
          </p:cNvPr>
          <p:cNvSpPr txBox="1">
            <a:spLocks/>
          </p:cNvSpPr>
          <p:nvPr/>
        </p:nvSpPr>
        <p:spPr>
          <a:xfrm>
            <a:off x="2283208" y="3387412"/>
            <a:ext cx="7315200" cy="3782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sz="2400" dirty="0"/>
              <a:t>I dati da inserire sono stati forniti in formato:</a:t>
            </a:r>
          </a:p>
          <a:p>
            <a:pPr marL="0" indent="0">
              <a:buFont typeface="Wingdings 2" pitchFamily="18" charset="2"/>
              <a:buNone/>
            </a:pPr>
            <a:endParaRPr lang="it-IT" sz="1200" dirty="0"/>
          </a:p>
          <a:p>
            <a:pPr lvl="3"/>
            <a:r>
              <a:rPr lang="it-IT" sz="2000" dirty="0"/>
              <a:t>Excel (non strutturato)</a:t>
            </a:r>
          </a:p>
          <a:p>
            <a:pPr lvl="3"/>
            <a:endParaRPr lang="it-IT" sz="2000" dirty="0"/>
          </a:p>
          <a:p>
            <a:pPr lvl="3"/>
            <a:r>
              <a:rPr lang="it-IT" sz="2000" dirty="0"/>
              <a:t>CSV</a:t>
            </a:r>
          </a:p>
          <a:p>
            <a:pPr marL="1417320" lvl="3" indent="0">
              <a:buNone/>
            </a:pPr>
            <a:endParaRPr lang="it-IT" sz="2000" dirty="0"/>
          </a:p>
          <a:p>
            <a:pPr lvl="3"/>
            <a:r>
              <a:rPr lang="it-IT" sz="2000" dirty="0"/>
              <a:t>Voce</a:t>
            </a:r>
          </a:p>
        </p:txBody>
      </p:sp>
      <p:pic>
        <p:nvPicPr>
          <p:cNvPr id="26" name="Immagine 25" descr="Immagine che contiene segnale, esterni, sedendo, fotografia&#10;&#10;Descrizione generata automaticamente">
            <a:extLst>
              <a:ext uri="{FF2B5EF4-FFF2-40B4-BE49-F238E27FC236}">
                <a16:creationId xmlns:a16="http://schemas.microsoft.com/office/drawing/2014/main" id="{3D4E7AAE-6FB3-4C93-A547-CFEDAEE8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202" y="5365648"/>
            <a:ext cx="516152" cy="516152"/>
          </a:xfrm>
          <a:prstGeom prst="rect">
            <a:avLst/>
          </a:prstGeom>
        </p:spPr>
      </p:pic>
      <p:pic>
        <p:nvPicPr>
          <p:cNvPr id="27" name="Immagine 26" descr="Immagine che contiene segnale, orologio, disegnando&#10;&#10;Descrizione generata automaticamente">
            <a:extLst>
              <a:ext uri="{FF2B5EF4-FFF2-40B4-BE49-F238E27FC236}">
                <a16:creationId xmlns:a16="http://schemas.microsoft.com/office/drawing/2014/main" id="{4A87FFD1-418F-4A9F-BB09-1879F152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075" y="4618342"/>
            <a:ext cx="829530" cy="51615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2D90347E-2AAF-4C8A-9002-468A05878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7741" y="6112762"/>
            <a:ext cx="516152" cy="5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  <p:bldP spid="38" grpId="0" animBg="1"/>
      <p:bldP spid="39" grpId="0" animBg="1"/>
      <p:bldP spid="40" grpId="0" animBg="1"/>
      <p:bldP spid="41" grpId="0" animBg="1"/>
      <p:bldP spid="2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EC140-DA85-4E33-BD31-695207C3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 progetto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A3ACB65-5694-4A41-A94E-75BDA48D5977}"/>
              </a:ext>
            </a:extLst>
          </p:cNvPr>
          <p:cNvSpPr/>
          <p:nvPr/>
        </p:nvSpPr>
        <p:spPr>
          <a:xfrm>
            <a:off x="4480559" y="1123837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D71C9BE-995A-4679-908F-098D7E507E4D}"/>
              </a:ext>
            </a:extLst>
          </p:cNvPr>
          <p:cNvSpPr/>
          <p:nvPr/>
        </p:nvSpPr>
        <p:spPr>
          <a:xfrm>
            <a:off x="4480559" y="1934656"/>
            <a:ext cx="439787" cy="439787"/>
          </a:xfrm>
          <a:prstGeom prst="ellipse">
            <a:avLst/>
          </a:prstGeom>
          <a:solidFill>
            <a:srgbClr val="009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chemeClr val="bg1"/>
                </a:solidFill>
              </a:rPr>
              <a:t>2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23E360-E951-49A7-8DC0-21F28377EF65}"/>
              </a:ext>
            </a:extLst>
          </p:cNvPr>
          <p:cNvSpPr/>
          <p:nvPr/>
        </p:nvSpPr>
        <p:spPr>
          <a:xfrm>
            <a:off x="4480559" y="2745475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it-IT" sz="2400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38B971F-DCCC-4722-84AB-963C9C3122BE}"/>
              </a:ext>
            </a:extLst>
          </p:cNvPr>
          <p:cNvSpPr/>
          <p:nvPr/>
        </p:nvSpPr>
        <p:spPr>
          <a:xfrm>
            <a:off x="4480559" y="3556294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400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9328C94-C7F4-480F-BFBF-AB648EAC7690}"/>
              </a:ext>
            </a:extLst>
          </p:cNvPr>
          <p:cNvSpPr/>
          <p:nvPr/>
        </p:nvSpPr>
        <p:spPr>
          <a:xfrm>
            <a:off x="4480559" y="4367113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it-IT" sz="2400" dirty="0">
                <a:solidFill>
                  <a:srgbClr val="009688"/>
                </a:solidFill>
              </a:rPr>
              <a:t>5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050A68B-BDA1-4A5B-839C-F0DCC06F99A3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4700453" y="1563624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D4CDFA8-2169-4032-8EAE-F176FBB7C5B0}"/>
              </a:ext>
            </a:extLst>
          </p:cNvPr>
          <p:cNvSpPr txBox="1"/>
          <p:nvPr/>
        </p:nvSpPr>
        <p:spPr>
          <a:xfrm>
            <a:off x="5532992" y="112383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di studio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BE355CA-2945-4AB9-9A09-22814A01E02D}"/>
              </a:ext>
            </a:extLst>
          </p:cNvPr>
          <p:cNvSpPr txBox="1"/>
          <p:nvPr/>
        </p:nvSpPr>
        <p:spPr>
          <a:xfrm>
            <a:off x="5532992" y="1934656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Problemi affrontati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930CE37-7CB1-40A8-B8C3-C2DD63AFEE2F}"/>
              </a:ext>
            </a:extLst>
          </p:cNvPr>
          <p:cNvSpPr txBox="1"/>
          <p:nvPr/>
        </p:nvSpPr>
        <p:spPr>
          <a:xfrm>
            <a:off x="5532992" y="2745475"/>
            <a:ext cx="292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Tecnologie utilizzate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20D3FB56-B941-46AA-A4BA-64BFDEB1C995}"/>
              </a:ext>
            </a:extLst>
          </p:cNvPr>
          <p:cNvSpPr/>
          <p:nvPr/>
        </p:nvSpPr>
        <p:spPr>
          <a:xfrm>
            <a:off x="4480559" y="5177932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400" dirty="0">
                <a:solidFill>
                  <a:srgbClr val="009688"/>
                </a:solidFill>
              </a:rPr>
              <a:t>6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3736E0-285C-4694-8E4A-4FAAB3C2AFB2}"/>
              </a:ext>
            </a:extLst>
          </p:cNvPr>
          <p:cNvSpPr txBox="1"/>
          <p:nvPr/>
        </p:nvSpPr>
        <p:spPr>
          <a:xfrm>
            <a:off x="5532992" y="5177932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Conclusioni e sviluppi futuri</a:t>
            </a:r>
          </a:p>
        </p:txBody>
      </p:sp>
      <p:pic>
        <p:nvPicPr>
          <p:cNvPr id="30" name="Immagine 29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F8E76F3A-C0E5-4640-85AF-22B1C5A8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6" y="571655"/>
            <a:ext cx="1515035" cy="151503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557432F-9598-4C90-9F63-899FC8054D65}"/>
              </a:ext>
            </a:extLst>
          </p:cNvPr>
          <p:cNvSpPr txBox="1"/>
          <p:nvPr/>
        </p:nvSpPr>
        <p:spPr>
          <a:xfrm>
            <a:off x="5532992" y="355629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D467D89-3038-46EE-95D1-58EC4615CDE8}"/>
              </a:ext>
            </a:extLst>
          </p:cNvPr>
          <p:cNvSpPr txBox="1"/>
          <p:nvPr/>
        </p:nvSpPr>
        <p:spPr>
          <a:xfrm>
            <a:off x="5532992" y="4367113"/>
            <a:ext cx="253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Interfaccia utente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D1A3C9-6249-48AA-94B5-E62066BF7F85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BE4E14E-F20F-4DBB-9485-121A5FEBEDA2}"/>
              </a:ext>
            </a:extLst>
          </p:cNvPr>
          <p:cNvCxnSpPr>
            <a:cxnSpLocks/>
          </p:cNvCxnSpPr>
          <p:nvPr/>
        </p:nvCxnSpPr>
        <p:spPr>
          <a:xfrm>
            <a:off x="4700452" y="2374443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238AAF2-9F49-4861-8DD9-82B98C3A26B2}"/>
              </a:ext>
            </a:extLst>
          </p:cNvPr>
          <p:cNvCxnSpPr>
            <a:cxnSpLocks/>
          </p:cNvCxnSpPr>
          <p:nvPr/>
        </p:nvCxnSpPr>
        <p:spPr>
          <a:xfrm>
            <a:off x="4700452" y="3185262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A2DF80B-4393-436A-9E0F-833B92D0F94D}"/>
              </a:ext>
            </a:extLst>
          </p:cNvPr>
          <p:cNvCxnSpPr>
            <a:cxnSpLocks/>
          </p:cNvCxnSpPr>
          <p:nvPr/>
        </p:nvCxnSpPr>
        <p:spPr>
          <a:xfrm>
            <a:off x="4700452" y="3996081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F9AC9799-3383-466C-800B-388C9E1DE57B}"/>
              </a:ext>
            </a:extLst>
          </p:cNvPr>
          <p:cNvCxnSpPr>
            <a:cxnSpLocks/>
          </p:cNvCxnSpPr>
          <p:nvPr/>
        </p:nvCxnSpPr>
        <p:spPr>
          <a:xfrm>
            <a:off x="4700452" y="4806900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24" grpId="0"/>
      <p:bldP spid="26" grpId="0"/>
      <p:bldP spid="27" grpId="0" animBg="1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47">
            <a:extLst>
              <a:ext uri="{FF2B5EF4-FFF2-40B4-BE49-F238E27FC236}">
                <a16:creationId xmlns:a16="http://schemas.microsoft.com/office/drawing/2014/main" id="{9114F9B7-B947-4D4C-99A4-F0F90974B53E}"/>
              </a:ext>
            </a:extLst>
          </p:cNvPr>
          <p:cNvSpPr/>
          <p:nvPr/>
        </p:nvSpPr>
        <p:spPr>
          <a:xfrm>
            <a:off x="2748419" y="736094"/>
            <a:ext cx="1890751" cy="53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73FDF-3B83-4D5F-AFBA-210467FB9AFA}"/>
              </a:ext>
            </a:extLst>
          </p:cNvPr>
          <p:cNvSpPr txBox="1"/>
          <p:nvPr/>
        </p:nvSpPr>
        <p:spPr>
          <a:xfrm>
            <a:off x="3955054" y="738130"/>
            <a:ext cx="8236942" cy="55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DC50BE-4D16-46EA-AEA8-D4C2034F04B3}"/>
              </a:ext>
            </a:extLst>
          </p:cNvPr>
          <p:cNvSpPr txBox="1"/>
          <p:nvPr/>
        </p:nvSpPr>
        <p:spPr>
          <a:xfrm>
            <a:off x="4932725" y="1218512"/>
            <a:ext cx="262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9688"/>
                </a:solidFill>
              </a:rPr>
              <a:t>Problemi</a:t>
            </a:r>
          </a:p>
        </p:txBody>
      </p:sp>
      <p:pic>
        <p:nvPicPr>
          <p:cNvPr id="50" name="Immagine 49" descr="Immagine che contiene pallacanestro, ombrello, gioco, verde&#10;&#10;Descrizione generata automaticamente">
            <a:extLst>
              <a:ext uri="{FF2B5EF4-FFF2-40B4-BE49-F238E27FC236}">
                <a16:creationId xmlns:a16="http://schemas.microsoft.com/office/drawing/2014/main" id="{BDEC504B-11FC-4C76-8485-7B319D29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54" y="-164719"/>
            <a:ext cx="1383231" cy="1383231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FF2EB3D9-F2B2-4969-B776-50E903915BB8}"/>
              </a:ext>
            </a:extLst>
          </p:cNvPr>
          <p:cNvSpPr/>
          <p:nvPr/>
        </p:nvSpPr>
        <p:spPr>
          <a:xfrm>
            <a:off x="-1" y="118978"/>
            <a:ext cx="2748420" cy="7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CB1900-731A-4B87-A1A9-92C4AD9A44BD}"/>
              </a:ext>
            </a:extLst>
          </p:cNvPr>
          <p:cNvSpPr txBox="1"/>
          <p:nvPr/>
        </p:nvSpPr>
        <p:spPr>
          <a:xfrm>
            <a:off x="-135091" y="259420"/>
            <a:ext cx="30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Problemi affrontati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82442F5-C981-41DA-8C7F-503BD6349CEA}"/>
              </a:ext>
            </a:extLst>
          </p:cNvPr>
          <p:cNvSpPr/>
          <p:nvPr/>
        </p:nvSpPr>
        <p:spPr>
          <a:xfrm>
            <a:off x="-1" y="914603"/>
            <a:ext cx="2748420" cy="563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D771CA5-694A-4993-98DE-7FBE365A1774}"/>
              </a:ext>
            </a:extLst>
          </p:cNvPr>
          <p:cNvSpPr txBox="1"/>
          <p:nvPr/>
        </p:nvSpPr>
        <p:spPr>
          <a:xfrm>
            <a:off x="3823838" y="2313434"/>
            <a:ext cx="5009657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Scelta del tipo di </a:t>
            </a:r>
            <a:r>
              <a:rPr lang="it-IT" sz="2000" dirty="0">
                <a:solidFill>
                  <a:srgbClr val="009688"/>
                </a:solidFill>
              </a:rPr>
              <a:t>database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Gestire una </a:t>
            </a:r>
            <a:r>
              <a:rPr lang="it-IT" sz="2000" dirty="0">
                <a:solidFill>
                  <a:srgbClr val="009688"/>
                </a:solidFill>
              </a:rPr>
              <a:t>mole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potenzialmente </a:t>
            </a:r>
            <a:r>
              <a:rPr lang="it-IT" sz="2000" dirty="0">
                <a:solidFill>
                  <a:srgbClr val="009688"/>
                </a:solidFill>
              </a:rPr>
              <a:t>enorme di dati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Permettere </a:t>
            </a:r>
            <a:r>
              <a:rPr lang="it-IT" sz="2000" dirty="0">
                <a:solidFill>
                  <a:srgbClr val="009688"/>
                </a:solidFill>
              </a:rPr>
              <a:t>l’inserimento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it-IT" sz="2000" dirty="0">
                <a:solidFill>
                  <a:srgbClr val="009688"/>
                </a:solidFill>
              </a:rPr>
              <a:t>campi nuovi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all’interno di un esame</a:t>
            </a:r>
          </a:p>
          <a:p>
            <a:pPr marL="285750" indent="-285750">
              <a:buClr>
                <a:srgbClr val="009688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C283E9C-5A3B-4F45-90EC-A07879DD18DD}"/>
              </a:ext>
            </a:extLst>
          </p:cNvPr>
          <p:cNvSpPr/>
          <p:nvPr/>
        </p:nvSpPr>
        <p:spPr>
          <a:xfrm>
            <a:off x="4009105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it-IT" sz="2000" dirty="0">
                <a:solidFill>
                  <a:srgbClr val="009688"/>
                </a:solidFill>
              </a:rPr>
              <a:t>1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5317CD4-B4BE-4109-B4B8-71E9B44D418B}"/>
              </a:ext>
            </a:extLst>
          </p:cNvPr>
          <p:cNvSpPr/>
          <p:nvPr/>
        </p:nvSpPr>
        <p:spPr>
          <a:xfrm>
            <a:off x="4761184" y="203521"/>
            <a:ext cx="439787" cy="439787"/>
          </a:xfrm>
          <a:prstGeom prst="ellipse">
            <a:avLst/>
          </a:prstGeom>
          <a:solidFill>
            <a:srgbClr val="009688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E9D7B7CD-8008-4668-8D4E-19984BD6ACE6}"/>
              </a:ext>
            </a:extLst>
          </p:cNvPr>
          <p:cNvSpPr/>
          <p:nvPr/>
        </p:nvSpPr>
        <p:spPr>
          <a:xfrm>
            <a:off x="5501021" y="203521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3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B45515F-8B75-40F0-BE3D-9ED10B7872D5}"/>
              </a:ext>
            </a:extLst>
          </p:cNvPr>
          <p:cNvSpPr/>
          <p:nvPr/>
        </p:nvSpPr>
        <p:spPr>
          <a:xfrm>
            <a:off x="6246979" y="204706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57A07ED-C970-4820-89FA-EC9506239AA0}"/>
              </a:ext>
            </a:extLst>
          </p:cNvPr>
          <p:cNvSpPr/>
          <p:nvPr/>
        </p:nvSpPr>
        <p:spPr>
          <a:xfrm>
            <a:off x="6992937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t-IT" dirty="0">
                <a:solidFill>
                  <a:srgbClr val="009688"/>
                </a:solidFill>
              </a:rPr>
              <a:t>5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F7179EBD-34ED-42E5-A97F-CB383F666759}"/>
              </a:ext>
            </a:extLst>
          </p:cNvPr>
          <p:cNvSpPr/>
          <p:nvPr/>
        </p:nvSpPr>
        <p:spPr>
          <a:xfrm>
            <a:off x="7738895" y="203520"/>
            <a:ext cx="439787" cy="439787"/>
          </a:xfrm>
          <a:prstGeom prst="ellipse">
            <a:avLst/>
          </a:prstGeom>
          <a:solidFill>
            <a:schemeClr val="bg1"/>
          </a:solidFill>
          <a:ln>
            <a:solidFill>
              <a:srgbClr val="009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9688"/>
                </a:solidFill>
              </a:rPr>
              <a:t>6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04E70F07-F59B-4450-8284-79FF1093CD10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4448892" y="423415"/>
            <a:ext cx="312292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4D233304-DE93-428B-AFF3-7007DC47C9B3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>
            <a:off x="5200971" y="423415"/>
            <a:ext cx="300050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D266C052-2E29-4389-B855-B10256C8823F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5940808" y="423415"/>
            <a:ext cx="306171" cy="1185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EE9A889-D36F-491A-AAFB-0A833BD887F1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6686766" y="423414"/>
            <a:ext cx="306171" cy="1186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B2579821-781D-486D-B005-35A88AC66300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7432724" y="423414"/>
            <a:ext cx="306171" cy="0"/>
          </a:xfrm>
          <a:prstGeom prst="line">
            <a:avLst/>
          </a:prstGeom>
          <a:ln w="9525" cap="flat" cmpd="sng" algn="ctr">
            <a:solidFill>
              <a:srgbClr val="00968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EC140-DA85-4E33-BD31-695207C3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 progetto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A3ACB65-5694-4A41-A94E-75BDA48D5977}"/>
              </a:ext>
            </a:extLst>
          </p:cNvPr>
          <p:cNvSpPr/>
          <p:nvPr/>
        </p:nvSpPr>
        <p:spPr>
          <a:xfrm>
            <a:off x="4480559" y="1123837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D71C9BE-995A-4679-908F-098D7E507E4D}"/>
              </a:ext>
            </a:extLst>
          </p:cNvPr>
          <p:cNvSpPr/>
          <p:nvPr/>
        </p:nvSpPr>
        <p:spPr>
          <a:xfrm>
            <a:off x="4480559" y="1934656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800" dirty="0">
                <a:solidFill>
                  <a:srgbClr val="009688"/>
                </a:solidFill>
              </a:rPr>
              <a:t>2</a:t>
            </a:r>
            <a:endParaRPr lang="it-IT" sz="2200" dirty="0">
              <a:solidFill>
                <a:srgbClr val="009688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23E360-E951-49A7-8DC0-21F28377EF65}"/>
              </a:ext>
            </a:extLst>
          </p:cNvPr>
          <p:cNvSpPr/>
          <p:nvPr/>
        </p:nvSpPr>
        <p:spPr>
          <a:xfrm>
            <a:off x="4480559" y="2745475"/>
            <a:ext cx="439787" cy="439787"/>
          </a:xfrm>
          <a:prstGeom prst="ellipse">
            <a:avLst/>
          </a:prstGeom>
          <a:solidFill>
            <a:srgbClr val="009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it-IT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38B971F-DCCC-4722-84AB-963C9C3122BE}"/>
              </a:ext>
            </a:extLst>
          </p:cNvPr>
          <p:cNvSpPr/>
          <p:nvPr/>
        </p:nvSpPr>
        <p:spPr>
          <a:xfrm>
            <a:off x="4480559" y="3556294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it-IT" sz="2400" dirty="0">
                <a:solidFill>
                  <a:srgbClr val="009688"/>
                </a:solidFill>
              </a:rPr>
              <a:t>4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9328C94-C7F4-480F-BFBF-AB648EAC7690}"/>
              </a:ext>
            </a:extLst>
          </p:cNvPr>
          <p:cNvSpPr/>
          <p:nvPr/>
        </p:nvSpPr>
        <p:spPr>
          <a:xfrm>
            <a:off x="4480559" y="4367113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it-IT" sz="2400" dirty="0">
                <a:solidFill>
                  <a:srgbClr val="009688"/>
                </a:solidFill>
              </a:rPr>
              <a:t>5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050A68B-BDA1-4A5B-839C-F0DCC06F99A3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4700453" y="1563624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D4CDFA8-2169-4032-8EAE-F176FBB7C5B0}"/>
              </a:ext>
            </a:extLst>
          </p:cNvPr>
          <p:cNvSpPr txBox="1"/>
          <p:nvPr/>
        </p:nvSpPr>
        <p:spPr>
          <a:xfrm>
            <a:off x="5532992" y="112383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di studio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BE355CA-2945-4AB9-9A09-22814A01E02D}"/>
              </a:ext>
            </a:extLst>
          </p:cNvPr>
          <p:cNvSpPr txBox="1"/>
          <p:nvPr/>
        </p:nvSpPr>
        <p:spPr>
          <a:xfrm>
            <a:off x="5532992" y="1934656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Problemi affrontati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930CE37-7CB1-40A8-B8C3-C2DD63AFEE2F}"/>
              </a:ext>
            </a:extLst>
          </p:cNvPr>
          <p:cNvSpPr txBox="1"/>
          <p:nvPr/>
        </p:nvSpPr>
        <p:spPr>
          <a:xfrm>
            <a:off x="5532992" y="2745475"/>
            <a:ext cx="292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Tecnologie utilizzate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20D3FB56-B941-46AA-A4BA-64BFDEB1C995}"/>
              </a:ext>
            </a:extLst>
          </p:cNvPr>
          <p:cNvSpPr/>
          <p:nvPr/>
        </p:nvSpPr>
        <p:spPr>
          <a:xfrm>
            <a:off x="4480559" y="5177932"/>
            <a:ext cx="439787" cy="439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it-IT" sz="2400" dirty="0">
                <a:solidFill>
                  <a:srgbClr val="009688"/>
                </a:solidFill>
              </a:rPr>
              <a:t>6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3736E0-285C-4694-8E4A-4FAAB3C2AFB2}"/>
              </a:ext>
            </a:extLst>
          </p:cNvPr>
          <p:cNvSpPr txBox="1"/>
          <p:nvPr/>
        </p:nvSpPr>
        <p:spPr>
          <a:xfrm>
            <a:off x="5532992" y="5177932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Conclusioni e sviluppi futuri</a:t>
            </a:r>
          </a:p>
        </p:txBody>
      </p:sp>
      <p:pic>
        <p:nvPicPr>
          <p:cNvPr id="30" name="Immagine 29" descr="Immagine che contiene pallacanestro, nero, gioco, scuro&#10;&#10;Descrizione generata automaticamente">
            <a:extLst>
              <a:ext uri="{FF2B5EF4-FFF2-40B4-BE49-F238E27FC236}">
                <a16:creationId xmlns:a16="http://schemas.microsoft.com/office/drawing/2014/main" id="{F8E76F3A-C0E5-4640-85AF-22B1C5A8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6" y="571655"/>
            <a:ext cx="1515035" cy="151503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557432F-9598-4C90-9F63-899FC8054D65}"/>
              </a:ext>
            </a:extLst>
          </p:cNvPr>
          <p:cNvSpPr txBox="1"/>
          <p:nvPr/>
        </p:nvSpPr>
        <p:spPr>
          <a:xfrm>
            <a:off x="5532992" y="3556294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D467D89-3038-46EE-95D1-58EC4615CDE8}"/>
              </a:ext>
            </a:extLst>
          </p:cNvPr>
          <p:cNvSpPr txBox="1"/>
          <p:nvPr/>
        </p:nvSpPr>
        <p:spPr>
          <a:xfrm>
            <a:off x="5532992" y="4367113"/>
            <a:ext cx="253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Interfaccia utente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3D1A3C9-6249-48AA-94B5-E62066BF7F85}"/>
              </a:ext>
            </a:extLst>
          </p:cNvPr>
          <p:cNvSpPr/>
          <p:nvPr/>
        </p:nvSpPr>
        <p:spPr>
          <a:xfrm>
            <a:off x="11726942" y="758047"/>
            <a:ext cx="465058" cy="5332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BE4E14E-F20F-4DBB-9485-121A5FEBEDA2}"/>
              </a:ext>
            </a:extLst>
          </p:cNvPr>
          <p:cNvCxnSpPr>
            <a:cxnSpLocks/>
          </p:cNvCxnSpPr>
          <p:nvPr/>
        </p:nvCxnSpPr>
        <p:spPr>
          <a:xfrm>
            <a:off x="4700452" y="2374443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238AAF2-9F49-4861-8DD9-82B98C3A26B2}"/>
              </a:ext>
            </a:extLst>
          </p:cNvPr>
          <p:cNvCxnSpPr>
            <a:cxnSpLocks/>
          </p:cNvCxnSpPr>
          <p:nvPr/>
        </p:nvCxnSpPr>
        <p:spPr>
          <a:xfrm>
            <a:off x="4700452" y="3185262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A2DF80B-4393-436A-9E0F-833B92D0F94D}"/>
              </a:ext>
            </a:extLst>
          </p:cNvPr>
          <p:cNvCxnSpPr>
            <a:cxnSpLocks/>
          </p:cNvCxnSpPr>
          <p:nvPr/>
        </p:nvCxnSpPr>
        <p:spPr>
          <a:xfrm>
            <a:off x="4700452" y="3996081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F9AC9799-3383-466C-800B-388C9E1DE57B}"/>
              </a:ext>
            </a:extLst>
          </p:cNvPr>
          <p:cNvCxnSpPr>
            <a:cxnSpLocks/>
          </p:cNvCxnSpPr>
          <p:nvPr/>
        </p:nvCxnSpPr>
        <p:spPr>
          <a:xfrm>
            <a:off x="4700452" y="4806900"/>
            <a:ext cx="0" cy="3710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7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4" grpId="0"/>
      <p:bldP spid="25" grpId="0"/>
      <p:bldP spid="27" grpId="0" animBg="1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Cornice">
  <a:themeElements>
    <a:clrScheme name="Personalizzato 3">
      <a:dk1>
        <a:srgbClr val="000000"/>
      </a:dk1>
      <a:lt1>
        <a:srgbClr val="FFFFFF"/>
      </a:lt1>
      <a:dk2>
        <a:srgbClr val="545454"/>
      </a:dk2>
      <a:lt2>
        <a:srgbClr val="009688"/>
      </a:lt2>
      <a:accent1>
        <a:srgbClr val="009688"/>
      </a:accent1>
      <a:accent2>
        <a:srgbClr val="FAB900"/>
      </a:accent2>
      <a:accent3>
        <a:srgbClr val="90BB23"/>
      </a:accent3>
      <a:accent4>
        <a:srgbClr val="EE7008"/>
      </a:accent4>
      <a:accent5>
        <a:srgbClr val="009688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8C4F573C4E26489F39035B54AE29EE" ma:contentTypeVersion="2" ma:contentTypeDescription="Creare un nuovo documento." ma:contentTypeScope="" ma:versionID="baeacc9976c6a670db3c21cae43bb930">
  <xsd:schema xmlns:xsd="http://www.w3.org/2001/XMLSchema" xmlns:xs="http://www.w3.org/2001/XMLSchema" xmlns:p="http://schemas.microsoft.com/office/2006/metadata/properties" xmlns:ns3="dc1b3c52-94d2-4539-9d42-8816997d826d" targetNamespace="http://schemas.microsoft.com/office/2006/metadata/properties" ma:root="true" ma:fieldsID="a9318c2aedd55b51ad051593fb3b751b" ns3:_="">
    <xsd:import namespace="dc1b3c52-94d2-4539-9d42-8816997d82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b3c52-94d2-4539-9d42-8816997d8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B6154-DDC0-4206-BC32-58723FB2E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1b3c52-94d2-4539-9d42-8816997d82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4CF67-77C2-4B39-93F6-6F9E7B5D5D09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c1b3c52-94d2-4539-9d42-8816997d826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1D1C2C-68B0-414C-8AEC-516C94420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TM03457464[[fn=Dividendi]]</Template>
  <TotalTime>4365</TotalTime>
  <Words>928</Words>
  <Application>Microsoft Office PowerPoint</Application>
  <PresentationFormat>Widescreen</PresentationFormat>
  <Paragraphs>365</Paragraphs>
  <Slides>26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Wingdings 2</vt:lpstr>
      <vt:lpstr>Cornice</vt:lpstr>
      <vt:lpstr>Presentazione standard di PowerPoint</vt:lpstr>
      <vt:lpstr>Ambito Progettuale</vt:lpstr>
      <vt:lpstr>Introduzione</vt:lpstr>
      <vt:lpstr>Struttura del progetto</vt:lpstr>
      <vt:lpstr>Caso di studio</vt:lpstr>
      <vt:lpstr>Caso di studio</vt:lpstr>
      <vt:lpstr>Struttura del progetto</vt:lpstr>
      <vt:lpstr>Presentazione standard di PowerPoint</vt:lpstr>
      <vt:lpstr>Struttura del progetto</vt:lpstr>
      <vt:lpstr>Presentazione standard di PowerPoint</vt:lpstr>
      <vt:lpstr>Struttura del progetto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Struttura del progetto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Struttura del progetto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SALA</dc:creator>
  <cp:lastModifiedBy>utente</cp:lastModifiedBy>
  <cp:revision>76</cp:revision>
  <dcterms:created xsi:type="dcterms:W3CDTF">2020-03-30T08:53:27Z</dcterms:created>
  <dcterms:modified xsi:type="dcterms:W3CDTF">2020-04-06T20:48:27Z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0x010100198C4F573C4E26489F39035B54AE29EE</vt:lpwstr>
  </property>
</Properties>
</file>